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5" r:id="rId2"/>
    <p:sldId id="285" r:id="rId3"/>
    <p:sldId id="304" r:id="rId4"/>
    <p:sldId id="297" r:id="rId5"/>
    <p:sldId id="306" r:id="rId6"/>
    <p:sldId id="289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5759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DDDDDD"/>
    <a:srgbClr val="000066"/>
    <a:srgbClr val="008000"/>
    <a:srgbClr val="00CCFF"/>
    <a:srgbClr val="0070C0"/>
    <a:srgbClr val="C00000"/>
    <a:srgbClr val="D35B1F"/>
    <a:srgbClr val="FF3F3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8480" autoAdjust="0"/>
    <p:restoredTop sz="98179" autoAdjust="0"/>
  </p:normalViewPr>
  <p:slideViewPr>
    <p:cSldViewPr>
      <p:cViewPr>
        <p:scale>
          <a:sx n="66" d="100"/>
          <a:sy n="66" d="100"/>
        </p:scale>
        <p:origin x="1944" y="132"/>
      </p:cViewPr>
      <p:guideLst>
        <p:guide pos="5759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8000"/>
              </a:solidFill>
            </c:spPr>
            <c:extLst>
              <c:ext xmlns:c16="http://schemas.microsoft.com/office/drawing/2014/chart" uri="{C3380CC4-5D6E-409C-BE32-E72D297353CC}">
                <c16:uniqueId val="{00000001-2EE0-4E89-8514-5D876E3C405B}"/>
              </c:ext>
            </c:extLst>
          </c:dPt>
          <c:dPt>
            <c:idx val="1"/>
            <c:invertIfNegative val="0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03-2EE0-4E89-8514-5D876E3C405B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2EE0-4E89-8514-5D876E3C405B}"/>
              </c:ext>
            </c:extLst>
          </c:dPt>
          <c:dPt>
            <c:idx val="3"/>
            <c:invertIfNegative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7-2EE0-4E89-8514-5D876E3C405B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9-2EE0-4E89-8514-5D876E3C405B}"/>
              </c:ext>
            </c:extLst>
          </c:dPt>
          <c:cat>
            <c:strRef>
              <c:f>Feuil1!$A$2:$A$6</c:f>
              <c:strCache>
                <c:ptCount val="5"/>
                <c:pt idx="0">
                  <c:v>GLE/PIB 8W</c:v>
                </c:pt>
                <c:pt idx="1">
                  <c:v>GLE/PIB 12W</c:v>
                </c:pt>
                <c:pt idx="2">
                  <c:v>GLE/PIB 16W</c:v>
                </c:pt>
                <c:pt idx="3">
                  <c:v>Overall ITT</c:v>
                </c:pt>
                <c:pt idx="4">
                  <c:v>Overall mITT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96</c:v>
                </c:pt>
                <c:pt idx="1">
                  <c:v>100</c:v>
                </c:pt>
                <c:pt idx="2">
                  <c:v>100</c:v>
                </c:pt>
                <c:pt idx="3">
                  <c:v>97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EE0-4E89-8514-5D876E3C40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4927232"/>
        <c:axId val="234928768"/>
      </c:barChart>
      <c:catAx>
        <c:axId val="234927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b="1">
                <a:solidFill>
                  <a:srgbClr val="333399"/>
                </a:solidFill>
              </a:defRPr>
            </a:pPr>
            <a:endParaRPr lang="fr-FR"/>
          </a:p>
        </c:txPr>
        <c:crossAx val="234928768"/>
        <c:crosses val="autoZero"/>
        <c:auto val="1"/>
        <c:lblAlgn val="ctr"/>
        <c:lblOffset val="100"/>
        <c:noMultiLvlLbl val="0"/>
      </c:catAx>
      <c:valAx>
        <c:axId val="234928768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sz="1400">
                <a:solidFill>
                  <a:srgbClr val="000066"/>
                </a:solidFill>
                <a:latin typeface="+mn-lt"/>
              </a:defRPr>
            </a:pPr>
            <a:endParaRPr lang="fr-FR"/>
          </a:p>
        </c:txPr>
        <c:crossAx val="234927232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800">
          <a:latin typeface="Calibri" pitchFamily="34" charset="0"/>
        </a:defRPr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19/03/2019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167A782-5F94-491A-9C4E-15D26FCD1D3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6452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4</a:t>
            </a:fld>
            <a:endParaRPr lang="fr-FR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5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6</a:t>
            </a:fld>
            <a:endParaRPr lang="fr-FR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179513" y="1964431"/>
            <a:ext cx="4356493" cy="2160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≥ 18 years, HCV genotype 1-6</a:t>
            </a:r>
          </a:p>
          <a:p>
            <a:pPr algn="ctr"/>
            <a:r>
              <a:rPr lang="en-US" b="1" dirty="0">
                <a:latin typeface="Calibri" pitchFamily="34" charset="0"/>
              </a:rPr>
              <a:t>HCV RNA &gt; 1 000 IU/mL</a:t>
            </a:r>
          </a:p>
          <a:p>
            <a:pPr algn="ctr"/>
            <a:r>
              <a:rPr lang="en-US" b="1" dirty="0">
                <a:latin typeface="Calibri" pitchFamily="34" charset="0"/>
              </a:rPr>
              <a:t>Treatment-naïve (TN) or treatment-experienced (TE) without DAA except SOF</a:t>
            </a:r>
          </a:p>
          <a:p>
            <a:pPr algn="ctr"/>
            <a:r>
              <a:rPr lang="en-US" b="1" dirty="0">
                <a:latin typeface="Calibri" pitchFamily="34" charset="0"/>
              </a:rPr>
              <a:t>With or without cirrhosis</a:t>
            </a:r>
          </a:p>
          <a:p>
            <a:pPr algn="ctr"/>
            <a:r>
              <a:rPr lang="en-US" b="1" dirty="0">
                <a:latin typeface="Calibri" pitchFamily="34" charset="0"/>
              </a:rPr>
              <a:t>Chronic kidney disease stage 3b, 4 or 5 * </a:t>
            </a:r>
          </a:p>
          <a:p>
            <a:pPr algn="ctr"/>
            <a:r>
              <a:rPr lang="en-US" b="1" dirty="0">
                <a:latin typeface="Calibri" pitchFamily="34" charset="0"/>
              </a:rPr>
              <a:t>No HBV or HIV co-infection</a:t>
            </a:r>
          </a:p>
        </p:txBody>
      </p:sp>
      <p:sp>
        <p:nvSpPr>
          <p:cNvPr id="36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EXPEDITION-V Study: GLE/PIB in patients </a:t>
            </a:r>
            <a:br>
              <a:rPr lang="en-US" sz="2800" dirty="0">
                <a:ea typeface="ＭＳ Ｐゴシック" pitchFamily="34" charset="-128"/>
              </a:rPr>
            </a:br>
            <a:r>
              <a:rPr lang="en-US" sz="2800" dirty="0">
                <a:ea typeface="ＭＳ Ｐゴシック" pitchFamily="34" charset="-128"/>
              </a:rPr>
              <a:t>with renal impairment</a:t>
            </a:r>
          </a:p>
        </p:txBody>
      </p:sp>
      <p:sp>
        <p:nvSpPr>
          <p:cNvPr id="7188" name="Espace réservé du contenu 26"/>
          <p:cNvSpPr>
            <a:spLocks noGrp="1"/>
          </p:cNvSpPr>
          <p:nvPr>
            <p:ph idx="1"/>
          </p:nvPr>
        </p:nvSpPr>
        <p:spPr>
          <a:xfrm>
            <a:off x="539750" y="1196752"/>
            <a:ext cx="8351838" cy="527050"/>
          </a:xfrm>
        </p:spPr>
        <p:txBody>
          <a:bodyPr/>
          <a:lstStyle/>
          <a:p>
            <a:r>
              <a:rPr lang="en-US" sz="2800" dirty="0"/>
              <a:t>Design</a:t>
            </a:r>
          </a:p>
          <a:p>
            <a:endParaRPr lang="en-US" sz="2800" dirty="0"/>
          </a:p>
        </p:txBody>
      </p:sp>
      <p:sp>
        <p:nvSpPr>
          <p:cNvPr id="31" name="AutoShape 162"/>
          <p:cNvSpPr>
            <a:spLocks noChangeArrowheads="1"/>
          </p:cNvSpPr>
          <p:nvPr/>
        </p:nvSpPr>
        <p:spPr bwMode="auto">
          <a:xfrm>
            <a:off x="2" y="6525387"/>
            <a:ext cx="1259629" cy="359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34" name="ZoneTexte 23"/>
          <p:cNvSpPr txBox="1">
            <a:spLocks noChangeArrowheads="1"/>
          </p:cNvSpPr>
          <p:nvPr/>
        </p:nvSpPr>
        <p:spPr bwMode="auto">
          <a:xfrm>
            <a:off x="994" y="6558819"/>
            <a:ext cx="12586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EXPEDITION-V</a:t>
            </a:r>
          </a:p>
        </p:txBody>
      </p:sp>
      <p:sp>
        <p:nvSpPr>
          <p:cNvPr id="28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nn-NO" sz="1200" i="1" dirty="0">
                <a:solidFill>
                  <a:srgbClr val="0070C0"/>
                </a:solidFill>
                <a:ea typeface="ＭＳ Ｐゴシック" pitchFamily="34" charset="-128"/>
              </a:rPr>
              <a:t>Gane E. N Engl J Med. 2017; 377:1448-55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60753" y="5117787"/>
            <a:ext cx="75985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dirty="0">
                <a:latin typeface="+mn-lt"/>
              </a:rPr>
              <a:t>GLE/PIB: 100/40 mg 3 tablets QD, administered regardless of timing of dialysis (</a:t>
            </a:r>
            <a:r>
              <a:rPr lang="en-US" dirty="0" err="1">
                <a:latin typeface="+mn-lt"/>
              </a:rPr>
              <a:t>hemo</a:t>
            </a:r>
            <a:r>
              <a:rPr lang="en-US" dirty="0">
                <a:latin typeface="+mn-lt"/>
              </a:rPr>
              <a:t>- or peritoneal)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5409808" y="2190006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84</a:t>
            </a:r>
          </a:p>
        </p:txBody>
      </p:sp>
      <p:cxnSp>
        <p:nvCxnSpPr>
          <p:cNvPr id="13" name="Connecteur droit 66"/>
          <p:cNvCxnSpPr>
            <a:cxnSpLocks noChangeShapeType="1"/>
          </p:cNvCxnSpPr>
          <p:nvPr/>
        </p:nvCxnSpPr>
        <p:spPr bwMode="auto">
          <a:xfrm flipH="1">
            <a:off x="5040040" y="2060848"/>
            <a:ext cx="4060" cy="68366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14" name="Oval 170"/>
          <p:cNvSpPr>
            <a:spLocks noChangeArrowheads="1"/>
          </p:cNvSpPr>
          <p:nvPr/>
        </p:nvSpPr>
        <p:spPr bwMode="auto">
          <a:xfrm>
            <a:off x="4283968" y="1268760"/>
            <a:ext cx="1548160" cy="792104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400" b="1" dirty="0">
                <a:latin typeface="Calibri" pitchFamily="34" charset="0"/>
              </a:rPr>
              <a:t>No </a:t>
            </a:r>
            <a:r>
              <a:rPr lang="en-US" sz="1400" b="1" dirty="0" err="1">
                <a:latin typeface="Calibri" pitchFamily="34" charset="0"/>
              </a:rPr>
              <a:t>randomisation</a:t>
            </a:r>
            <a:endParaRPr lang="en-US" sz="1400" b="1" dirty="0">
              <a:latin typeface="Calibri" pitchFamily="34" charset="0"/>
            </a:endParaRPr>
          </a:p>
          <a:p>
            <a:pPr algn="ctr"/>
            <a:r>
              <a:rPr lang="en-US" sz="1400" b="1" dirty="0">
                <a:latin typeface="Calibri" pitchFamily="34" charset="0"/>
              </a:rPr>
              <a:t>Open label</a:t>
            </a:r>
          </a:p>
        </p:txBody>
      </p:sp>
      <p:sp>
        <p:nvSpPr>
          <p:cNvPr id="15" name="Line 63"/>
          <p:cNvSpPr>
            <a:spLocks noChangeShapeType="1"/>
          </p:cNvSpPr>
          <p:nvPr/>
        </p:nvSpPr>
        <p:spPr bwMode="auto">
          <a:xfrm>
            <a:off x="4536083" y="3006188"/>
            <a:ext cx="86399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/>
            <a:tailEnd type="none"/>
          </a:ln>
        </p:spPr>
        <p:txBody>
          <a:bodyPr/>
          <a:lstStyle/>
          <a:p>
            <a:endParaRPr lang="en-US"/>
          </a:p>
        </p:txBody>
      </p:sp>
      <p:cxnSp>
        <p:nvCxnSpPr>
          <p:cNvPr id="16" name="AutoShape 60"/>
          <p:cNvCxnSpPr>
            <a:cxnSpLocks noChangeShapeType="1"/>
          </p:cNvCxnSpPr>
          <p:nvPr/>
        </p:nvCxnSpPr>
        <p:spPr bwMode="auto">
          <a:xfrm rot="10800000" flipH="1" flipV="1">
            <a:off x="6156176" y="2466245"/>
            <a:ext cx="1587" cy="1043998"/>
          </a:xfrm>
          <a:prstGeom prst="bentConnector3">
            <a:avLst>
              <a:gd name="adj1" fmla="val -47954190"/>
            </a:avLst>
          </a:prstGeom>
          <a:noFill/>
          <a:ln w="28575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17" name="Line 63"/>
          <p:cNvSpPr>
            <a:spLocks noChangeShapeType="1"/>
          </p:cNvSpPr>
          <p:nvPr/>
        </p:nvSpPr>
        <p:spPr bwMode="auto">
          <a:xfrm>
            <a:off x="5364088" y="3006188"/>
            <a:ext cx="755999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/>
            <a:tailEnd type="triangle"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5409808" y="3198118"/>
            <a:ext cx="6206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4</a:t>
            </a: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5409808" y="2694062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13</a:t>
            </a:r>
          </a:p>
        </p:txBody>
      </p:sp>
      <p:sp>
        <p:nvSpPr>
          <p:cNvPr id="22" name="Line 172"/>
          <p:cNvSpPr>
            <a:spLocks noChangeShapeType="1"/>
          </p:cNvSpPr>
          <p:nvPr/>
        </p:nvSpPr>
        <p:spPr bwMode="auto">
          <a:xfrm flipH="1">
            <a:off x="8500467" y="1916833"/>
            <a:ext cx="10597" cy="1800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" name="Line 172"/>
          <p:cNvSpPr>
            <a:spLocks noChangeShapeType="1"/>
          </p:cNvSpPr>
          <p:nvPr/>
        </p:nvSpPr>
        <p:spPr bwMode="auto">
          <a:xfrm>
            <a:off x="7220627" y="1916832"/>
            <a:ext cx="38248" cy="1800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" name="Line 172"/>
          <p:cNvSpPr>
            <a:spLocks noChangeShapeType="1"/>
          </p:cNvSpPr>
          <p:nvPr/>
        </p:nvSpPr>
        <p:spPr bwMode="auto">
          <a:xfrm>
            <a:off x="7868501" y="1916832"/>
            <a:ext cx="15866" cy="1800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5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681013"/>
              </p:ext>
            </p:extLst>
          </p:nvPr>
        </p:nvGraphicFramePr>
        <p:xfrm>
          <a:off x="6156176" y="2204864"/>
          <a:ext cx="1129859" cy="504056"/>
        </p:xfrm>
        <a:graphic>
          <a:graphicData uri="http://schemas.openxmlformats.org/drawingml/2006/table">
            <a:tbl>
              <a:tblPr/>
              <a:tblGrid>
                <a:gridCol w="1129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Oval 110"/>
          <p:cNvSpPr>
            <a:spLocks noChangeArrowheads="1"/>
          </p:cNvSpPr>
          <p:nvPr/>
        </p:nvSpPr>
        <p:spPr bwMode="auto">
          <a:xfrm>
            <a:off x="6948264" y="1412776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W8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27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915746"/>
              </p:ext>
            </p:extLst>
          </p:nvPr>
        </p:nvGraphicFramePr>
        <p:xfrm>
          <a:off x="6148242" y="2780928"/>
          <a:ext cx="1731550" cy="442872"/>
        </p:xfrm>
        <a:graphic>
          <a:graphicData uri="http://schemas.openxmlformats.org/drawingml/2006/table">
            <a:tbl>
              <a:tblPr/>
              <a:tblGrid>
                <a:gridCol w="173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28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004122"/>
              </p:ext>
            </p:extLst>
          </p:nvPr>
        </p:nvGraphicFramePr>
        <p:xfrm>
          <a:off x="6156175" y="3284984"/>
          <a:ext cx="2304257" cy="432048"/>
        </p:xfrm>
        <a:graphic>
          <a:graphicData uri="http://schemas.openxmlformats.org/drawingml/2006/table">
            <a:tbl>
              <a:tblPr/>
              <a:tblGrid>
                <a:gridCol w="2304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" name="Oval 110"/>
          <p:cNvSpPr>
            <a:spLocks noChangeArrowheads="1"/>
          </p:cNvSpPr>
          <p:nvPr/>
        </p:nvSpPr>
        <p:spPr bwMode="auto">
          <a:xfrm>
            <a:off x="7596138" y="1412776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3" name="Oval 110"/>
          <p:cNvSpPr>
            <a:spLocks noChangeArrowheads="1"/>
          </p:cNvSpPr>
          <p:nvPr/>
        </p:nvSpPr>
        <p:spPr bwMode="auto">
          <a:xfrm>
            <a:off x="8205256" y="1412776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W16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5508" y="4149080"/>
            <a:ext cx="44925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* stage 3b: eGFR ≥ 30 to &lt; 45 mL/min/1.73m² ; </a:t>
            </a:r>
          </a:p>
          <a:p>
            <a:r>
              <a:rPr lang="en-US" sz="1600" dirty="0">
                <a:latin typeface="+mn-lt"/>
              </a:rPr>
              <a:t>stage 4: eGFR ≥ 15 to &lt; 30 mL ; </a:t>
            </a:r>
          </a:p>
          <a:p>
            <a:r>
              <a:rPr lang="en-US" sz="1600" dirty="0">
                <a:latin typeface="+mn-lt"/>
              </a:rPr>
              <a:t>stage 5: eGFR&lt;15 mL or dialysis-dependent</a:t>
            </a:r>
          </a:p>
        </p:txBody>
      </p:sp>
      <p:sp>
        <p:nvSpPr>
          <p:cNvPr id="35" name="Espace réservé du contenu 26"/>
          <p:cNvSpPr txBox="1">
            <a:spLocks/>
          </p:cNvSpPr>
          <p:nvPr/>
        </p:nvSpPr>
        <p:spPr bwMode="auto">
          <a:xfrm>
            <a:off x="611560" y="5733256"/>
            <a:ext cx="5184576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800" dirty="0"/>
              <a:t>Primary endpoint</a:t>
            </a:r>
          </a:p>
          <a:p>
            <a:pPr lvl="1">
              <a:spcBef>
                <a:spcPts val="0"/>
              </a:spcBef>
            </a:pPr>
            <a:r>
              <a:rPr lang="mr-IN" sz="2000" dirty="0"/>
              <a:t>SVR</a:t>
            </a:r>
            <a:r>
              <a:rPr lang="mr-IN" sz="2000" baseline="-25000" dirty="0"/>
              <a:t>12</a:t>
            </a:r>
            <a:r>
              <a:rPr lang="mr-IN" sz="2000" dirty="0"/>
              <a:t> (HCV &lt; </a:t>
            </a:r>
            <a:r>
              <a:rPr lang="fr-FR" sz="2000" dirty="0"/>
              <a:t>LLOQ</a:t>
            </a:r>
            <a:r>
              <a:rPr lang="mr-IN" sz="2000" dirty="0"/>
              <a:t>)</a:t>
            </a:r>
          </a:p>
          <a:p>
            <a:pPr lvl="1">
              <a:spcBef>
                <a:spcPts val="0"/>
              </a:spcBef>
            </a:pPr>
            <a:endParaRPr lang="en-US" sz="2200" dirty="0"/>
          </a:p>
          <a:p>
            <a:pPr>
              <a:spcBef>
                <a:spcPts val="0"/>
              </a:spcBef>
            </a:pPr>
            <a:endParaRPr lang="en-US" sz="2800" dirty="0"/>
          </a:p>
        </p:txBody>
      </p:sp>
      <p:sp>
        <p:nvSpPr>
          <p:cNvPr id="5" name="ZoneTexte 4"/>
          <p:cNvSpPr txBox="1"/>
          <p:nvPr/>
        </p:nvSpPr>
        <p:spPr>
          <a:xfrm>
            <a:off x="4860032" y="3717032"/>
            <a:ext cx="432189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8W: no cirrhosis, TN (GT 1 to 6) or TE (GT 1,2, 4,-6</a:t>
            </a:r>
          </a:p>
          <a:p>
            <a:r>
              <a:rPr lang="en-US" sz="1400" dirty="0"/>
              <a:t>12W: cirrhosis, TN (GT 1 to 6) or TE (GT 1,2, 4,-6)</a:t>
            </a:r>
          </a:p>
          <a:p>
            <a:r>
              <a:rPr lang="en-US" sz="1400" dirty="0"/>
              <a:t>16W: TE, GT3</a:t>
            </a:r>
          </a:p>
        </p:txBody>
      </p:sp>
    </p:spTree>
    <p:extLst>
      <p:ext uri="{BB962C8B-B14F-4D97-AF65-F5344CB8AC3E}">
        <p14:creationId xmlns:p14="http://schemas.microsoft.com/office/powerpoint/2010/main" val="3356796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6965144"/>
              </p:ext>
            </p:extLst>
          </p:nvPr>
        </p:nvGraphicFramePr>
        <p:xfrm>
          <a:off x="395536" y="1626773"/>
          <a:ext cx="8351577" cy="4562103"/>
        </p:xfrm>
        <a:graphic>
          <a:graphicData uri="http://schemas.openxmlformats.org/drawingml/2006/table">
            <a:tbl>
              <a:tblPr/>
              <a:tblGrid>
                <a:gridCol w="3109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5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5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01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 8W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84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13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 16W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 (range)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 (32-84)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 (49-87)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 (54-70)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Male, N (%)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 (61%)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(54%)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(50%)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Race: White, N (%)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 (74%)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(62%)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4(100%)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BMI, kg/m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(range)</a:t>
                      </a:r>
                      <a:endParaRPr kumimoji="0" lang="en-GB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24.9 (16.8-53.5)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28.7 (17.1-41.1)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24.3 (17.7-26.8)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Genotype: 1 / 2 / 3 / 4 / 5 / 6, %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 / 31 / 11 / 4 / 0 / 0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69 / 8 / 15 / 8 / 0 / 0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 / 100 / 0 / 0 / 0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3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HCV RNA,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5,9 (3.2-7.2)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5.6 (4.8-7.2)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 (5.4-6.9)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3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F0-F1 / F2 / F3 / F4, %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73 / 6 / 19 / 1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 / 0 / 100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 / 0 / 0 / 0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Naïve/experienced, %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82 / 18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92 / 8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100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94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CKD stage 3b / 4 / 5, %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/ 17 / 79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 / 15 / 62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25 / 75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3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On dialysis, N (%)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66 (79%)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(62%)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(75%)</a:t>
                      </a:r>
                    </a:p>
                  </a:txBody>
                  <a:tcPr marL="86466" marR="8646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238948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11" name="Grouper 65"/>
          <p:cNvGrpSpPr/>
          <p:nvPr/>
        </p:nvGrpSpPr>
        <p:grpSpPr>
          <a:xfrm>
            <a:off x="2" y="6525387"/>
            <a:ext cx="1259630" cy="359997"/>
            <a:chOff x="-1" y="6570669"/>
            <a:chExt cx="1161711" cy="287331"/>
          </a:xfrm>
        </p:grpSpPr>
        <p:sp>
          <p:nvSpPr>
            <p:cNvPr id="13" name="AutoShape 162"/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4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EXPEDITION-V</a:t>
              </a:r>
            </a:p>
          </p:txBody>
        </p:sp>
      </p:grpSp>
      <p:sp>
        <p:nvSpPr>
          <p:cNvPr id="15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nn-NO" sz="1200" i="1" dirty="0">
                <a:solidFill>
                  <a:srgbClr val="0070C0"/>
                </a:solidFill>
                <a:ea typeface="ＭＳ Ｐゴシック" pitchFamily="34" charset="-128"/>
              </a:rPr>
              <a:t>Gane E. N Engl J Med. 2017; 377:1448-55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EXPEDITION-V Study: GLE/PIB in patients </a:t>
            </a:r>
            <a:br>
              <a:rPr lang="en-US" sz="2800" dirty="0">
                <a:ea typeface="ＭＳ Ｐゴシック" pitchFamily="34" charset="-128"/>
              </a:rPr>
            </a:br>
            <a:r>
              <a:rPr lang="en-US" sz="2800" dirty="0">
                <a:ea typeface="ＭＳ Ｐゴシック" pitchFamily="34" charset="-128"/>
              </a:rPr>
              <a:t>with renal impairment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07504" y="1295400"/>
            <a:ext cx="8928992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Primary Endpoint (SVR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)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08132" y="5676550"/>
            <a:ext cx="619592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+mn-lt"/>
              </a:rPr>
              <a:t>* 1 patient had missing data and 2 patients discontinued treatment</a:t>
            </a:r>
          </a:p>
          <a:p>
            <a:r>
              <a:rPr lang="en-US" sz="1600">
                <a:latin typeface="+mn-lt"/>
              </a:rPr>
              <a:t>** 1 patient with NS5A Y93H RAS achieved SVR</a:t>
            </a:r>
            <a:r>
              <a:rPr lang="en-US" sz="1600" baseline="-25000">
                <a:latin typeface="+mn-lt"/>
              </a:rPr>
              <a:t>12</a:t>
            </a:r>
            <a:r>
              <a:rPr lang="en-US" sz="1600">
                <a:latin typeface="+mn-lt"/>
              </a:rPr>
              <a:t> </a:t>
            </a:r>
          </a:p>
        </p:txBody>
      </p:sp>
      <p:grpSp>
        <p:nvGrpSpPr>
          <p:cNvPr id="19" name="Grouper 65"/>
          <p:cNvGrpSpPr/>
          <p:nvPr/>
        </p:nvGrpSpPr>
        <p:grpSpPr>
          <a:xfrm>
            <a:off x="2" y="6525387"/>
            <a:ext cx="1259630" cy="359997"/>
            <a:chOff x="-1" y="6570669"/>
            <a:chExt cx="1161711" cy="287331"/>
          </a:xfrm>
        </p:grpSpPr>
        <p:sp>
          <p:nvSpPr>
            <p:cNvPr id="20" name="AutoShape 162"/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21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EXPEDITION-V</a:t>
              </a:r>
            </a:p>
          </p:txBody>
        </p:sp>
      </p:grpSp>
      <p:sp>
        <p:nvSpPr>
          <p:cNvPr id="22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nn-NO" sz="1200" i="1" dirty="0">
                <a:solidFill>
                  <a:srgbClr val="0070C0"/>
                </a:solidFill>
                <a:ea typeface="ＭＳ Ｐゴシック" pitchFamily="34" charset="-128"/>
              </a:rPr>
              <a:t>Gane E. N Engl J Med. 2017; 377:1448-55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21EB6C39-537E-4313-A4B2-983CE6F3B25B}"/>
              </a:ext>
            </a:extLst>
          </p:cNvPr>
          <p:cNvGrpSpPr/>
          <p:nvPr/>
        </p:nvGrpSpPr>
        <p:grpSpPr>
          <a:xfrm>
            <a:off x="251520" y="1700808"/>
            <a:ext cx="8568951" cy="3888432"/>
            <a:chOff x="251520" y="1700808"/>
            <a:chExt cx="8568951" cy="3888432"/>
          </a:xfrm>
        </p:grpSpPr>
        <p:graphicFrame>
          <p:nvGraphicFramePr>
            <p:cNvPr id="4" name="Graphique 3"/>
            <p:cNvGraphicFramePr/>
            <p:nvPr>
              <p:extLst>
                <p:ext uri="{D42A27DB-BD31-4B8C-83A1-F6EECF244321}">
                  <p14:modId xmlns:p14="http://schemas.microsoft.com/office/powerpoint/2010/main" val="422431655"/>
                </p:ext>
              </p:extLst>
            </p:nvPr>
          </p:nvGraphicFramePr>
          <p:xfrm>
            <a:off x="251520" y="1888914"/>
            <a:ext cx="8568951" cy="37003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5" name="ZoneTexte 54"/>
            <p:cNvSpPr txBox="1"/>
            <p:nvPr/>
          </p:nvSpPr>
          <p:spPr>
            <a:xfrm>
              <a:off x="2937351" y="4758144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</a:rPr>
                <a:t>13</a:t>
              </a:r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1403648" y="4758144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</a:rPr>
                <a:t>84</a:t>
              </a:r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4570008" y="4758144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6026292" y="4758144"/>
              <a:ext cx="4828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</a:rPr>
                <a:t>101</a:t>
              </a:r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7700236" y="4758144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333399"/>
                  </a:solidFill>
                </a:rPr>
                <a:t>98</a:t>
              </a: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1331640" y="1844824"/>
              <a:ext cx="5870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 *</a:t>
              </a: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7624044" y="170080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2915816" y="170080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6084168" y="177281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4355976" y="1700808"/>
              <a:ext cx="8194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 **</a:t>
              </a: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8169F515-7931-472C-8CF6-D799EA69880B}"/>
                </a:ext>
              </a:extLst>
            </p:cNvPr>
            <p:cNvSpPr txBox="1"/>
            <p:nvPr/>
          </p:nvSpPr>
          <p:spPr>
            <a:xfrm>
              <a:off x="747129" y="4758124"/>
              <a:ext cx="4683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N =</a:t>
              </a:r>
            </a:p>
          </p:txBody>
        </p:sp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5BCB7406-623D-4EBA-B5EB-6EBE352CB4C4}"/>
                </a:ext>
              </a:extLst>
            </p:cNvPr>
            <p:cNvSpPr txBox="1"/>
            <p:nvPr/>
          </p:nvSpPr>
          <p:spPr>
            <a:xfrm>
              <a:off x="608132" y="1722294"/>
              <a:ext cx="2492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%</a:t>
              </a:r>
            </a:p>
          </p:txBody>
        </p:sp>
      </p:grpSp>
      <p:sp>
        <p:nvSpPr>
          <p:cNvPr id="32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EXPEDITION-V Study: GLE/PIB in patients </a:t>
            </a:r>
            <a:br>
              <a:rPr lang="en-US" sz="2800" dirty="0">
                <a:ea typeface="ＭＳ Ｐゴシック" pitchFamily="34" charset="-128"/>
              </a:rPr>
            </a:br>
            <a:r>
              <a:rPr lang="en-US" sz="2800" dirty="0">
                <a:ea typeface="ＭＳ Ｐゴシック" pitchFamily="34" charset="-128"/>
              </a:rPr>
              <a:t>with renal impairment</a:t>
            </a:r>
          </a:p>
        </p:txBody>
      </p:sp>
    </p:spTree>
    <p:extLst>
      <p:ext uri="{BB962C8B-B14F-4D97-AF65-F5344CB8AC3E}">
        <p14:creationId xmlns:p14="http://schemas.microsoft.com/office/powerpoint/2010/main" val="2809063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2472400"/>
              </p:ext>
            </p:extLst>
          </p:nvPr>
        </p:nvGraphicFramePr>
        <p:xfrm>
          <a:off x="563567" y="1700807"/>
          <a:ext cx="8351051" cy="4229395"/>
        </p:xfrm>
        <a:graphic>
          <a:graphicData uri="http://schemas.openxmlformats.org/drawingml/2006/table">
            <a:tbl>
              <a:tblPr/>
              <a:tblGrid>
                <a:gridCol w="5607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3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4888" marR="94888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Overall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101</a:t>
                      </a:r>
                    </a:p>
                  </a:txBody>
                  <a:tcPr marL="94888" marR="9488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1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adverse event</a:t>
                      </a:r>
                    </a:p>
                  </a:txBody>
                  <a:tcPr marL="94888" marR="94888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</a:t>
                      </a:r>
                    </a:p>
                  </a:txBody>
                  <a:tcPr marL="94888" marR="9488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1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≥ 3 adverse event / serious adverse event</a:t>
                      </a:r>
                    </a:p>
                  </a:txBody>
                  <a:tcPr marL="94888" marR="94888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 / 12 *</a:t>
                      </a:r>
                    </a:p>
                  </a:txBody>
                  <a:tcPr marL="94888" marR="9488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1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discontinuation</a:t>
                      </a:r>
                    </a:p>
                  </a:txBody>
                  <a:tcPr marL="94888" marR="94888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4888" marR="9488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44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 in &gt; 5% of patients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Hypertension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Generalized pruritus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Bronchitis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4888" marR="94888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</a:txBody>
                  <a:tcPr marL="94888" marR="9488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5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Laboratory abnormalities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 grade ≥ 3 (5 x ULN)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grade ≥ 3 (5 x ULN)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grade 3 (&gt; 3 x ULN)</a:t>
                      </a:r>
                    </a:p>
                  </a:txBody>
                  <a:tcPr marL="94888" marR="94888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4888" marR="9488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67828" y="1295400"/>
            <a:ext cx="8640960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Adverse events and laboratory abnormalities, %</a:t>
            </a:r>
          </a:p>
        </p:txBody>
      </p:sp>
      <p:sp>
        <p:nvSpPr>
          <p:cNvPr id="3" name="Rectangle 2"/>
          <p:cNvSpPr/>
          <p:nvPr/>
        </p:nvSpPr>
        <p:spPr>
          <a:xfrm>
            <a:off x="611560" y="6002167"/>
            <a:ext cx="39477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* No AE related to treatment</a:t>
            </a:r>
          </a:p>
          <a:p>
            <a:r>
              <a:rPr lang="en-US" sz="1400" dirty="0"/>
              <a:t>No death observed</a:t>
            </a:r>
          </a:p>
        </p:txBody>
      </p:sp>
      <p:grpSp>
        <p:nvGrpSpPr>
          <p:cNvPr id="12" name="Grouper 65"/>
          <p:cNvGrpSpPr/>
          <p:nvPr/>
        </p:nvGrpSpPr>
        <p:grpSpPr>
          <a:xfrm>
            <a:off x="2" y="6525387"/>
            <a:ext cx="1259630" cy="359997"/>
            <a:chOff x="-1" y="6570669"/>
            <a:chExt cx="1161711" cy="287331"/>
          </a:xfrm>
        </p:grpSpPr>
        <p:sp>
          <p:nvSpPr>
            <p:cNvPr id="14" name="AutoShape 162"/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5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EXPEDITION-V</a:t>
              </a:r>
            </a:p>
          </p:txBody>
        </p:sp>
      </p:grpSp>
      <p:sp>
        <p:nvSpPr>
          <p:cNvPr id="16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nn-NO" sz="1200" i="1" dirty="0">
                <a:solidFill>
                  <a:srgbClr val="0070C0"/>
                </a:solidFill>
                <a:ea typeface="ＭＳ Ｐゴシック" pitchFamily="34" charset="-128"/>
              </a:rPr>
              <a:t>Gane E. N Engl J Med. 2017; 377:1448-55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11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EXPEDITION-V Study: GLE/PIB in patients </a:t>
            </a:r>
            <a:br>
              <a:rPr lang="en-US" sz="2800" dirty="0">
                <a:ea typeface="ＭＳ Ｐゴシック" pitchFamily="34" charset="-128"/>
              </a:rPr>
            </a:br>
            <a:r>
              <a:rPr lang="en-US" sz="2800" dirty="0">
                <a:ea typeface="ＭＳ Ｐゴシック" pitchFamily="34" charset="-128"/>
              </a:rPr>
              <a:t>with renal impairment</a:t>
            </a:r>
          </a:p>
        </p:txBody>
      </p:sp>
    </p:spTree>
    <p:extLst>
      <p:ext uri="{BB962C8B-B14F-4D97-AF65-F5344CB8AC3E}">
        <p14:creationId xmlns:p14="http://schemas.microsoft.com/office/powerpoint/2010/main" val="344578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r 65"/>
          <p:cNvGrpSpPr/>
          <p:nvPr/>
        </p:nvGrpSpPr>
        <p:grpSpPr>
          <a:xfrm>
            <a:off x="2" y="6525387"/>
            <a:ext cx="1259630" cy="359997"/>
            <a:chOff x="-1" y="6570669"/>
            <a:chExt cx="1161711" cy="287331"/>
          </a:xfrm>
        </p:grpSpPr>
        <p:sp>
          <p:nvSpPr>
            <p:cNvPr id="14" name="AutoShape 162"/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5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EXPEDITION-V</a:t>
              </a:r>
            </a:p>
          </p:txBody>
        </p:sp>
      </p:grpSp>
      <p:sp>
        <p:nvSpPr>
          <p:cNvPr id="16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nn-NO" sz="1200" i="1" dirty="0">
                <a:solidFill>
                  <a:srgbClr val="0070C0"/>
                </a:solidFill>
                <a:ea typeface="ＭＳ Ｐゴシック" pitchFamily="34" charset="-128"/>
              </a:rPr>
              <a:t>Gane E. N Engl J Med. 2017; 377:1448-55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6D5D5EC-9438-4931-97AD-5E26F377F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GB" sz="2800" dirty="0">
                <a:ea typeface="ＭＳ Ｐゴシック" pitchFamily="34" charset="-128"/>
              </a:rPr>
              <a:t>Renal function</a:t>
            </a:r>
            <a:br>
              <a:rPr lang="en-GB" sz="2800" dirty="0">
                <a:ea typeface="ＭＳ Ｐゴシック" pitchFamily="34" charset="-128"/>
              </a:rPr>
            </a:br>
            <a:endParaRPr lang="en-GB" sz="2800" dirty="0">
              <a:ea typeface="ＭＳ Ｐゴシック" pitchFamily="34" charset="-128"/>
            </a:endParaRP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000" dirty="0"/>
              <a:t>Of the 24 patients with CKD stage 3b or 4 and with available results, eGFR remained unchanged from screening to end of treatment and post-treatment week 4: 27.1 ± 9.2 vs 26.4 ± 9.8 </a:t>
            </a:r>
            <a:br>
              <a:rPr lang="en-US" sz="2000" dirty="0"/>
            </a:br>
            <a:r>
              <a:rPr lang="en-US" sz="2000" dirty="0"/>
              <a:t>vs 27.4 ± 11.6 mL/min/1.73m² </a:t>
            </a:r>
            <a:br>
              <a:rPr lang="en-US" sz="2000" dirty="0"/>
            </a:b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000" dirty="0"/>
              <a:t>CKD stage remained unchanged in 22/24 patients with end of treatment results and declined in 2/24 from screening to end of treatment</a:t>
            </a:r>
          </a:p>
          <a:p>
            <a:endParaRPr lang="fr-FR" dirty="0"/>
          </a:p>
        </p:txBody>
      </p: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EXPEDITION-V Study: GLE/PIB in patients </a:t>
            </a:r>
            <a:br>
              <a:rPr lang="en-US" sz="2800" dirty="0">
                <a:ea typeface="ＭＳ Ｐゴシック" pitchFamily="34" charset="-128"/>
              </a:rPr>
            </a:br>
            <a:r>
              <a:rPr lang="en-US" sz="2800" dirty="0">
                <a:ea typeface="ＭＳ Ｐゴシック" pitchFamily="34" charset="-128"/>
              </a:rPr>
              <a:t>with renal impairment</a:t>
            </a:r>
          </a:p>
        </p:txBody>
      </p:sp>
    </p:spTree>
    <p:extLst>
      <p:ext uri="{BB962C8B-B14F-4D97-AF65-F5344CB8AC3E}">
        <p14:creationId xmlns:p14="http://schemas.microsoft.com/office/powerpoint/2010/main" val="1681033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r 65"/>
          <p:cNvGrpSpPr/>
          <p:nvPr/>
        </p:nvGrpSpPr>
        <p:grpSpPr>
          <a:xfrm>
            <a:off x="2" y="6525387"/>
            <a:ext cx="1259630" cy="359997"/>
            <a:chOff x="-1" y="6570669"/>
            <a:chExt cx="1161711" cy="287331"/>
          </a:xfrm>
        </p:grpSpPr>
        <p:sp>
          <p:nvSpPr>
            <p:cNvPr id="12" name="AutoShape 162"/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3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EXPEDITION-V</a:t>
              </a:r>
            </a:p>
          </p:txBody>
        </p:sp>
      </p:grpSp>
      <p:sp>
        <p:nvSpPr>
          <p:cNvPr id="14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nn-NO" sz="1200" i="1" dirty="0">
                <a:solidFill>
                  <a:srgbClr val="0070C0"/>
                </a:solidFill>
                <a:ea typeface="ＭＳ Ｐゴシック" pitchFamily="34" charset="-128"/>
              </a:rPr>
              <a:t>Gane E. N Engl J Med. 2017; 377:1448-55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5D95475-7894-44B7-95CA-ACC598078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557338"/>
            <a:ext cx="8351838" cy="446395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>
                <a:ea typeface="ＭＳ Ｐゴシック" pitchFamily="34" charset="-128"/>
              </a:rPr>
              <a:t>Summary</a:t>
            </a:r>
            <a:br>
              <a:rPr lang="en-US" sz="2800" dirty="0">
                <a:ea typeface="ＭＳ Ｐゴシック" pitchFamily="34" charset="-128"/>
              </a:rPr>
            </a:br>
            <a:endParaRPr lang="en-US" sz="28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GLE/PIB is highly efficacious in patients with chronic kidney disease stage 3b to 5 with the label recommended treatment durations based on genotype, cirrhosis status and prior treatment experience</a:t>
            </a:r>
            <a:br>
              <a:rPr lang="en-US" sz="2000" dirty="0">
                <a:ea typeface="ＭＳ Ｐゴシック" pitchFamily="34" charset="-128"/>
              </a:rPr>
            </a:br>
            <a:endParaRPr lang="en-US" sz="20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Treatment was well-tolerated</a:t>
            </a:r>
            <a:br>
              <a:rPr lang="en-US" sz="2000" dirty="0">
                <a:ea typeface="ＭＳ Ｐゴシック" pitchFamily="34" charset="-128"/>
              </a:rPr>
            </a:br>
            <a:endParaRPr lang="en-US" sz="20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Overall, renal function remained unchanged after treatment in pre-dialysis patients assessed</a:t>
            </a:r>
          </a:p>
          <a:p>
            <a:endParaRPr lang="fr-FR" dirty="0"/>
          </a:p>
        </p:txBody>
      </p: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EXPEDITION-V Study: GLE/PIB in patients </a:t>
            </a:r>
            <a:br>
              <a:rPr lang="en-US" sz="2800" dirty="0">
                <a:ea typeface="ＭＳ Ｐゴシック" pitchFamily="34" charset="-128"/>
              </a:rPr>
            </a:br>
            <a:r>
              <a:rPr lang="en-US" sz="2800" dirty="0">
                <a:ea typeface="ＭＳ Ｐゴシック" pitchFamily="34" charset="-128"/>
              </a:rPr>
              <a:t>with renal impairment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CV-trials.com 2018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651</Words>
  <Application>Microsoft Office PowerPoint</Application>
  <PresentationFormat>Affichage à l'écran (4:3)</PresentationFormat>
  <Paragraphs>151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</vt:lpstr>
      <vt:lpstr>Trebuchet MS</vt:lpstr>
      <vt:lpstr>Wingdings</vt:lpstr>
      <vt:lpstr>HCV-trials.com 2018</vt:lpstr>
      <vt:lpstr>EXPEDITION-V Study: GLE/PIB in patients  with renal impairment</vt:lpstr>
      <vt:lpstr>EXPEDITION-V Study: GLE/PIB in patients  with renal impairment</vt:lpstr>
      <vt:lpstr>EXPEDITION-V Study: GLE/PIB in patients  with renal impairment</vt:lpstr>
      <vt:lpstr>EXPEDITION-V Study: GLE/PIB in patients  with renal impairment</vt:lpstr>
      <vt:lpstr>EXPEDITION-V Study: GLE/PIB in patients  with renal impairment</vt:lpstr>
      <vt:lpstr>EXPEDITION-V Study: GLE/PIB in patients  with renal impairment</vt:lpstr>
    </vt:vector>
  </TitlesOfParts>
  <Company>AEI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2018</dc:title>
  <dc:subject>AEI - www.aei.fr</dc:subject>
  <dc:creator>www.hcv-trial.com</dc:creator>
  <cp:lastModifiedBy>Yannick Darrats</cp:lastModifiedBy>
  <cp:revision>300</cp:revision>
  <dcterms:created xsi:type="dcterms:W3CDTF">2010-10-19T10:42:50Z</dcterms:created>
  <dcterms:modified xsi:type="dcterms:W3CDTF">2019-03-19T14:22:53Z</dcterms:modified>
</cp:coreProperties>
</file>