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5" r:id="rId3"/>
    <p:sldId id="299" r:id="rId4"/>
    <p:sldId id="297" r:id="rId5"/>
    <p:sldId id="28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B230BC"/>
    <a:srgbClr val="DDDDDD"/>
    <a:srgbClr val="FF9966"/>
    <a:srgbClr val="333399"/>
    <a:srgbClr val="A38904"/>
    <a:srgbClr val="0070C0"/>
    <a:srgbClr val="3D63A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0" autoAdjust="0"/>
    <p:restoredTop sz="98179" autoAdjust="0"/>
  </p:normalViewPr>
  <p:slideViewPr>
    <p:cSldViewPr>
      <p:cViewPr>
        <p:scale>
          <a:sx n="66" d="100"/>
          <a:sy n="66" d="100"/>
        </p:scale>
        <p:origin x="1524" y="132"/>
      </p:cViewPr>
      <p:guideLst>
        <p:guide orient="horz" pos="89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4254193" y="1988905"/>
            <a:ext cx="4060" cy="575999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3446160" y="1268865"/>
            <a:ext cx="1728159" cy="791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600" b="1" dirty="0">
                <a:latin typeface="Calibri" pitchFamily="34" charset="0"/>
              </a:rPr>
              <a:t>Two parallel arms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Open 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251520" y="1658151"/>
            <a:ext cx="3240379" cy="361330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>
                <a:latin typeface="Calibri" pitchFamily="34" charset="0"/>
              </a:rPr>
              <a:t>≥ </a:t>
            </a:r>
            <a:r>
              <a:rPr lang="en-US" sz="1600" b="1" dirty="0">
                <a:latin typeface="Calibri" pitchFamily="34" charset="0"/>
              </a:rPr>
              <a:t>18 years, </a:t>
            </a:r>
          </a:p>
          <a:p>
            <a:pPr algn="ctr">
              <a:lnSpc>
                <a:spcPts val="1800"/>
              </a:lnSpc>
            </a:pPr>
            <a:r>
              <a:rPr lang="en-US" sz="1600" b="1" dirty="0">
                <a:latin typeface="Calibri" pitchFamily="34" charset="0"/>
              </a:rPr>
              <a:t>HCV genotype 1 to 6</a:t>
            </a:r>
          </a:p>
          <a:p>
            <a:pPr algn="ctr">
              <a:lnSpc>
                <a:spcPts val="1800"/>
              </a:lnSpc>
            </a:pPr>
            <a:r>
              <a:rPr lang="en-US" sz="1600" b="1" dirty="0">
                <a:latin typeface="Calibri" pitchFamily="34" charset="0"/>
              </a:rPr>
              <a:t>HCV RNA ≥ 1000 IU/mL</a:t>
            </a:r>
          </a:p>
          <a:p>
            <a:pPr algn="ctr">
              <a:lnSpc>
                <a:spcPts val="1800"/>
              </a:lnSpc>
            </a:pPr>
            <a:r>
              <a:rPr lang="en-US" sz="1600" b="1" dirty="0">
                <a:latin typeface="Calibri" pitchFamily="34" charset="0"/>
              </a:rPr>
              <a:t>Treatment-naïve or treatment-experienced with IFN/PEG-IFN </a:t>
            </a:r>
            <a:r>
              <a:rPr lang="en-US" sz="1600" b="1" u="sng" dirty="0">
                <a:latin typeface="Calibri" pitchFamily="34" charset="0"/>
              </a:rPr>
              <a:t>+</a:t>
            </a:r>
            <a:r>
              <a:rPr lang="en-US" sz="1600" b="1" dirty="0">
                <a:latin typeface="Calibri" pitchFamily="34" charset="0"/>
              </a:rPr>
              <a:t> RBV or SOF + RBV </a:t>
            </a:r>
            <a:r>
              <a:rPr lang="en-US" sz="1600" b="1" u="sng" dirty="0">
                <a:latin typeface="Calibri" pitchFamily="34" charset="0"/>
              </a:rPr>
              <a:t>+</a:t>
            </a:r>
            <a:r>
              <a:rPr lang="en-US" sz="1600" b="1" dirty="0">
                <a:latin typeface="Calibri" pitchFamily="34" charset="0"/>
              </a:rPr>
              <a:t> PEG-IFN (naïve if genotype 3)</a:t>
            </a:r>
          </a:p>
          <a:p>
            <a:pPr algn="ctr">
              <a:lnSpc>
                <a:spcPts val="1800"/>
              </a:lnSpc>
            </a:pPr>
            <a:r>
              <a:rPr lang="en-US" sz="1600" b="1" dirty="0">
                <a:latin typeface="Calibri" pitchFamily="34" charset="0"/>
              </a:rPr>
              <a:t>HIV co-infection</a:t>
            </a:r>
          </a:p>
          <a:p>
            <a:pPr algn="ctr">
              <a:lnSpc>
                <a:spcPts val="1800"/>
              </a:lnSpc>
            </a:pPr>
            <a:r>
              <a:rPr lang="en-US" sz="1600" b="1" dirty="0">
                <a:latin typeface="Calibri" pitchFamily="34" charset="0"/>
              </a:rPr>
              <a:t>ARV-naïve with CD4 ≥ 500/mm</a:t>
            </a:r>
            <a:r>
              <a:rPr lang="en-US" sz="1600" b="1" baseline="30000" dirty="0">
                <a:latin typeface="Calibri" pitchFamily="34" charset="0"/>
              </a:rPr>
              <a:t>3</a:t>
            </a:r>
            <a:r>
              <a:rPr lang="en-US" sz="1600" b="1" dirty="0">
                <a:latin typeface="Calibri" pitchFamily="34" charset="0"/>
              </a:rPr>
              <a:t> or on a stable ARV with HIV RNA &lt; LLOQ </a:t>
            </a:r>
            <a:br>
              <a:rPr lang="en-US" sz="1600" b="1" dirty="0">
                <a:latin typeface="Calibri" pitchFamily="34" charset="0"/>
              </a:rPr>
            </a:br>
            <a:r>
              <a:rPr lang="en-US" sz="1600" b="1" dirty="0">
                <a:latin typeface="Calibri" pitchFamily="34" charset="0"/>
              </a:rPr>
              <a:t>and CD4 ≥ 200/mm</a:t>
            </a:r>
            <a:r>
              <a:rPr lang="en-US" sz="1600" b="1" baseline="30000" dirty="0">
                <a:latin typeface="Calibri" pitchFamily="34" charset="0"/>
              </a:rPr>
              <a:t>3</a:t>
            </a:r>
            <a:endParaRPr lang="en-US" sz="1600" b="1" dirty="0">
              <a:latin typeface="Calibri" pitchFamily="34" charset="0"/>
            </a:endParaRPr>
          </a:p>
          <a:p>
            <a:pPr algn="ctr">
              <a:lnSpc>
                <a:spcPts val="1800"/>
              </a:lnSpc>
            </a:pPr>
            <a:r>
              <a:rPr lang="en-US" sz="1600" b="1" dirty="0" err="1">
                <a:latin typeface="Calibri" pitchFamily="34" charset="0"/>
              </a:rPr>
              <a:t>eGFR</a:t>
            </a:r>
            <a:r>
              <a:rPr lang="en-US" sz="1600" b="1" dirty="0">
                <a:latin typeface="Calibri" pitchFamily="34" charset="0"/>
              </a:rPr>
              <a:t> (MDRD) &gt; 50 mL/min</a:t>
            </a:r>
          </a:p>
          <a:p>
            <a:pPr algn="ctr">
              <a:lnSpc>
                <a:spcPts val="1800"/>
              </a:lnSpc>
            </a:pPr>
            <a:r>
              <a:rPr lang="en-US" sz="1600" b="1" dirty="0">
                <a:latin typeface="Calibri" pitchFamily="34" charset="0"/>
              </a:rPr>
              <a:t>No HBV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743630" y="249289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137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EXPEDITION-2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HIV co-infection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233773" y="2818448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673933" y="2651298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801106"/>
              </p:ext>
            </p:extLst>
          </p:nvPr>
        </p:nvGraphicFramePr>
        <p:xfrm>
          <a:off x="4780339" y="2507282"/>
          <a:ext cx="1440160" cy="631625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3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Clin Infect Dis 2018; 67:1000-17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6233773" y="1917094"/>
            <a:ext cx="0" cy="230399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5945741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1529" y="5289208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/>
              <a:t>GLE/PIB: 100/40 mg 3 </a:t>
            </a:r>
            <a:r>
              <a:rPr lang="fr-FR" dirty="0" err="1"/>
              <a:t>tablets</a:t>
            </a:r>
            <a:r>
              <a:rPr lang="fr-FR" dirty="0"/>
              <a:t> QD</a:t>
            </a:r>
          </a:p>
        </p:txBody>
      </p:sp>
      <p:sp>
        <p:nvSpPr>
          <p:cNvPr id="42" name="Espace réservé du contenu 1"/>
          <p:cNvSpPr txBox="1">
            <a:spLocks/>
          </p:cNvSpPr>
          <p:nvPr/>
        </p:nvSpPr>
        <p:spPr bwMode="auto">
          <a:xfrm>
            <a:off x="359795" y="5589240"/>
            <a:ext cx="824465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IU/mL)</a:t>
            </a:r>
          </a:p>
        </p:txBody>
      </p:sp>
      <p:sp>
        <p:nvSpPr>
          <p:cNvPr id="43" name="Line 63"/>
          <p:cNvSpPr>
            <a:spLocks noChangeShapeType="1"/>
          </p:cNvSpPr>
          <p:nvPr/>
        </p:nvSpPr>
        <p:spPr bwMode="auto">
          <a:xfrm>
            <a:off x="3491880" y="2818448"/>
            <a:ext cx="129600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795377" y="359450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16</a:t>
            </a:r>
          </a:p>
        </p:txBody>
      </p:sp>
      <p:sp>
        <p:nvSpPr>
          <p:cNvPr id="22" name="Line 63"/>
          <p:cNvSpPr>
            <a:spLocks noChangeShapeType="1"/>
          </p:cNvSpPr>
          <p:nvPr/>
        </p:nvSpPr>
        <p:spPr bwMode="auto">
          <a:xfrm>
            <a:off x="6948264" y="3861048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8322005" y="3707740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5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940922"/>
              </p:ext>
            </p:extLst>
          </p:nvPr>
        </p:nvGraphicFramePr>
        <p:xfrm>
          <a:off x="4780339" y="3589463"/>
          <a:ext cx="2167926" cy="631625"/>
        </p:xfrm>
        <a:graphic>
          <a:graphicData uri="http://schemas.openxmlformats.org/drawingml/2006/table">
            <a:tbl>
              <a:tblPr/>
              <a:tblGrid>
                <a:gridCol w="2167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3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Line 63"/>
          <p:cNvSpPr>
            <a:spLocks noChangeShapeType="1"/>
          </p:cNvSpPr>
          <p:nvPr/>
        </p:nvSpPr>
        <p:spPr bwMode="auto">
          <a:xfrm>
            <a:off x="3491880" y="3900629"/>
            <a:ext cx="129600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7" name="Line 172"/>
          <p:cNvSpPr>
            <a:spLocks noChangeShapeType="1"/>
          </p:cNvSpPr>
          <p:nvPr/>
        </p:nvSpPr>
        <p:spPr bwMode="auto">
          <a:xfrm>
            <a:off x="6948264" y="1917094"/>
            <a:ext cx="0" cy="230399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" name="Oval 110"/>
          <p:cNvSpPr>
            <a:spLocks noChangeArrowheads="1"/>
          </p:cNvSpPr>
          <p:nvPr/>
        </p:nvSpPr>
        <p:spPr bwMode="auto">
          <a:xfrm>
            <a:off x="6660232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3" name="Grouper 2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EXPEDITION-2</a:t>
              </a:r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3705609" y="3920054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cirrhosis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571758" y="2802414"/>
            <a:ext cx="1170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>
                <a:latin typeface="Calibri" panose="020F0502020204030204" pitchFamily="34" charset="0"/>
                <a:cs typeface="Calibri" panose="020F0502020204030204" pitchFamily="34" charset="0"/>
              </a:rPr>
              <a:t>no cirrhosis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03599939"/>
              </p:ext>
            </p:extLst>
          </p:nvPr>
        </p:nvGraphicFramePr>
        <p:xfrm>
          <a:off x="323529" y="1556793"/>
          <a:ext cx="8568952" cy="4931040"/>
        </p:xfrm>
        <a:graphic>
          <a:graphicData uri="http://schemas.openxmlformats.org/drawingml/2006/table">
            <a:tbl>
              <a:tblPr/>
              <a:tblGrid>
                <a:gridCol w="367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cirrhosis, 8W, N = 137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30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12W, N =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3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Race: Black,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2 / 3 / 4 / 5 / 6,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 / 13 / 9 / 16 / 12 / 0 /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 / 31 / 6 / 25 / 6 / 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SOF-based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91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ARV therapy with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Raltegravir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Dolutegravir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Rilpivirine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Concomitant PPI use,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by ITT,  n/N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136/137 (99.3%)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missing data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14/16 (87.5%)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discontinuation for AE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38948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EXPEDITION-2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HIV co-infection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Clin Infect Dis 2018; 67:1000-17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12" name="Grouper 11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EXPEDITION-2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824412"/>
          </a:xfrm>
        </p:spPr>
        <p:txBody>
          <a:bodyPr/>
          <a:lstStyle/>
          <a:p>
            <a:r>
              <a:rPr lang="en-US" dirty="0"/>
              <a:t>One patient with Genotype 3a infection and cirrhosis </a:t>
            </a:r>
            <a:br>
              <a:rPr lang="en-US" dirty="0"/>
            </a:br>
            <a:r>
              <a:rPr lang="en-US" dirty="0"/>
              <a:t>had on-treatment virologic failure</a:t>
            </a:r>
          </a:p>
          <a:p>
            <a:pPr lvl="1"/>
            <a:r>
              <a:rPr lang="en-US" sz="2000" dirty="0"/>
              <a:t>At treatment W8</a:t>
            </a:r>
          </a:p>
          <a:p>
            <a:pPr lvl="1"/>
            <a:r>
              <a:rPr lang="en-US" sz="2000" dirty="0"/>
              <a:t>NS3 RASs </a:t>
            </a:r>
          </a:p>
          <a:p>
            <a:pPr lvl="2"/>
            <a:r>
              <a:rPr lang="en-US" sz="2000" dirty="0"/>
              <a:t>no polymorphisms at baseline </a:t>
            </a:r>
          </a:p>
          <a:p>
            <a:pPr lvl="2"/>
            <a:r>
              <a:rPr lang="en-US" sz="2000" dirty="0"/>
              <a:t>Y56H at failure</a:t>
            </a:r>
          </a:p>
          <a:p>
            <a:pPr lvl="1"/>
            <a:r>
              <a:rPr lang="en-US" sz="2000" dirty="0"/>
              <a:t>NS5A RASs</a:t>
            </a:r>
          </a:p>
          <a:p>
            <a:pPr lvl="2"/>
            <a:r>
              <a:rPr lang="en-US" sz="2000" dirty="0"/>
              <a:t>A30V at baseline</a:t>
            </a:r>
          </a:p>
          <a:p>
            <a:pPr lvl="2"/>
            <a:r>
              <a:rPr lang="en-US" sz="2000" dirty="0"/>
              <a:t>S24F + M28K at failure</a:t>
            </a:r>
          </a:p>
          <a:p>
            <a:pPr lvl="2"/>
            <a:endParaRPr lang="en-US" sz="1800" dirty="0"/>
          </a:p>
          <a:p>
            <a:r>
              <a:rPr lang="en-US" sz="2600" dirty="0"/>
              <a:t>HIV RNA suppression</a:t>
            </a:r>
          </a:p>
          <a:p>
            <a:pPr lvl="1"/>
            <a:r>
              <a:rPr lang="en-US" sz="2000" dirty="0"/>
              <a:t>No virologic breakthrough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EXPEDITION-2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HIV co-infection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Clin Infect Dis 2018; 67:1000-17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90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98836725"/>
              </p:ext>
            </p:extLst>
          </p:nvPr>
        </p:nvGraphicFramePr>
        <p:xfrm>
          <a:off x="362392" y="1662741"/>
          <a:ext cx="8424937" cy="4409006"/>
        </p:xfrm>
        <a:graphic>
          <a:graphicData uri="http://schemas.openxmlformats.org/drawingml/2006/table">
            <a:tbl>
              <a:tblPr/>
              <a:tblGrid>
                <a:gridCol w="4257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cirrhosis, N = 137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30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N =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3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related to study drug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(N = 1 *)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2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 3 (&gt; 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≥ 3 (&gt; 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≥ 3 ( &gt; 3 x ULN)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23528" y="1219612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sp>
        <p:nvSpPr>
          <p:cNvPr id="3" name="Rectangle 2"/>
          <p:cNvSpPr/>
          <p:nvPr/>
        </p:nvSpPr>
        <p:spPr>
          <a:xfrm>
            <a:off x="131460" y="6071745"/>
            <a:ext cx="8424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Cerebrovascular accident and hemorrhage, unrelated to treatment ; treatment discontinuation on D23</a:t>
            </a: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EXPEDITION-2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HIV co-infection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Clin Infect Dis 2018; 67:1000-17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13" name="Grouper 12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</a:p>
          <a:p>
            <a:pPr>
              <a:spcBef>
                <a:spcPts val="300"/>
              </a:spcBef>
            </a:pPr>
            <a:endParaRPr lang="en-US" sz="12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(300 mg/120 mg QD) achieved a SVR of 98% in HCV infected patients with HIV infection,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After 8 weeks of therapy if no cirrhosis (SVR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of 99.3%)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After 12 weeks of therapy if cirrhosis</a:t>
            </a:r>
          </a:p>
          <a:p>
            <a:pPr marL="915988" lvl="2" indent="0">
              <a:spcBef>
                <a:spcPts val="300"/>
              </a:spcBef>
              <a:buNone/>
            </a:pP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was not impacted by baseline HCV viral load or other baseline factors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was well tolerated with a favorable safety profile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in patients with or without cirrhosis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drug-related serious adverse event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grade ≥ 3 laboratory abnormalities in ALT or AST</a:t>
            </a:r>
            <a:endParaRPr lang="en-US" sz="11500" dirty="0">
              <a:ea typeface="ＭＳ Ｐゴシック" pitchFamily="34" charset="-128"/>
            </a:endParaRP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EXPEDITION-2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HIV co-infection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J. 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Clin Infect Dis 2018; 67:1000-17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EXPEDITION-2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479</Words>
  <Application>Microsoft Office PowerPoint</Application>
  <PresentationFormat>Affichage à l'écran (4:3)</PresentationFormat>
  <Paragraphs>151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Trebuchet MS</vt:lpstr>
      <vt:lpstr>Wingdings</vt:lpstr>
      <vt:lpstr>HCV-trials.com 2017</vt:lpstr>
      <vt:lpstr>EXPEDITION-2 Study: glecaprevir/pibrentasvir  in patients with HIV co-infection</vt:lpstr>
      <vt:lpstr>EXPEDITION-2 Study: glecaprevir/pibrentasvir  in patients with HIV co-infection</vt:lpstr>
      <vt:lpstr>EXPEDITION-2 Study: glecaprevir/pibrentasvir  in patients with HIV co-infection</vt:lpstr>
      <vt:lpstr>EXPEDITION-2 Study: glecaprevir/pibrentasvir  in patients with HIV co-infection</vt:lpstr>
      <vt:lpstr>EXPEDITION-2 Study: glecaprevir/pibrentasvir  in patients with HIV co-infection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Yannick Darrats</cp:lastModifiedBy>
  <cp:revision>264</cp:revision>
  <dcterms:created xsi:type="dcterms:W3CDTF">2010-10-19T10:42:50Z</dcterms:created>
  <dcterms:modified xsi:type="dcterms:W3CDTF">2019-03-19T14:21:14Z</dcterms:modified>
</cp:coreProperties>
</file>