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90" r:id="rId4"/>
    <p:sldId id="295" r:id="rId5"/>
    <p:sldId id="294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  <a:srgbClr val="DDDDDD"/>
    <a:srgbClr val="FFFFFF"/>
    <a:srgbClr val="00B0F0"/>
    <a:srgbClr val="008080"/>
    <a:srgbClr val="333399"/>
    <a:srgbClr val="0070C0"/>
    <a:srgbClr val="000066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77" autoAdjust="0"/>
    <p:restoredTop sz="99123" autoAdjust="0"/>
  </p:normalViewPr>
  <p:slideViewPr>
    <p:cSldViewPr>
      <p:cViewPr varScale="1">
        <p:scale>
          <a:sx n="86" d="100"/>
          <a:sy n="86" d="100"/>
        </p:scale>
        <p:origin x="-360" y="-96"/>
      </p:cViewPr>
      <p:guideLst>
        <p:guide orient="horz" pos="2160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24/03/17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6407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589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132686" y="2168087"/>
            <a:ext cx="359997" cy="1588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523106" y="5733256"/>
            <a:ext cx="861930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by </a:t>
            </a: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ITT, with 2-sided 95% CI</a:t>
            </a:r>
            <a:endParaRPr lang="en-US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159935"/>
              </p:ext>
            </p:extLst>
          </p:nvPr>
        </p:nvGraphicFramePr>
        <p:xfrm>
          <a:off x="4636645" y="1897697"/>
          <a:ext cx="1656184" cy="427222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27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7360"/>
              </p:ext>
            </p:extLst>
          </p:nvPr>
        </p:nvGraphicFramePr>
        <p:xfrm>
          <a:off x="4636644" y="3185581"/>
          <a:ext cx="2808312" cy="368300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483768" y="1196752"/>
            <a:ext cx="1657832" cy="75600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R</a:t>
            </a:r>
            <a:r>
              <a:rPr lang="en-US" sz="12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andomisation</a:t>
            </a:r>
            <a:r>
              <a:rPr lang="en-US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*</a:t>
            </a:r>
            <a:endParaRPr lang="en-US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1:1:1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820472" cy="976313"/>
          </a:xfrm>
        </p:spPr>
        <p:txBody>
          <a:bodyPr/>
          <a:lstStyle/>
          <a:p>
            <a:pPr lvl="0"/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GALAXY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SMV + SOF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in recurrent genotype 1 HCV infection post liver transplantation</a:t>
            </a: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445062" y="1721643"/>
            <a:ext cx="0" cy="2448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7156924" y="119675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79880" y="1858370"/>
            <a:ext cx="2483989" cy="241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Recurrent G</a:t>
            </a:r>
            <a:r>
              <a:rPr lang="en-US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</a:t>
            </a:r>
            <a:r>
              <a:rPr lang="en-US" sz="1200" b="1" dirty="0">
                <a:latin typeface="Calibri" pitchFamily="-1" charset="0"/>
                <a:ea typeface="Arial" pitchFamily="-1" charset="0"/>
                <a:cs typeface="Arial" pitchFamily="-1" charset="0"/>
              </a:rPr>
              <a:t>1 HCV infection</a:t>
            </a:r>
            <a:endParaRPr lang="en-US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prior DAA therapy</a:t>
            </a:r>
            <a:endParaRPr lang="en-US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Calibri" pitchFamily="-1" charset="0"/>
                <a:ea typeface="Arial" pitchFamily="-1" charset="0"/>
                <a:cs typeface="Arial" pitchFamily="-1" charset="0"/>
              </a:rPr>
              <a:t>Primary </a:t>
            </a:r>
            <a:r>
              <a:rPr lang="en-US" sz="1200" b="1" dirty="0" err="1">
                <a:latin typeface="Calibri" pitchFamily="-1" charset="0"/>
                <a:ea typeface="Arial" pitchFamily="-1" charset="0"/>
                <a:cs typeface="Arial" pitchFamily="-1" charset="0"/>
              </a:rPr>
              <a:t>orthotopic</a:t>
            </a:r>
            <a:r>
              <a:rPr lang="en-US" sz="1200" b="1" dirty="0">
                <a:latin typeface="Calibri" pitchFamily="-1" charset="0"/>
                <a:ea typeface="Arial" pitchFamily="-1" charset="0"/>
                <a:cs typeface="Arial" pitchFamily="-1" charset="0"/>
              </a:rPr>
              <a:t> liver transplant ≥ 6 months </a:t>
            </a:r>
            <a:br>
              <a:rPr lang="en-US" sz="12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200" b="1" dirty="0">
                <a:latin typeface="Calibri" pitchFamily="-1" charset="0"/>
                <a:ea typeface="Arial" pitchFamily="-1" charset="0"/>
                <a:cs typeface="Arial" pitchFamily="-1" charset="0"/>
              </a:rPr>
              <a:t>to 15 years prior to enrollment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Stable </a:t>
            </a:r>
            <a:r>
              <a:rPr lang="en-US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immunosuppressive (cyclosporine excluded) therapy ≥ 3 months</a:t>
            </a:r>
            <a:endParaRPr lang="en-US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HIV co-infection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5180541" y="6585874"/>
            <a:ext cx="39411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O’Leary JG.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Transplant International 2017; 30:196-208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" name="Line 172"/>
          <p:cNvSpPr>
            <a:spLocks noChangeShapeType="1"/>
          </p:cNvSpPr>
          <p:nvPr/>
        </p:nvSpPr>
        <p:spPr bwMode="auto">
          <a:xfrm>
            <a:off x="6293026" y="1728014"/>
            <a:ext cx="0" cy="2448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8" name="Oval 110"/>
          <p:cNvSpPr>
            <a:spLocks noChangeArrowheads="1"/>
          </p:cNvSpPr>
          <p:nvPr/>
        </p:nvSpPr>
        <p:spPr bwMode="auto">
          <a:xfrm>
            <a:off x="6004796" y="120312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3" name="AutoShape 60"/>
          <p:cNvCxnSpPr>
            <a:cxnSpLocks noChangeShapeType="1"/>
          </p:cNvCxnSpPr>
          <p:nvPr/>
        </p:nvCxnSpPr>
        <p:spPr bwMode="auto">
          <a:xfrm rot="10800000" flipH="1" flipV="1">
            <a:off x="4635057" y="2130132"/>
            <a:ext cx="1587" cy="1259988"/>
          </a:xfrm>
          <a:prstGeom prst="bentConnector3">
            <a:avLst>
              <a:gd name="adj1" fmla="val -40480970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2664008" y="2761793"/>
            <a:ext cx="1980000" cy="0"/>
          </a:xfrm>
          <a:prstGeom prst="line">
            <a:avLst/>
          </a:prstGeom>
          <a:ln w="28575">
            <a:solidFill>
              <a:srgbClr val="333399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444956" y="2329745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8" name="Line 63"/>
          <p:cNvSpPr>
            <a:spLocks noChangeShapeType="1"/>
          </p:cNvSpPr>
          <p:nvPr/>
        </p:nvSpPr>
        <p:spPr bwMode="auto">
          <a:xfrm>
            <a:off x="6364836" y="2473761"/>
            <a:ext cx="108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453068" y="3143319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 flipV="1">
            <a:off x="7444956" y="3318461"/>
            <a:ext cx="107993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4876611"/>
            <a:ext cx="8568952" cy="856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lvl="1" indent="-261938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dirty="0">
                <a:latin typeface="Arial"/>
                <a:ea typeface="ＭＳ Ｐゴシック" pitchFamily="-1" charset="-128"/>
                <a:cs typeface="ＭＳ Ｐゴシック" pitchFamily="-1" charset="-128"/>
              </a:rPr>
              <a:t>SMV: 150 mg QD</a:t>
            </a:r>
          </a:p>
          <a:p>
            <a:pPr marL="719138" lvl="1" indent="-261938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dirty="0">
                <a:latin typeface="Arial"/>
                <a:ea typeface="ＭＳ Ｐゴシック" pitchFamily="-1" charset="-128"/>
                <a:cs typeface="ＭＳ Ｐゴシック" pitchFamily="-1" charset="-128"/>
              </a:rPr>
              <a:t>SOF: 400 mg QD</a:t>
            </a:r>
          </a:p>
          <a:p>
            <a:pPr marL="719138" lvl="1" indent="-261938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dirty="0">
                <a:latin typeface="Arial"/>
                <a:ea typeface="ＭＳ Ｐゴシック" pitchFamily="-1" charset="-128"/>
                <a:cs typeface="ＭＳ Ｐゴシック" pitchFamily="-1" charset="-128"/>
              </a:rPr>
              <a:t>RBV</a:t>
            </a:r>
            <a:r>
              <a:rPr lang="en-US" sz="1600" kern="0" dirty="0">
                <a:latin typeface="Arial"/>
              </a:rPr>
              <a:t>: 1000 or 1200 mg/day (BID dosing) according to body weight (&lt; or ≥ 75 kg)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4017437" y="1805944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11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4017437" y="3049825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11</a:t>
            </a:r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2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GALAXY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76372"/>
              </p:ext>
            </p:extLst>
          </p:nvPr>
        </p:nvGraphicFramePr>
        <p:xfrm>
          <a:off x="4636645" y="2545768"/>
          <a:ext cx="1656184" cy="432050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3988572" y="2454016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11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627784" y="2499727"/>
            <a:ext cx="1132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No </a:t>
            </a:r>
            <a:r>
              <a:rPr lang="fr-FR" sz="1400" dirty="0" err="1"/>
              <a:t>cirrhosis</a:t>
            </a:r>
            <a:endParaRPr lang="fr-FR" sz="1400" dirty="0"/>
          </a:p>
        </p:txBody>
      </p:sp>
      <p:sp>
        <p:nvSpPr>
          <p:cNvPr id="42" name="Line 63"/>
          <p:cNvSpPr>
            <a:spLocks noChangeShapeType="1"/>
          </p:cNvSpPr>
          <p:nvPr/>
        </p:nvSpPr>
        <p:spPr bwMode="auto">
          <a:xfrm>
            <a:off x="2678020" y="3869308"/>
            <a:ext cx="1980000" cy="0"/>
          </a:xfrm>
          <a:prstGeom prst="line">
            <a:avLst/>
          </a:prstGeom>
          <a:ln w="28575">
            <a:solidFill>
              <a:srgbClr val="333399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4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274337"/>
              </p:ext>
            </p:extLst>
          </p:nvPr>
        </p:nvGraphicFramePr>
        <p:xfrm>
          <a:off x="4644008" y="3717032"/>
          <a:ext cx="2808312" cy="368300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5" name="ZoneTexte 44"/>
          <p:cNvSpPr txBox="1"/>
          <p:nvPr/>
        </p:nvSpPr>
        <p:spPr>
          <a:xfrm>
            <a:off x="2627784" y="3573016"/>
            <a:ext cx="14029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Cirrhosis</a:t>
            </a:r>
            <a:r>
              <a:rPr lang="fr-FR" sz="1400" dirty="0"/>
              <a:t> or not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3995936" y="3573016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13</a:t>
            </a:r>
          </a:p>
        </p:txBody>
      </p:sp>
      <p:cxnSp>
        <p:nvCxnSpPr>
          <p:cNvPr id="49" name="Connecteur droit 66"/>
          <p:cNvCxnSpPr>
            <a:cxnSpLocks noChangeShapeType="1"/>
          </p:cNvCxnSpPr>
          <p:nvPr/>
        </p:nvCxnSpPr>
        <p:spPr bwMode="auto">
          <a:xfrm rot="5400000">
            <a:off x="3134334" y="4112261"/>
            <a:ext cx="359997" cy="1588"/>
          </a:xfrm>
          <a:prstGeom prst="line">
            <a:avLst/>
          </a:prstGeom>
          <a:ln w="19050">
            <a:solidFill>
              <a:srgbClr val="333399"/>
            </a:solidFill>
            <a:headEnd type="triangle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170"/>
          <p:cNvSpPr>
            <a:spLocks noChangeArrowheads="1"/>
          </p:cNvSpPr>
          <p:nvPr/>
        </p:nvSpPr>
        <p:spPr bwMode="auto">
          <a:xfrm>
            <a:off x="2411760" y="4221046"/>
            <a:ext cx="1657832" cy="75600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</a:t>
            </a:r>
            <a:r>
              <a:rPr lang="en-US" sz="1200" b="1" dirty="0" err="1"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endParaRPr lang="en-US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499992" y="4221088"/>
            <a:ext cx="4464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Randomisation </a:t>
            </a:r>
            <a:r>
              <a:rPr lang="fr-FR" sz="1400" dirty="0" err="1" smtClean="0"/>
              <a:t>stratified</a:t>
            </a:r>
            <a:r>
              <a:rPr lang="fr-FR" sz="1400" dirty="0" smtClean="0"/>
              <a:t> by </a:t>
            </a:r>
            <a:r>
              <a:rPr lang="fr-FR" sz="1400" dirty="0"/>
              <a:t> HCV </a:t>
            </a:r>
            <a:r>
              <a:rPr lang="fr-FR" sz="1400" dirty="0" err="1" smtClean="0"/>
              <a:t>genotype</a:t>
            </a:r>
            <a:r>
              <a:rPr lang="fr-FR" sz="1400" dirty="0" smtClean="0"/>
              <a:t> and NS3 </a:t>
            </a:r>
            <a:r>
              <a:rPr lang="fr-FR" sz="1400" dirty="0" err="1"/>
              <a:t>polymorphism</a:t>
            </a:r>
            <a:r>
              <a:rPr lang="fr-FR" sz="1400" dirty="0"/>
              <a:t> (</a:t>
            </a:r>
            <a:r>
              <a:rPr lang="fr-FR" sz="1400" dirty="0" err="1" smtClean="0"/>
              <a:t>genotype</a:t>
            </a:r>
            <a:r>
              <a:rPr lang="fr-FR" sz="1400" dirty="0"/>
              <a:t> </a:t>
            </a:r>
            <a:r>
              <a:rPr lang="fr-FR" sz="1400" dirty="0" smtClean="0"/>
              <a:t>1a </a:t>
            </a:r>
            <a:r>
              <a:rPr lang="fr-FR" sz="1400" dirty="0" err="1"/>
              <a:t>with</a:t>
            </a:r>
            <a:r>
              <a:rPr lang="fr-FR" sz="1400" dirty="0"/>
              <a:t> Q80K </a:t>
            </a:r>
            <a:r>
              <a:rPr lang="fr-FR" sz="1400" dirty="0" smtClean="0"/>
              <a:t>versus </a:t>
            </a:r>
            <a:r>
              <a:rPr lang="fr-FR" sz="1400" dirty="0" err="1" smtClean="0"/>
              <a:t>without</a:t>
            </a:r>
            <a:r>
              <a:rPr lang="fr-FR" sz="1400" dirty="0" smtClean="0"/>
              <a:t> </a:t>
            </a:r>
            <a:r>
              <a:rPr lang="fr-FR" sz="1400" dirty="0"/>
              <a:t>Q80K versus </a:t>
            </a:r>
            <a:r>
              <a:rPr lang="fr-FR" sz="1400" dirty="0" err="1" smtClean="0"/>
              <a:t>genotype</a:t>
            </a:r>
            <a:r>
              <a:rPr lang="fr-FR" sz="1400" dirty="0" smtClean="0"/>
              <a:t> </a:t>
            </a:r>
            <a:r>
              <a:rPr lang="fr-FR" sz="1400" dirty="0"/>
              <a:t>1b).</a:t>
            </a:r>
            <a:endParaRPr lang="fr-FR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43667992"/>
              </p:ext>
            </p:extLst>
          </p:nvPr>
        </p:nvGraphicFramePr>
        <p:xfrm>
          <a:off x="179512" y="1626525"/>
          <a:ext cx="8856984" cy="4819552"/>
        </p:xfrm>
        <a:graphic>
          <a:graphicData uri="http://schemas.openxmlformats.org/drawingml/2006/table">
            <a:tbl>
              <a:tblPr/>
              <a:tblGrid>
                <a:gridCol w="27815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67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27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52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607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Randomisation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randomisation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48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SOF + RBV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SOF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SOF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SOF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6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6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Black / Asian,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 / 9 /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 / 18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 / 36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 / 8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6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9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/ F2 / F3 / F4,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73 / 9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55 / 27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55 / 36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23 / 8 /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9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Q80K / 1a no 80K / 1b,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/ 46 / 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 / 28 / 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/ 54 / 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 / 46 / 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6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Use of acing reducing agent,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5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Time since liver transplant,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6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Tacrolimus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/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Mycoph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. /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Sirolimus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 / 36 / 9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 / 36 / 18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 / 55 / 9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 / 39 / 8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9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study,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(death: suicide)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(physician decision, lost to follow-up)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958132" y="1295400"/>
            <a:ext cx="5189642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disposition</a:t>
            </a: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820472" cy="976313"/>
          </a:xfrm>
        </p:spPr>
        <p:txBody>
          <a:bodyPr/>
          <a:lstStyle/>
          <a:p>
            <a:pPr lvl="0"/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GALAXY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SMV + SOF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in recurrent genotype 1 HCV infection post liver transplantation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GALAXY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180541" y="6585874"/>
            <a:ext cx="39411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O’Leary JG.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Transplant International 2017; 30:196-208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78606" y="1268760"/>
            <a:ext cx="893394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800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endParaRPr lang="en-GB" sz="24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0576" y="5464969"/>
            <a:ext cx="7967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1 </a:t>
            </a:r>
            <a:r>
              <a:rPr lang="en-US" sz="1400" dirty="0"/>
              <a:t>relapse (W4 post-treatment) : 53-y, white male, 7.7 years since liver transplant, genotype 1a no 80K, F2, </a:t>
            </a:r>
            <a:r>
              <a:rPr lang="en-US" sz="1400" dirty="0" smtClean="0"/>
              <a:t>baseline </a:t>
            </a:r>
            <a:r>
              <a:rPr lang="en-US" sz="1400" dirty="0"/>
              <a:t>HCV RNA : 4,130,000 IU/ml ; no emerging NS3 or NS5B mutations at </a:t>
            </a:r>
            <a:r>
              <a:rPr lang="en-US" sz="1400" dirty="0" smtClean="0"/>
              <a:t>failure ;</a:t>
            </a:r>
          </a:p>
          <a:p>
            <a:r>
              <a:rPr lang="en-US" sz="1400" dirty="0" smtClean="0"/>
              <a:t>1 suicide</a:t>
            </a:r>
            <a:endParaRPr lang="en-US" sz="1400" dirty="0"/>
          </a:p>
        </p:txBody>
      </p:sp>
      <p:sp>
        <p:nvSpPr>
          <p:cNvPr id="118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820472" cy="976313"/>
          </a:xfrm>
        </p:spPr>
        <p:txBody>
          <a:bodyPr/>
          <a:lstStyle/>
          <a:p>
            <a:pPr lvl="0"/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GALAXY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SMV + SOF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in recurrent genotype 1 HCV infection post liver transplantation</a:t>
            </a:r>
          </a:p>
        </p:txBody>
      </p:sp>
      <p:sp>
        <p:nvSpPr>
          <p:cNvPr id="129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GALAXY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Rectangle 69"/>
          <p:cNvSpPr>
            <a:spLocks noChangeArrowheads="1"/>
          </p:cNvSpPr>
          <p:nvPr/>
        </p:nvSpPr>
        <p:spPr bwMode="auto">
          <a:xfrm>
            <a:off x="681437" y="4642556"/>
            <a:ext cx="7239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66"/>
                </a:solidFill>
                <a:latin typeface="+mn-lt"/>
              </a:rPr>
              <a:t>0</a:t>
            </a:r>
            <a:endParaRPr lang="fr-FR" altLang="fr-FR" sz="16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4" name="Rectangle 70"/>
          <p:cNvSpPr>
            <a:spLocks noChangeArrowheads="1"/>
          </p:cNvSpPr>
          <p:nvPr/>
        </p:nvSpPr>
        <p:spPr bwMode="auto">
          <a:xfrm>
            <a:off x="609866" y="4100298"/>
            <a:ext cx="1447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66"/>
                </a:solidFill>
                <a:latin typeface="+mn-lt"/>
              </a:rPr>
              <a:t>20</a:t>
            </a:r>
            <a:endParaRPr lang="fr-FR" altLang="fr-FR" sz="16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" name="Rectangle 71"/>
          <p:cNvSpPr>
            <a:spLocks noChangeArrowheads="1"/>
          </p:cNvSpPr>
          <p:nvPr/>
        </p:nvSpPr>
        <p:spPr bwMode="auto">
          <a:xfrm>
            <a:off x="609866" y="3559514"/>
            <a:ext cx="1447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66"/>
                </a:solidFill>
                <a:latin typeface="+mn-lt"/>
              </a:rPr>
              <a:t>40</a:t>
            </a:r>
            <a:endParaRPr lang="fr-FR" altLang="fr-FR" sz="16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6" name="Rectangle 72"/>
          <p:cNvSpPr>
            <a:spLocks noChangeArrowheads="1"/>
          </p:cNvSpPr>
          <p:nvPr/>
        </p:nvSpPr>
        <p:spPr bwMode="auto">
          <a:xfrm>
            <a:off x="609866" y="3015783"/>
            <a:ext cx="1447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66"/>
                </a:solidFill>
                <a:latin typeface="+mn-lt"/>
              </a:rPr>
              <a:t>60</a:t>
            </a:r>
            <a:endParaRPr lang="fr-FR" altLang="fr-FR" sz="16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7" name="Rectangle 73"/>
          <p:cNvSpPr>
            <a:spLocks noChangeArrowheads="1"/>
          </p:cNvSpPr>
          <p:nvPr/>
        </p:nvSpPr>
        <p:spPr bwMode="auto">
          <a:xfrm>
            <a:off x="609866" y="2474998"/>
            <a:ext cx="1447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sz="1200">
                <a:solidFill>
                  <a:srgbClr val="000066"/>
                </a:solidFill>
                <a:latin typeface="+mn-lt"/>
              </a:rPr>
              <a:t>80</a:t>
            </a:r>
            <a:endParaRPr lang="fr-FR" altLang="fr-FR" sz="16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8" name="Rectangle 74"/>
          <p:cNvSpPr>
            <a:spLocks noChangeArrowheads="1"/>
          </p:cNvSpPr>
          <p:nvPr/>
        </p:nvSpPr>
        <p:spPr bwMode="auto">
          <a:xfrm>
            <a:off x="539553" y="1925120"/>
            <a:ext cx="2171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100</a:t>
            </a:r>
            <a:endParaRPr lang="fr-FR" altLang="fr-FR" sz="16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0" name="ZoneTexte 15"/>
          <p:cNvSpPr txBox="1">
            <a:spLocks noChangeArrowheads="1"/>
          </p:cNvSpPr>
          <p:nvPr/>
        </p:nvSpPr>
        <p:spPr bwMode="auto">
          <a:xfrm>
            <a:off x="878466" y="4744229"/>
            <a:ext cx="13417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1400" b="1" dirty="0">
                <a:solidFill>
                  <a:srgbClr val="000066"/>
                </a:solidFill>
              </a:rPr>
              <a:t>SMV + SOF + RBV</a:t>
            </a:r>
          </a:p>
          <a:p>
            <a:pPr algn="ctr" eaLnBrk="1" hangingPunct="1">
              <a:buClrTx/>
              <a:buFontTx/>
              <a:buNone/>
            </a:pPr>
            <a:r>
              <a:rPr lang="fr-FR" altLang="fr-FR" sz="1400" b="1" dirty="0">
                <a:solidFill>
                  <a:srgbClr val="000066"/>
                </a:solidFill>
              </a:rPr>
              <a:t>12 W *</a:t>
            </a:r>
          </a:p>
        </p:txBody>
      </p:sp>
      <p:sp>
        <p:nvSpPr>
          <p:cNvPr id="21" name="Rectangle 61"/>
          <p:cNvSpPr>
            <a:spLocks noChangeArrowheads="1"/>
          </p:cNvSpPr>
          <p:nvPr/>
        </p:nvSpPr>
        <p:spPr bwMode="auto">
          <a:xfrm>
            <a:off x="1277297" y="2542149"/>
            <a:ext cx="551394" cy="2196000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endParaRPr lang="fr-FR" altLang="fr-FR" sz="1800">
              <a:solidFill>
                <a:srgbClr val="000066"/>
              </a:solidFill>
            </a:endParaRPr>
          </a:p>
        </p:txBody>
      </p:sp>
      <p:sp>
        <p:nvSpPr>
          <p:cNvPr id="22" name="Rectangle 68"/>
          <p:cNvSpPr>
            <a:spLocks noChangeArrowheads="1"/>
          </p:cNvSpPr>
          <p:nvPr/>
        </p:nvSpPr>
        <p:spPr bwMode="auto">
          <a:xfrm>
            <a:off x="1323845" y="2297197"/>
            <a:ext cx="4582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1400" b="1" dirty="0"/>
              <a:t>81.8</a:t>
            </a:r>
            <a:endParaRPr lang="fr-FR" altLang="fr-FR" sz="1800" b="1" dirty="0"/>
          </a:p>
        </p:txBody>
      </p:sp>
      <p:sp>
        <p:nvSpPr>
          <p:cNvPr id="23" name="ZoneTexte 13"/>
          <p:cNvSpPr txBox="1">
            <a:spLocks noChangeArrowheads="1"/>
          </p:cNvSpPr>
          <p:nvPr/>
        </p:nvSpPr>
        <p:spPr bwMode="auto">
          <a:xfrm>
            <a:off x="1315684" y="4221669"/>
            <a:ext cx="474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1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1400" b="1" dirty="0">
                <a:solidFill>
                  <a:schemeClr val="bg1"/>
                </a:solidFill>
                <a:latin typeface="+mn-lt"/>
              </a:rPr>
            </a:br>
            <a:r>
              <a:rPr lang="fr-FR" altLang="fr-FR" sz="1400" b="1" dirty="0">
                <a:solidFill>
                  <a:schemeClr val="bg1"/>
                </a:solidFill>
                <a:latin typeface="+mn-lt"/>
              </a:rPr>
              <a:t>11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878205" y="2034736"/>
            <a:ext cx="0" cy="2698472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100">
              <a:latin typeface="+mn-lt"/>
            </a:endParaRPr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845736" y="4733208"/>
            <a:ext cx="32469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100">
              <a:latin typeface="+mn-lt"/>
            </a:endParaRPr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>
            <a:off x="845736" y="4460149"/>
            <a:ext cx="32469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100">
              <a:latin typeface="+mn-lt"/>
            </a:endParaRP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845736" y="4195120"/>
            <a:ext cx="32469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100">
              <a:latin typeface="+mn-lt"/>
            </a:endParaRP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845736" y="3922061"/>
            <a:ext cx="32469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100">
              <a:latin typeface="+mn-lt"/>
            </a:endParaRPr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>
            <a:off x="845736" y="3657032"/>
            <a:ext cx="32469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100">
              <a:latin typeface="+mn-lt"/>
            </a:endParaRPr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>
            <a:off x="845736" y="3383972"/>
            <a:ext cx="32469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100">
              <a:latin typeface="+mn-lt"/>
            </a:endParaRPr>
          </a:p>
        </p:txBody>
      </p:sp>
      <p:sp>
        <p:nvSpPr>
          <p:cNvPr id="39" name="Line 15"/>
          <p:cNvSpPr>
            <a:spLocks noChangeShapeType="1"/>
          </p:cNvSpPr>
          <p:nvPr/>
        </p:nvSpPr>
        <p:spPr bwMode="auto">
          <a:xfrm>
            <a:off x="845736" y="3110913"/>
            <a:ext cx="32469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100">
              <a:latin typeface="+mn-lt"/>
            </a:endParaRPr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>
            <a:off x="845736" y="2845884"/>
            <a:ext cx="32469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100">
              <a:latin typeface="+mn-lt"/>
            </a:endParaRPr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>
            <a:off x="845736" y="2572825"/>
            <a:ext cx="32469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100">
              <a:latin typeface="+mn-lt"/>
            </a:endParaRPr>
          </a:p>
        </p:txBody>
      </p:sp>
      <p:sp>
        <p:nvSpPr>
          <p:cNvPr id="42" name="Line 18"/>
          <p:cNvSpPr>
            <a:spLocks noChangeShapeType="1"/>
          </p:cNvSpPr>
          <p:nvPr/>
        </p:nvSpPr>
        <p:spPr bwMode="auto">
          <a:xfrm>
            <a:off x="845736" y="2307796"/>
            <a:ext cx="32469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100">
              <a:latin typeface="+mn-lt"/>
            </a:endParaRPr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>
            <a:off x="845736" y="2034736"/>
            <a:ext cx="32469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100">
              <a:latin typeface="+mn-lt"/>
            </a:endParaRPr>
          </a:p>
        </p:txBody>
      </p:sp>
      <p:sp>
        <p:nvSpPr>
          <p:cNvPr id="44" name="Line 20"/>
          <p:cNvSpPr>
            <a:spLocks noChangeShapeType="1"/>
          </p:cNvSpPr>
          <p:nvPr/>
        </p:nvSpPr>
        <p:spPr bwMode="auto">
          <a:xfrm>
            <a:off x="845736" y="4733208"/>
            <a:ext cx="5154754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200" dirty="0">
              <a:latin typeface="Calibri" panose="020F0502020204030204" pitchFamily="34" charset="0"/>
            </a:endParaRPr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 flipV="1">
            <a:off x="878205" y="4733208"/>
            <a:ext cx="0" cy="48187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100">
              <a:latin typeface="+mn-lt"/>
            </a:endParaRPr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 flipV="1">
            <a:off x="2168320" y="4733208"/>
            <a:ext cx="0" cy="48187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200">
              <a:latin typeface="Calibri" panose="020F0502020204030204" pitchFamily="34" charset="0"/>
            </a:endParaRPr>
          </a:p>
        </p:txBody>
      </p:sp>
      <p:sp>
        <p:nvSpPr>
          <p:cNvPr id="48" name="ZoneTexte 15"/>
          <p:cNvSpPr txBox="1">
            <a:spLocks noChangeArrowheads="1"/>
          </p:cNvSpPr>
          <p:nvPr/>
        </p:nvSpPr>
        <p:spPr bwMode="auto">
          <a:xfrm>
            <a:off x="2372420" y="4744229"/>
            <a:ext cx="8444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1400" b="1" dirty="0">
                <a:solidFill>
                  <a:srgbClr val="000066"/>
                </a:solidFill>
              </a:rPr>
              <a:t>SMV + SOF</a:t>
            </a:r>
          </a:p>
          <a:p>
            <a:pPr algn="ctr" eaLnBrk="1" hangingPunct="1">
              <a:buClrTx/>
              <a:buFontTx/>
              <a:buNone/>
            </a:pPr>
            <a:r>
              <a:rPr lang="fr-FR" altLang="fr-FR" sz="1400" b="1" dirty="0">
                <a:solidFill>
                  <a:srgbClr val="000066"/>
                </a:solidFill>
              </a:rPr>
              <a:t>12 W</a:t>
            </a:r>
          </a:p>
        </p:txBody>
      </p:sp>
      <p:sp>
        <p:nvSpPr>
          <p:cNvPr id="49" name="Rectangle 61"/>
          <p:cNvSpPr>
            <a:spLocks noChangeArrowheads="1"/>
          </p:cNvSpPr>
          <p:nvPr/>
        </p:nvSpPr>
        <p:spPr bwMode="auto">
          <a:xfrm>
            <a:off x="2507599" y="2031100"/>
            <a:ext cx="551394" cy="2707049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endParaRPr lang="fr-FR" altLang="fr-FR" sz="1800">
              <a:solidFill>
                <a:srgbClr val="000066"/>
              </a:solidFill>
            </a:endParaRPr>
          </a:p>
        </p:txBody>
      </p:sp>
      <p:sp>
        <p:nvSpPr>
          <p:cNvPr id="50" name="Rectangle 68"/>
          <p:cNvSpPr>
            <a:spLocks noChangeArrowheads="1"/>
          </p:cNvSpPr>
          <p:nvPr/>
        </p:nvSpPr>
        <p:spPr bwMode="auto">
          <a:xfrm>
            <a:off x="2554148" y="1792561"/>
            <a:ext cx="4582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1400" b="1" dirty="0"/>
              <a:t>100</a:t>
            </a:r>
            <a:endParaRPr lang="fr-FR" altLang="fr-FR" sz="1800" b="1" dirty="0"/>
          </a:p>
        </p:txBody>
      </p:sp>
      <p:sp>
        <p:nvSpPr>
          <p:cNvPr id="51" name="ZoneTexte 13"/>
          <p:cNvSpPr txBox="1">
            <a:spLocks noChangeArrowheads="1"/>
          </p:cNvSpPr>
          <p:nvPr/>
        </p:nvSpPr>
        <p:spPr bwMode="auto">
          <a:xfrm>
            <a:off x="2545987" y="4221669"/>
            <a:ext cx="474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1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1400" b="1" dirty="0">
                <a:solidFill>
                  <a:schemeClr val="bg1"/>
                </a:solidFill>
                <a:latin typeface="+mn-lt"/>
              </a:rPr>
            </a:br>
            <a:r>
              <a:rPr lang="fr-FR" altLang="fr-FR" sz="1400" b="1" dirty="0">
                <a:solidFill>
                  <a:schemeClr val="bg1"/>
                </a:solidFill>
                <a:latin typeface="+mn-lt"/>
              </a:rPr>
              <a:t>11</a:t>
            </a: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V="1">
            <a:off x="3347864" y="4733208"/>
            <a:ext cx="0" cy="48187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200">
              <a:latin typeface="Calibri" panose="020F0502020204030204" pitchFamily="34" charset="0"/>
            </a:endParaRPr>
          </a:p>
        </p:txBody>
      </p:sp>
      <p:sp>
        <p:nvSpPr>
          <p:cNvPr id="76" name="ZoneTexte 15"/>
          <p:cNvSpPr txBox="1">
            <a:spLocks noChangeArrowheads="1"/>
          </p:cNvSpPr>
          <p:nvPr/>
        </p:nvSpPr>
        <p:spPr bwMode="auto">
          <a:xfrm>
            <a:off x="3491880" y="4744229"/>
            <a:ext cx="8444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1400" b="1" dirty="0">
                <a:solidFill>
                  <a:srgbClr val="000066"/>
                </a:solidFill>
              </a:rPr>
              <a:t>SMV + SOF</a:t>
            </a:r>
          </a:p>
          <a:p>
            <a:pPr algn="ctr" eaLnBrk="1" hangingPunct="1">
              <a:buClrTx/>
              <a:buFontTx/>
              <a:buNone/>
            </a:pPr>
            <a:r>
              <a:rPr lang="fr-FR" altLang="fr-FR" sz="1400" b="1" dirty="0">
                <a:solidFill>
                  <a:srgbClr val="000066"/>
                </a:solidFill>
              </a:rPr>
              <a:t>24W</a:t>
            </a:r>
          </a:p>
        </p:txBody>
      </p:sp>
      <p:sp>
        <p:nvSpPr>
          <p:cNvPr id="77" name="Rectangle 61"/>
          <p:cNvSpPr>
            <a:spLocks noChangeArrowheads="1"/>
          </p:cNvSpPr>
          <p:nvPr/>
        </p:nvSpPr>
        <p:spPr bwMode="auto">
          <a:xfrm>
            <a:off x="3627057" y="2034736"/>
            <a:ext cx="551394" cy="2703413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endParaRPr lang="fr-FR" altLang="fr-FR" sz="1800">
              <a:solidFill>
                <a:srgbClr val="000066"/>
              </a:solidFill>
            </a:endParaRPr>
          </a:p>
        </p:txBody>
      </p:sp>
      <p:sp>
        <p:nvSpPr>
          <p:cNvPr id="78" name="Rectangle 68"/>
          <p:cNvSpPr>
            <a:spLocks noChangeArrowheads="1"/>
          </p:cNvSpPr>
          <p:nvPr/>
        </p:nvSpPr>
        <p:spPr bwMode="auto">
          <a:xfrm>
            <a:off x="3673606" y="1751033"/>
            <a:ext cx="4582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1400" b="1" dirty="0"/>
              <a:t>100</a:t>
            </a:r>
            <a:endParaRPr lang="fr-FR" altLang="fr-FR" sz="1800" b="1" dirty="0"/>
          </a:p>
        </p:txBody>
      </p:sp>
      <p:sp>
        <p:nvSpPr>
          <p:cNvPr id="79" name="ZoneTexte 13"/>
          <p:cNvSpPr txBox="1">
            <a:spLocks noChangeArrowheads="1"/>
          </p:cNvSpPr>
          <p:nvPr/>
        </p:nvSpPr>
        <p:spPr bwMode="auto">
          <a:xfrm>
            <a:off x="3665445" y="4221669"/>
            <a:ext cx="474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1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1400" b="1" dirty="0">
                <a:solidFill>
                  <a:schemeClr val="bg1"/>
                </a:solidFill>
                <a:latin typeface="+mn-lt"/>
              </a:rPr>
            </a:br>
            <a:r>
              <a:rPr lang="fr-FR" altLang="fr-FR" sz="1400" b="1" dirty="0">
                <a:solidFill>
                  <a:schemeClr val="bg1"/>
                </a:solidFill>
                <a:latin typeface="+mn-lt"/>
              </a:rPr>
              <a:t>11</a:t>
            </a:r>
          </a:p>
        </p:txBody>
      </p:sp>
      <p:sp>
        <p:nvSpPr>
          <p:cNvPr id="98" name="Line 23"/>
          <p:cNvSpPr>
            <a:spLocks noChangeShapeType="1"/>
          </p:cNvSpPr>
          <p:nvPr/>
        </p:nvSpPr>
        <p:spPr bwMode="auto">
          <a:xfrm flipV="1">
            <a:off x="4596376" y="4733208"/>
            <a:ext cx="0" cy="48187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200">
              <a:latin typeface="Calibri" panose="020F0502020204030204" pitchFamily="34" charset="0"/>
            </a:endParaRPr>
          </a:p>
        </p:txBody>
      </p:sp>
      <p:sp>
        <p:nvSpPr>
          <p:cNvPr id="99" name="ZoneTexte 15"/>
          <p:cNvSpPr txBox="1">
            <a:spLocks noChangeArrowheads="1"/>
          </p:cNvSpPr>
          <p:nvPr/>
        </p:nvSpPr>
        <p:spPr bwMode="auto">
          <a:xfrm>
            <a:off x="4572000" y="4744229"/>
            <a:ext cx="12590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1400" b="1" dirty="0">
                <a:solidFill>
                  <a:srgbClr val="000066"/>
                </a:solidFill>
              </a:rPr>
              <a:t>SMV + SOF</a:t>
            </a:r>
          </a:p>
          <a:p>
            <a:pPr algn="ctr" eaLnBrk="1" hangingPunct="1">
              <a:buClrTx/>
              <a:buFontTx/>
              <a:buNone/>
            </a:pPr>
            <a:r>
              <a:rPr lang="fr-FR" altLang="fr-FR" sz="1400" b="1" dirty="0">
                <a:solidFill>
                  <a:srgbClr val="000066"/>
                </a:solidFill>
              </a:rPr>
              <a:t>24W</a:t>
            </a:r>
          </a:p>
          <a:p>
            <a:pPr algn="ctr" eaLnBrk="1" hangingPunct="1">
              <a:buClrTx/>
              <a:buFontTx/>
              <a:buNone/>
            </a:pPr>
            <a:r>
              <a:rPr lang="fr-FR" altLang="fr-FR" sz="1400" b="1" dirty="0">
                <a:solidFill>
                  <a:srgbClr val="000066"/>
                </a:solidFill>
              </a:rPr>
              <a:t>(not </a:t>
            </a:r>
            <a:r>
              <a:rPr lang="fr-FR" altLang="fr-FR" sz="1400" b="1" dirty="0" err="1">
                <a:solidFill>
                  <a:srgbClr val="000066"/>
                </a:solidFill>
              </a:rPr>
              <a:t>randomised</a:t>
            </a:r>
            <a:r>
              <a:rPr lang="fr-FR" altLang="fr-FR" sz="1400" b="1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100" name="Rectangle 61"/>
          <p:cNvSpPr>
            <a:spLocks noChangeArrowheads="1"/>
          </p:cNvSpPr>
          <p:nvPr/>
        </p:nvSpPr>
        <p:spPr bwMode="auto">
          <a:xfrm>
            <a:off x="4934455" y="2470149"/>
            <a:ext cx="551394" cy="2268000"/>
          </a:xfrm>
          <a:prstGeom prst="rect">
            <a:avLst/>
          </a:prstGeom>
          <a:solidFill>
            <a:srgbClr val="0000FF"/>
          </a:solidFill>
          <a:ln>
            <a:noFill/>
          </a:ln>
          <a:extLst/>
        </p:spPr>
        <p:txBody>
          <a:bodyPr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endParaRPr lang="fr-FR" altLang="fr-FR" sz="1800">
              <a:solidFill>
                <a:srgbClr val="000066"/>
              </a:solidFill>
            </a:endParaRPr>
          </a:p>
        </p:txBody>
      </p:sp>
      <p:sp>
        <p:nvSpPr>
          <p:cNvPr id="101" name="Rectangle 68"/>
          <p:cNvSpPr>
            <a:spLocks noChangeArrowheads="1"/>
          </p:cNvSpPr>
          <p:nvPr/>
        </p:nvSpPr>
        <p:spPr bwMode="auto">
          <a:xfrm>
            <a:off x="4981004" y="2225189"/>
            <a:ext cx="4582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1400" b="1" dirty="0"/>
              <a:t>84.6</a:t>
            </a:r>
            <a:endParaRPr lang="fr-FR" altLang="fr-FR" sz="1800" b="1" dirty="0"/>
          </a:p>
        </p:txBody>
      </p:sp>
      <p:sp>
        <p:nvSpPr>
          <p:cNvPr id="102" name="ZoneTexte 13"/>
          <p:cNvSpPr txBox="1">
            <a:spLocks noChangeArrowheads="1"/>
          </p:cNvSpPr>
          <p:nvPr/>
        </p:nvSpPr>
        <p:spPr bwMode="auto">
          <a:xfrm>
            <a:off x="4972843" y="4221669"/>
            <a:ext cx="474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1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fr-FR" altLang="fr-FR" sz="1400" b="1" dirty="0">
                <a:solidFill>
                  <a:schemeClr val="bg1"/>
                </a:solidFill>
                <a:latin typeface="+mn-lt"/>
              </a:rPr>
            </a:br>
            <a:r>
              <a:rPr lang="fr-FR" altLang="fr-FR" sz="1400" b="1" dirty="0">
                <a:solidFill>
                  <a:schemeClr val="bg1"/>
                </a:solidFill>
                <a:latin typeface="+mn-lt"/>
              </a:rPr>
              <a:t>13</a:t>
            </a:r>
          </a:p>
        </p:txBody>
      </p:sp>
      <p:sp>
        <p:nvSpPr>
          <p:cNvPr id="3" name="Rectangle 2"/>
          <p:cNvSpPr/>
          <p:nvPr/>
        </p:nvSpPr>
        <p:spPr>
          <a:xfrm>
            <a:off x="726992" y="1700808"/>
            <a:ext cx="2933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937670" y="4441455"/>
            <a:ext cx="356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N=</a:t>
            </a:r>
          </a:p>
        </p:txBody>
      </p:sp>
      <p:sp>
        <p:nvSpPr>
          <p:cNvPr id="52" name="ZoneTexte 69"/>
          <p:cNvSpPr txBox="1">
            <a:spLocks noChangeArrowheads="1"/>
          </p:cNvSpPr>
          <p:nvPr/>
        </p:nvSpPr>
        <p:spPr bwMode="auto">
          <a:xfrm>
            <a:off x="5180541" y="6585874"/>
            <a:ext cx="39411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O’Leary JG.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Transplant International 2017; 30:196-208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827218" y="2097430"/>
            <a:ext cx="332655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  <a:latin typeface="Calibri"/>
                <a:cs typeface="Calibri"/>
              </a:rPr>
              <a:t>SVR</a:t>
            </a:r>
            <a:r>
              <a:rPr lang="fr-FR" sz="2000" b="1" baseline="-25000" dirty="0" smtClean="0">
                <a:solidFill>
                  <a:srgbClr val="0070C0"/>
                </a:solidFill>
                <a:latin typeface="Calibri"/>
                <a:cs typeface="Calibri"/>
              </a:rPr>
              <a:t>12</a:t>
            </a:r>
          </a:p>
          <a:p>
            <a:pPr marL="285750" indent="-285750">
              <a:buFontTx/>
              <a:buChar char="-"/>
            </a:pPr>
            <a:r>
              <a:rPr lang="fr-FR" sz="1400" dirty="0" err="1" smtClean="0"/>
              <a:t>Genotype</a:t>
            </a:r>
            <a:r>
              <a:rPr lang="fr-FR" sz="1400" dirty="0" smtClean="0"/>
              <a:t> 1a </a:t>
            </a:r>
            <a:r>
              <a:rPr lang="fr-FR" sz="1400" dirty="0" err="1" smtClean="0"/>
              <a:t>with</a:t>
            </a:r>
            <a:r>
              <a:rPr lang="fr-FR" sz="1400" dirty="0" smtClean="0"/>
              <a:t> Q80K = 100%</a:t>
            </a:r>
          </a:p>
          <a:p>
            <a:pPr marL="285750" indent="-285750">
              <a:buFontTx/>
              <a:buChar char="-"/>
            </a:pPr>
            <a:r>
              <a:rPr lang="fr-FR" sz="1400" dirty="0" err="1" smtClean="0"/>
              <a:t>Genotype</a:t>
            </a:r>
            <a:r>
              <a:rPr lang="fr-FR" sz="1400" dirty="0" smtClean="0"/>
              <a:t> 1a </a:t>
            </a:r>
            <a:r>
              <a:rPr lang="fr-FR" sz="1400" dirty="0" err="1" smtClean="0"/>
              <a:t>without</a:t>
            </a:r>
            <a:r>
              <a:rPr lang="fr-FR" sz="1400" dirty="0" smtClean="0"/>
              <a:t> Q80K = 85.7%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 smtClean="0"/>
              <a:t>NS5A </a:t>
            </a:r>
            <a:r>
              <a:rPr lang="fr-FR" sz="1400" dirty="0" err="1" smtClean="0"/>
              <a:t>polymorphism</a:t>
            </a:r>
            <a:r>
              <a:rPr lang="fr-FR" sz="1400" dirty="0" smtClean="0"/>
              <a:t> = 90%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No NS5A </a:t>
            </a:r>
            <a:r>
              <a:rPr lang="fr-FR" sz="1400" dirty="0" err="1" smtClean="0"/>
              <a:t>polymorphism</a:t>
            </a:r>
            <a:r>
              <a:rPr lang="fr-FR" sz="1400" dirty="0" smtClean="0"/>
              <a:t> = 100%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 err="1" smtClean="0"/>
              <a:t>Gastric</a:t>
            </a:r>
            <a:r>
              <a:rPr lang="fr-FR" sz="1400" dirty="0" smtClean="0"/>
              <a:t> </a:t>
            </a:r>
            <a:r>
              <a:rPr lang="fr-FR" sz="1400" dirty="0" err="1" smtClean="0"/>
              <a:t>acid</a:t>
            </a:r>
            <a:r>
              <a:rPr lang="fr-FR" sz="1400" dirty="0" smtClean="0"/>
              <a:t> agents = 95%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No </a:t>
            </a:r>
            <a:r>
              <a:rPr lang="fr-FR" sz="1400" dirty="0" err="1" smtClean="0"/>
              <a:t>gastric</a:t>
            </a:r>
            <a:r>
              <a:rPr lang="fr-FR" sz="1400" dirty="0" smtClean="0"/>
              <a:t> </a:t>
            </a:r>
            <a:r>
              <a:rPr lang="fr-FR" sz="1400" dirty="0" err="1" smtClean="0"/>
              <a:t>acid</a:t>
            </a:r>
            <a:r>
              <a:rPr lang="fr-FR" sz="1400" dirty="0" smtClean="0"/>
              <a:t> agents = 92.3%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8612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7837472"/>
              </p:ext>
            </p:extLst>
          </p:nvPr>
        </p:nvGraphicFramePr>
        <p:xfrm>
          <a:off x="251520" y="1556793"/>
          <a:ext cx="8712968" cy="4251839"/>
        </p:xfrm>
        <a:graphic>
          <a:graphicData uri="http://schemas.openxmlformats.org/drawingml/2006/table">
            <a:tbl>
              <a:tblPr/>
              <a:tblGrid>
                <a:gridCol w="3240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85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Randomisation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randomisation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584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SOF + RBV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SOF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SOF 24W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SOF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AE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AE, none relatd to study drug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2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Fatal AE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1 suicide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at least possibly related to SMV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92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&gt; 10%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Diarrhoea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Vomiting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Dyspnea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Rash, all grade 1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 appetite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Constipation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3294439" y="1295400"/>
            <a:ext cx="2517035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79512" y="6232956"/>
            <a:ext cx="893860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* 1 </a:t>
            </a:r>
            <a:r>
              <a:rPr lang="en-US" sz="1300" dirty="0"/>
              <a:t>transplant rejection (W12 post-treatment) ; tacrolimus level decreased from 13.8 </a:t>
            </a:r>
            <a:r>
              <a:rPr lang="en-US" sz="1300" dirty="0">
                <a:latin typeface="Symbol" charset="2"/>
                <a:cs typeface="Symbol" charset="2"/>
              </a:rPr>
              <a:t>m</a:t>
            </a:r>
            <a:r>
              <a:rPr lang="en-US" sz="1300" dirty="0"/>
              <a:t>g/l (baseline) to 3.2 </a:t>
            </a:r>
            <a:r>
              <a:rPr lang="en-US" sz="1300" dirty="0">
                <a:latin typeface="Symbol" charset="2"/>
                <a:cs typeface="Symbol" charset="2"/>
              </a:rPr>
              <a:t>m</a:t>
            </a:r>
            <a:r>
              <a:rPr lang="en-US" sz="1300" dirty="0"/>
              <a:t>g/l (rejection)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820472" cy="976313"/>
          </a:xfrm>
        </p:spPr>
        <p:txBody>
          <a:bodyPr/>
          <a:lstStyle/>
          <a:p>
            <a:pPr lvl="0"/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GALAXY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SMV + SOF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in recurrent genotype 1 HCV infection post liver transplantation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GALAXY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180541" y="6585874"/>
            <a:ext cx="39411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O’Leary JG.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Transplant International 2017; 30:196-208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5805264"/>
            <a:ext cx="53441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Photosensitivity occurred in 4 subjects (1 in group 2, </a:t>
            </a:r>
            <a:r>
              <a:rPr lang="en-US" sz="1400" dirty="0"/>
              <a:t>3</a:t>
            </a:r>
            <a:r>
              <a:rPr lang="en-US" sz="1400" dirty="0" smtClean="0"/>
              <a:t> in group </a:t>
            </a:r>
            <a:r>
              <a:rPr lang="en-US" sz="1400" dirty="0"/>
              <a:t>3</a:t>
            </a:r>
            <a:r>
              <a:rPr lang="en-US" sz="1400" dirty="0" smtClean="0"/>
              <a:t>)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93214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040560"/>
          </a:xfrm>
        </p:spPr>
        <p:txBody>
          <a:bodyPr/>
          <a:lstStyle/>
          <a:p>
            <a:r>
              <a:rPr lang="fr-FR" sz="2800" dirty="0" err="1"/>
              <a:t>Summary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  <a:p>
            <a:pPr marL="644525" lvl="1">
              <a:lnSpc>
                <a:spcPts val="2500"/>
              </a:lnSpc>
            </a:pPr>
            <a:r>
              <a:rPr lang="en-US" sz="2000" dirty="0"/>
              <a:t>Treatment with SMV + SOF with or without RBV, for 12 weeks, or with SMV + SOF, for 24 weeks, was efficacious in liver transplant recipients with recurrent HCV genotype 1 infection</a:t>
            </a:r>
          </a:p>
          <a:p>
            <a:pPr marL="1046163" lvl="2">
              <a:lnSpc>
                <a:spcPts val="2500"/>
              </a:lnSpc>
            </a:pPr>
            <a:r>
              <a:rPr lang="en-US" sz="1800" dirty="0"/>
              <a:t>Overall SVR12 of 91.3%</a:t>
            </a:r>
          </a:p>
          <a:p>
            <a:pPr marL="1046163" lvl="2">
              <a:lnSpc>
                <a:spcPts val="2500"/>
              </a:lnSpc>
            </a:pPr>
            <a:r>
              <a:rPr lang="en-US" sz="1800" dirty="0"/>
              <a:t>1 relapse occurred after 12 weeks of SMV + SOF + RBV</a:t>
            </a:r>
          </a:p>
          <a:p>
            <a:pPr marL="644525" lvl="1">
              <a:lnSpc>
                <a:spcPts val="2500"/>
              </a:lnSpc>
            </a:pPr>
            <a:r>
              <a:rPr lang="en-US" sz="2000" dirty="0"/>
              <a:t>Treatment was generally well tolerated</a:t>
            </a:r>
          </a:p>
          <a:p>
            <a:pPr marL="644525" lvl="1">
              <a:lnSpc>
                <a:spcPts val="2500"/>
              </a:lnSpc>
            </a:pPr>
            <a:r>
              <a:rPr lang="en-US" sz="2000" dirty="0"/>
              <a:t>1 transplant rejection was observed, in the context of decreased </a:t>
            </a:r>
            <a:r>
              <a:rPr lang="en-US" sz="2000" dirty="0" err="1"/>
              <a:t>tacrolimus</a:t>
            </a:r>
            <a:r>
              <a:rPr lang="en-US" sz="2000" dirty="0"/>
              <a:t> plasma levels</a:t>
            </a:r>
          </a:p>
          <a:p>
            <a:pPr marL="644525" lvl="1">
              <a:lnSpc>
                <a:spcPts val="2500"/>
              </a:lnSpc>
            </a:pPr>
            <a:r>
              <a:rPr lang="en-US" sz="2000" dirty="0"/>
              <a:t>In conclusion, 12 weeks of SMV + SOF is an effective combination for liver transplant recipients without cirrhosis presenting recurrence of HCV genotype 1 infection</a:t>
            </a: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820472" cy="976313"/>
          </a:xfrm>
        </p:spPr>
        <p:txBody>
          <a:bodyPr/>
          <a:lstStyle/>
          <a:p>
            <a:pPr lvl="0"/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GALAXY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SMV + SOF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in recurrent genotype 1 HCV infection post liver transplantation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GALAXY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180541" y="6585874"/>
            <a:ext cx="39411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O’Leary JG.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Transplant International 2017; 30:196-208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6970472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4739</TotalTime>
  <Words>812</Words>
  <Application>Microsoft Macintosh PowerPoint</Application>
  <PresentationFormat>Présentation à l'écran (4:3)</PresentationFormat>
  <Paragraphs>238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2016</vt:lpstr>
      <vt:lpstr>GALAXY study: SMV + SOF + RBV in recurrent genotype 1 HCV infection post liver transplantation</vt:lpstr>
      <vt:lpstr>GALAXY study: SMV + SOF + RBV in recurrent genotype 1 HCV infection post liver transplantation</vt:lpstr>
      <vt:lpstr>GALAXY study: SMV + SOF + RBV in recurrent genotype 1 HCV infection post liver transplantation</vt:lpstr>
      <vt:lpstr>GALAXY study: SMV + SOF + RBV in recurrent genotype 1 HCV infection post liver transplantation</vt:lpstr>
      <vt:lpstr>GALAXY study: SMV + SOF + RBV in recurrent genotype 1 HCV infection post liver transplantation</vt:lpstr>
    </vt:vector>
  </TitlesOfParts>
  <Company>AEI - www.aei.fr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146</cp:revision>
  <dcterms:created xsi:type="dcterms:W3CDTF">2010-10-19T10:42:50Z</dcterms:created>
  <dcterms:modified xsi:type="dcterms:W3CDTF">2017-03-24T21:26:43Z</dcterms:modified>
</cp:coreProperties>
</file>