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84" r:id="rId2"/>
    <p:sldId id="285" r:id="rId3"/>
    <p:sldId id="294" r:id="rId4"/>
    <p:sldId id="296" r:id="rId5"/>
    <p:sldId id="295" r:id="rId6"/>
    <p:sldId id="289" r:id="rId7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>
          <p15:clr>
            <a:srgbClr val="A4A3A4"/>
          </p15:clr>
        </p15:guide>
        <p15:guide id="2" pos="5759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tilisateur de Microsoft Office" initials="Office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DDDDD"/>
    <a:srgbClr val="FFFFFF"/>
    <a:srgbClr val="CC6600"/>
    <a:srgbClr val="333399"/>
    <a:srgbClr val="990099"/>
    <a:srgbClr val="800080"/>
    <a:srgbClr val="000066"/>
    <a:srgbClr val="10EB00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Style à thème 1 - Accentuation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616DA210-FB5B-4158-B5E0-FEB733F419BA}" styleName="Style clair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DA37D80-6434-44D0-A028-1B22A696006F}" styleName="Style léger 3 - Accentuation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8787" autoAdjust="0"/>
    <p:restoredTop sz="99788" autoAdjust="0"/>
  </p:normalViewPr>
  <p:slideViewPr>
    <p:cSldViewPr>
      <p:cViewPr varScale="1">
        <p:scale>
          <a:sx n="113" d="100"/>
          <a:sy n="113" d="100"/>
        </p:scale>
        <p:origin x="-2358" y="-108"/>
      </p:cViewPr>
      <p:guideLst>
        <p:guide orient="horz"/>
        <p:guide pos="575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67" d="100"/>
          <a:sy n="67" d="100"/>
        </p:scale>
        <p:origin x="2748" y="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fld id="{28BBF9EE-755C-442F-BF83-7170AE36DB9B}" type="datetimeFigureOut">
              <a:rPr lang="fr-FR"/>
              <a:pPr>
                <a:defRPr/>
              </a:pPr>
              <a:t>20/06/2017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fld id="{EB5E00BE-83C7-455A-A93C-2A1347F489C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721686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dirty="0">
              <a:latin typeface="Arial" charset="0"/>
              <a:ea typeface="ＭＳ Ｐゴシック" pitchFamily="34" charset="-128"/>
            </a:endParaRPr>
          </a:p>
        </p:txBody>
      </p:sp>
      <p:sp>
        <p:nvSpPr>
          <p:cNvPr id="8196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/>
          <a:lstStyle/>
          <a:p>
            <a:pPr algn="r" defTabSz="850900"/>
            <a:fld id="{C24F8336-70D2-4EF2-9530-598646E5998F}" type="slidenum">
              <a:rPr lang="fr-FR" sz="1200">
                <a:solidFill>
                  <a:srgbClr val="000000"/>
                </a:solidFill>
                <a:ea typeface="ＭＳ Ｐゴシック" pitchFamily="34" charset="-128"/>
              </a:rPr>
              <a:pPr algn="r" defTabSz="850900"/>
              <a:t>1</a:t>
            </a:fld>
            <a:endParaRPr lang="fr-FR" sz="1200">
              <a:solidFill>
                <a:srgbClr val="000000"/>
              </a:solidFill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charset="0"/>
              <a:ea typeface="ＭＳ Ｐゴシック" pitchFamily="34" charset="-128"/>
            </a:endParaRPr>
          </a:p>
        </p:txBody>
      </p:sp>
      <p:sp>
        <p:nvSpPr>
          <p:cNvPr id="10244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/>
          <a:lstStyle/>
          <a:p>
            <a:pPr algn="r" defTabSz="850900"/>
            <a:fld id="{A2CFFA3A-8919-4709-A92C-F6685B0C8F42}" type="slidenum">
              <a:rPr lang="fr-FR" sz="1200">
                <a:solidFill>
                  <a:srgbClr val="000000"/>
                </a:solidFill>
                <a:ea typeface="ＭＳ Ｐゴシック" pitchFamily="34" charset="-128"/>
              </a:rPr>
              <a:pPr algn="r" defTabSz="850900"/>
              <a:t>2</a:t>
            </a:fld>
            <a:endParaRPr lang="fr-FR" sz="1200">
              <a:solidFill>
                <a:srgbClr val="000000"/>
              </a:solidFill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/>
          <a:lstStyle/>
          <a:p>
            <a:pPr algn="r" defTabSz="850900"/>
            <a:fld id="{3FF75E0B-FA5A-4347-A92C-0A8943D9EF88}" type="slidenum">
              <a:rPr lang="fr-FR" sz="1200">
                <a:solidFill>
                  <a:srgbClr val="000000"/>
                </a:solidFill>
                <a:ea typeface="ＭＳ Ｐゴシック" pitchFamily="34" charset="-128"/>
              </a:rPr>
              <a:pPr algn="r" defTabSz="850900"/>
              <a:t>3</a:t>
            </a:fld>
            <a:endParaRPr lang="fr-FR" sz="1200">
              <a:solidFill>
                <a:srgbClr val="000000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208844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charset="0"/>
              <a:ea typeface="ＭＳ Ｐゴシック" pitchFamily="34" charset="-128"/>
            </a:endParaRPr>
          </a:p>
        </p:txBody>
      </p:sp>
      <p:sp>
        <p:nvSpPr>
          <p:cNvPr id="17412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/>
          <a:lstStyle/>
          <a:p>
            <a:pPr algn="r" defTabSz="850900"/>
            <a:fld id="{3FF75E0B-FA5A-4347-A92C-0A8943D9EF88}" type="slidenum">
              <a:rPr lang="fr-FR" sz="1200">
                <a:solidFill>
                  <a:srgbClr val="000000"/>
                </a:solidFill>
                <a:ea typeface="ＭＳ Ｐゴシック" pitchFamily="34" charset="-128"/>
              </a:rPr>
              <a:pPr algn="r" defTabSz="850900"/>
              <a:t>4</a:t>
            </a:fld>
            <a:endParaRPr lang="fr-FR" sz="1200">
              <a:solidFill>
                <a:srgbClr val="000000"/>
              </a:solidFill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charset="0"/>
              <a:ea typeface="ＭＳ Ｐゴシック" pitchFamily="34" charset="-128"/>
            </a:endParaRPr>
          </a:p>
        </p:txBody>
      </p:sp>
      <p:sp>
        <p:nvSpPr>
          <p:cNvPr id="10244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/>
          <a:lstStyle/>
          <a:p>
            <a:pPr algn="r" defTabSz="850900"/>
            <a:fld id="{A2CFFA3A-8919-4709-A92C-F6685B0C8F42}" type="slidenum">
              <a:rPr lang="fr-FR" sz="1200">
                <a:solidFill>
                  <a:srgbClr val="000000"/>
                </a:solidFill>
                <a:ea typeface="ＭＳ Ｐゴシック" pitchFamily="34" charset="-128"/>
              </a:rPr>
              <a:pPr algn="r" defTabSz="850900"/>
              <a:t>5</a:t>
            </a:fld>
            <a:endParaRPr lang="fr-FR" sz="1200">
              <a:solidFill>
                <a:srgbClr val="000000"/>
              </a:solidFill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charset="0"/>
              <a:ea typeface="ＭＳ Ｐゴシック" pitchFamily="34" charset="-128"/>
            </a:endParaRPr>
          </a:p>
        </p:txBody>
      </p:sp>
      <p:sp>
        <p:nvSpPr>
          <p:cNvPr id="17412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/>
          <a:lstStyle/>
          <a:p>
            <a:pPr algn="r" defTabSz="850900"/>
            <a:fld id="{3FF75E0B-FA5A-4347-A92C-0A8943D9EF88}" type="slidenum">
              <a:rPr lang="fr-FR" sz="1200">
                <a:solidFill>
                  <a:srgbClr val="000000"/>
                </a:solidFill>
                <a:ea typeface="ＭＳ Ｐゴシック" pitchFamily="34" charset="-128"/>
              </a:rPr>
              <a:pPr algn="r" defTabSz="850900"/>
              <a:t>6</a:t>
            </a:fld>
            <a:endParaRPr lang="fr-FR" sz="1200">
              <a:solidFill>
                <a:srgbClr val="000000"/>
              </a:solidFill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 dirty="0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4925" y="1484313"/>
            <a:ext cx="4424363" cy="4924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11688" y="1484313"/>
            <a:ext cx="4424362" cy="4924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6903ED0-5924-BC4B-9434-63F5C3884DCA}" type="datetimeFigureOut">
              <a:rPr lang="fr-FR" smtClean="0"/>
              <a:pPr/>
              <a:t>20/06/2017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56323B2-AA2A-9C45-B622-713A2E94050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1810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7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76200"/>
            <a:ext cx="8351837" cy="97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9750" y="1557338"/>
            <a:ext cx="8351838" cy="4824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1" r:id="rId2"/>
    <p:sldLayoutId id="2147483650" r:id="rId3"/>
    <p:sldLayoutId id="2147483649" r:id="rId4"/>
    <p:sldLayoutId id="2147483653" r:id="rId5"/>
  </p:sldLayoutIdLst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9pPr>
    </p:titleStyle>
    <p:bodyStyle>
      <a:lvl1pPr marL="271463" indent="-271463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Font typeface="Wingdings" pitchFamily="2" charset="2"/>
        <a:buChar char="§"/>
        <a:defRPr sz="2400" b="1">
          <a:solidFill>
            <a:srgbClr val="0070C0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–"/>
        <a:defRPr>
          <a:solidFill>
            <a:srgbClr val="000066"/>
          </a:solidFill>
          <a:latin typeface="+mn-lt"/>
        </a:defRPr>
      </a:lvl2pPr>
      <a:lvl3pPr marL="1144588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•"/>
        <a:defRPr sz="1600">
          <a:solidFill>
            <a:srgbClr val="000066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–"/>
        <a:defRPr sz="1400">
          <a:solidFill>
            <a:srgbClr val="000066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»"/>
        <a:defRPr sz="1400">
          <a:solidFill>
            <a:srgbClr val="000066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u contenu 2"/>
          <p:cNvSpPr txBox="1">
            <a:spLocks/>
          </p:cNvSpPr>
          <p:nvPr/>
        </p:nvSpPr>
        <p:spPr bwMode="auto">
          <a:xfrm>
            <a:off x="-68263" y="1201637"/>
            <a:ext cx="181133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CC3300"/>
              </a:buClr>
              <a:buFont typeface="Wingdings" pitchFamily="-109" charset="2"/>
              <a:buChar char="§"/>
              <a:defRPr/>
            </a:pPr>
            <a:endParaRPr lang="en-US" sz="2800" b="1" kern="0">
              <a:solidFill>
                <a:srgbClr val="CC3300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cxnSp>
        <p:nvCxnSpPr>
          <p:cNvPr id="7172" name="Connecteur droit 66"/>
          <p:cNvCxnSpPr>
            <a:cxnSpLocks noChangeShapeType="1"/>
          </p:cNvCxnSpPr>
          <p:nvPr/>
        </p:nvCxnSpPr>
        <p:spPr bwMode="auto">
          <a:xfrm flipH="1">
            <a:off x="3775852" y="1952912"/>
            <a:ext cx="4060" cy="684000"/>
          </a:xfrm>
          <a:prstGeom prst="line">
            <a:avLst/>
          </a:prstGeom>
          <a:noFill/>
          <a:ln w="28575">
            <a:solidFill>
              <a:srgbClr val="333399"/>
            </a:solidFill>
            <a:round/>
            <a:headEnd/>
            <a:tailEnd type="triangle" w="med" len="med"/>
          </a:ln>
        </p:spPr>
      </p:cxnSp>
      <p:sp>
        <p:nvSpPr>
          <p:cNvPr id="7185" name="Oval 170"/>
          <p:cNvSpPr>
            <a:spLocks noChangeArrowheads="1"/>
          </p:cNvSpPr>
          <p:nvPr/>
        </p:nvSpPr>
        <p:spPr bwMode="auto">
          <a:xfrm>
            <a:off x="2951994" y="1273074"/>
            <a:ext cx="1692014" cy="683833"/>
          </a:xfrm>
          <a:prstGeom prst="ellipse">
            <a:avLst/>
          </a:prstGeom>
          <a:solidFill>
            <a:srgbClr val="E5E5F7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98994">
                <a:alpha val="74997"/>
              </a:srgbClr>
            </a:prstShdw>
          </a:effectLst>
        </p:spPr>
        <p:txBody>
          <a:bodyPr wrap="none" anchor="ctr"/>
          <a:lstStyle/>
          <a:p>
            <a:pPr algn="ctr">
              <a:lnSpc>
                <a:spcPts val="1400"/>
              </a:lnSpc>
            </a:pPr>
            <a:r>
              <a:rPr lang="en-US" sz="1400" b="1" dirty="0" smtClean="0">
                <a:latin typeface="Calibri" pitchFamily="34" charset="0"/>
              </a:rPr>
              <a:t>Open</a:t>
            </a:r>
            <a:r>
              <a:rPr lang="en-US" sz="1400" b="1" dirty="0">
                <a:latin typeface="Calibri" pitchFamily="34" charset="0"/>
              </a:rPr>
              <a:t>-label</a:t>
            </a:r>
          </a:p>
        </p:txBody>
      </p:sp>
      <p:sp>
        <p:nvSpPr>
          <p:cNvPr id="7186" name="AutoShape 162"/>
          <p:cNvSpPr>
            <a:spLocks noChangeArrowheads="1"/>
          </p:cNvSpPr>
          <p:nvPr/>
        </p:nvSpPr>
        <p:spPr bwMode="auto">
          <a:xfrm>
            <a:off x="287792" y="1988840"/>
            <a:ext cx="2772040" cy="1464231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square" anchor="ctr">
            <a:spAutoFit/>
          </a:bodyPr>
          <a:lstStyle/>
          <a:p>
            <a:pPr algn="ctr"/>
            <a:r>
              <a:rPr lang="en-US" sz="1600" b="1" dirty="0">
                <a:latin typeface="Calibri" pitchFamily="34" charset="0"/>
              </a:rPr>
              <a:t>≥ 18 years</a:t>
            </a:r>
          </a:p>
          <a:p>
            <a:pPr algn="ctr"/>
            <a:r>
              <a:rPr lang="en-US" sz="1600" b="1" dirty="0">
                <a:latin typeface="Calibri" pitchFamily="34" charset="0"/>
              </a:rPr>
              <a:t>HCV genotype </a:t>
            </a:r>
            <a:r>
              <a:rPr lang="en-US" sz="1600" b="1" dirty="0" smtClean="0">
                <a:latin typeface="Calibri" pitchFamily="34" charset="0"/>
              </a:rPr>
              <a:t>1b</a:t>
            </a:r>
            <a:endParaRPr lang="en-US" sz="1600" b="1" dirty="0">
              <a:latin typeface="Calibri" pitchFamily="34" charset="0"/>
            </a:endParaRPr>
          </a:p>
          <a:p>
            <a:pPr algn="ctr"/>
            <a:r>
              <a:rPr lang="en-US" sz="1600" b="1" dirty="0" smtClean="0">
                <a:latin typeface="Calibri" pitchFamily="34" charset="0"/>
              </a:rPr>
              <a:t>Treatment-naïve </a:t>
            </a:r>
            <a:endParaRPr lang="en-US" sz="1600" b="1" dirty="0">
              <a:latin typeface="Calibri" pitchFamily="34" charset="0"/>
            </a:endParaRPr>
          </a:p>
          <a:p>
            <a:pPr algn="ctr"/>
            <a:r>
              <a:rPr lang="en-US" sz="1600" b="1" dirty="0" smtClean="0">
                <a:latin typeface="Calibri" pitchFamily="34" charset="0"/>
              </a:rPr>
              <a:t>No cirrhosis </a:t>
            </a:r>
            <a:endParaRPr lang="en-US" sz="1600" b="1" dirty="0">
              <a:latin typeface="Calibri" pitchFamily="34" charset="0"/>
            </a:endParaRPr>
          </a:p>
          <a:p>
            <a:pPr algn="ctr"/>
            <a:r>
              <a:rPr lang="en-US" sz="1600" b="1" dirty="0">
                <a:latin typeface="Calibri" pitchFamily="34" charset="0"/>
              </a:rPr>
              <a:t>No HBV or HIV co-infection</a:t>
            </a:r>
          </a:p>
        </p:txBody>
      </p:sp>
      <p:sp>
        <p:nvSpPr>
          <p:cNvPr id="7191" name="Rectangle 9"/>
          <p:cNvSpPr>
            <a:spLocks noChangeArrowheads="1"/>
          </p:cNvSpPr>
          <p:nvPr/>
        </p:nvSpPr>
        <p:spPr bwMode="auto">
          <a:xfrm>
            <a:off x="3851920" y="2420888"/>
            <a:ext cx="74892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400" b="1" dirty="0">
                <a:solidFill>
                  <a:srgbClr val="C00000"/>
                </a:solidFill>
                <a:latin typeface="Calibri" pitchFamily="34" charset="0"/>
              </a:rPr>
              <a:t>N = </a:t>
            </a:r>
            <a:r>
              <a:rPr lang="en-US" sz="1400" b="1" dirty="0" smtClean="0">
                <a:solidFill>
                  <a:srgbClr val="C00000"/>
                </a:solidFill>
                <a:latin typeface="Calibri" pitchFamily="34" charset="0"/>
              </a:rPr>
              <a:t>166</a:t>
            </a:r>
            <a:endParaRPr lang="en-US" sz="1400" b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7194" name="Line 172"/>
          <p:cNvSpPr>
            <a:spLocks noChangeShapeType="1"/>
          </p:cNvSpPr>
          <p:nvPr/>
        </p:nvSpPr>
        <p:spPr bwMode="auto">
          <a:xfrm>
            <a:off x="6587530" y="1845024"/>
            <a:ext cx="0" cy="1080000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" name="Oval 110"/>
          <p:cNvSpPr>
            <a:spLocks noChangeArrowheads="1"/>
          </p:cNvSpPr>
          <p:nvPr/>
        </p:nvSpPr>
        <p:spPr bwMode="auto">
          <a:xfrm>
            <a:off x="6300192" y="1344859"/>
            <a:ext cx="576263" cy="527050"/>
          </a:xfrm>
          <a:prstGeom prst="ellipse">
            <a:avLst/>
          </a:prstGeom>
          <a:solidFill>
            <a:schemeClr val="bg1"/>
          </a:solidFill>
          <a:ln w="9525">
            <a:solidFill>
              <a:srgbClr val="00B0F0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1600" b="1" dirty="0" smtClean="0">
                <a:solidFill>
                  <a:srgbClr val="0066FF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W8</a:t>
            </a:r>
            <a:endParaRPr lang="en-US" sz="1600" dirty="0">
              <a:solidFill>
                <a:srgbClr val="0066FF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graphicFrame>
        <p:nvGraphicFramePr>
          <p:cNvPr id="40" name="Group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8870973"/>
              </p:ext>
            </p:extLst>
          </p:nvPr>
        </p:nvGraphicFramePr>
        <p:xfrm>
          <a:off x="4572000" y="2537991"/>
          <a:ext cx="2016126" cy="386953"/>
        </p:xfrm>
        <a:graphic>
          <a:graphicData uri="http://schemas.openxmlformats.org/drawingml/2006/table">
            <a:tbl>
              <a:tblPr/>
              <a:tblGrid>
                <a:gridCol w="201612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38695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OPV/PTV/r + </a:t>
                      </a: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DSV</a:t>
                      </a: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0099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2" name="Line 63"/>
          <p:cNvSpPr>
            <a:spLocks noChangeShapeType="1"/>
          </p:cNvSpPr>
          <p:nvPr/>
        </p:nvSpPr>
        <p:spPr bwMode="auto">
          <a:xfrm>
            <a:off x="3059832" y="2734181"/>
            <a:ext cx="1512168" cy="0"/>
          </a:xfrm>
          <a:prstGeom prst="line">
            <a:avLst/>
          </a:prstGeom>
          <a:noFill/>
          <a:ln w="28575">
            <a:solidFill>
              <a:srgbClr val="333399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6" name="Espace réservé du contenu 2"/>
          <p:cNvSpPr txBox="1">
            <a:spLocks/>
          </p:cNvSpPr>
          <p:nvPr/>
        </p:nvSpPr>
        <p:spPr bwMode="auto">
          <a:xfrm>
            <a:off x="539552" y="1236639"/>
            <a:ext cx="181133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 defTabSz="914400" fontAlgn="base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Font typeface="Wingdings" pitchFamily="-109" charset="2"/>
              <a:buChar char="§"/>
              <a:defRPr/>
            </a:pPr>
            <a:r>
              <a:rPr lang="en-US" sz="2400" b="1" kern="0" dirty="0">
                <a:solidFill>
                  <a:srgbClr val="0070C0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Design</a:t>
            </a:r>
          </a:p>
        </p:txBody>
      </p:sp>
      <p:sp>
        <p:nvSpPr>
          <p:cNvPr id="43" name="Espace réservé du contenu 1"/>
          <p:cNvSpPr txBox="1">
            <a:spLocks/>
          </p:cNvSpPr>
          <p:nvPr/>
        </p:nvSpPr>
        <p:spPr bwMode="auto">
          <a:xfrm>
            <a:off x="539552" y="5111927"/>
            <a:ext cx="8351838" cy="14134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1463" indent="-2714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Font typeface="Wingdings" pitchFamily="2" charset="2"/>
              <a:buChar char="§"/>
              <a:defRPr sz="2400" b="1">
                <a:solidFill>
                  <a:srgbClr val="0070C0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–"/>
              <a:defRPr>
                <a:solidFill>
                  <a:srgbClr val="000066"/>
                </a:solidFill>
                <a:latin typeface="+mn-lt"/>
              </a:defRPr>
            </a:lvl2pPr>
            <a:lvl3pPr marL="1144588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•"/>
              <a:defRPr sz="1600">
                <a:solidFill>
                  <a:srgbClr val="000066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–"/>
              <a:defRPr sz="1400">
                <a:solidFill>
                  <a:srgbClr val="000066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»"/>
              <a:defRPr sz="1400">
                <a:solidFill>
                  <a:srgbClr val="000066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9pPr>
          </a:lstStyle>
          <a:p>
            <a:r>
              <a:rPr lang="en-US" kern="0" dirty="0" smtClean="0"/>
              <a:t>Objectives</a:t>
            </a:r>
            <a:endParaRPr lang="en-US" kern="0" dirty="0"/>
          </a:p>
          <a:p>
            <a:pPr lvl="1"/>
            <a:r>
              <a:rPr lang="en-US" kern="0" dirty="0"/>
              <a:t>SVR</a:t>
            </a:r>
            <a:r>
              <a:rPr lang="en-US" kern="0" baseline="-25000" dirty="0"/>
              <a:t>12</a:t>
            </a:r>
            <a:r>
              <a:rPr lang="en-US" kern="0" dirty="0"/>
              <a:t> (HCV RNA &lt; </a:t>
            </a:r>
            <a:r>
              <a:rPr lang="en-US" kern="0" dirty="0" smtClean="0"/>
              <a:t>15 </a:t>
            </a:r>
            <a:r>
              <a:rPr lang="en-US" kern="0" dirty="0"/>
              <a:t>IU/ml</a:t>
            </a:r>
            <a:r>
              <a:rPr lang="en-US" kern="0" dirty="0" smtClean="0"/>
              <a:t>)</a:t>
            </a:r>
          </a:p>
          <a:p>
            <a:pPr lvl="1"/>
            <a:r>
              <a:rPr lang="en-US" kern="0" dirty="0" err="1" smtClean="0"/>
              <a:t>Virologic</a:t>
            </a:r>
            <a:r>
              <a:rPr lang="en-US" kern="0" dirty="0" smtClean="0"/>
              <a:t> failures and relapses</a:t>
            </a:r>
          </a:p>
          <a:p>
            <a:pPr lvl="1"/>
            <a:r>
              <a:rPr lang="en-US" kern="0" dirty="0" smtClean="0"/>
              <a:t>SVR</a:t>
            </a:r>
            <a:r>
              <a:rPr lang="en-US" kern="0" baseline="-25000" dirty="0" smtClean="0"/>
              <a:t>12</a:t>
            </a:r>
            <a:r>
              <a:rPr lang="en-US" kern="0" dirty="0" smtClean="0"/>
              <a:t> in patients with baseline HCV RNA &lt; 6 000 000 IU/mL</a:t>
            </a:r>
            <a:endParaRPr lang="en-US" kern="0" dirty="0"/>
          </a:p>
        </p:txBody>
      </p:sp>
      <p:sp>
        <p:nvSpPr>
          <p:cNvPr id="45" name="Espace réservé du contenu 1"/>
          <p:cNvSpPr txBox="1">
            <a:spLocks/>
          </p:cNvSpPr>
          <p:nvPr/>
        </p:nvSpPr>
        <p:spPr bwMode="auto">
          <a:xfrm>
            <a:off x="539552" y="3645024"/>
            <a:ext cx="8351838" cy="9813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1463" indent="-2714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Font typeface="Wingdings" pitchFamily="2" charset="2"/>
              <a:buChar char="§"/>
              <a:defRPr sz="2400" b="1">
                <a:solidFill>
                  <a:srgbClr val="0070C0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–"/>
              <a:defRPr>
                <a:solidFill>
                  <a:srgbClr val="000066"/>
                </a:solidFill>
                <a:latin typeface="+mn-lt"/>
              </a:defRPr>
            </a:lvl2pPr>
            <a:lvl3pPr marL="1144588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•"/>
              <a:defRPr sz="1600">
                <a:solidFill>
                  <a:srgbClr val="000066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–"/>
              <a:defRPr sz="1400">
                <a:solidFill>
                  <a:srgbClr val="000066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»"/>
              <a:defRPr sz="1400">
                <a:solidFill>
                  <a:srgbClr val="000066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9pPr>
          </a:lstStyle>
          <a:p>
            <a:r>
              <a:rPr lang="en-US" kern="0" dirty="0"/>
              <a:t>Treatment regimens</a:t>
            </a:r>
          </a:p>
          <a:p>
            <a:pPr lvl="1"/>
            <a:r>
              <a:rPr lang="en-US" kern="0" dirty="0"/>
              <a:t>Co-formulated </a:t>
            </a:r>
            <a:r>
              <a:rPr lang="en-US" kern="0" dirty="0" err="1"/>
              <a:t>ombitasvir</a:t>
            </a:r>
            <a:r>
              <a:rPr lang="en-US" kern="0" dirty="0"/>
              <a:t> (OBV)/</a:t>
            </a:r>
            <a:r>
              <a:rPr lang="en-US" kern="0" dirty="0" err="1"/>
              <a:t>paritaprevir</a:t>
            </a:r>
            <a:r>
              <a:rPr lang="en-US" kern="0" dirty="0"/>
              <a:t> (PTV)/</a:t>
            </a:r>
            <a:r>
              <a:rPr lang="en-US" kern="0" dirty="0" err="1"/>
              <a:t>rironavir</a:t>
            </a:r>
            <a:r>
              <a:rPr lang="en-US" kern="0" dirty="0"/>
              <a:t> (r): 25/150/100 mg QD = 2 tablets</a:t>
            </a:r>
          </a:p>
          <a:p>
            <a:pPr lvl="1"/>
            <a:r>
              <a:rPr lang="en-US" kern="0" dirty="0" err="1" smtClean="0"/>
              <a:t>Dasabuvir</a:t>
            </a:r>
            <a:r>
              <a:rPr lang="en-US" kern="0" dirty="0" smtClean="0"/>
              <a:t> (DSV) : 250 mg bid</a:t>
            </a:r>
            <a:endParaRPr lang="en-US" kern="0" dirty="0"/>
          </a:p>
        </p:txBody>
      </p:sp>
      <p:sp>
        <p:nvSpPr>
          <p:cNvPr id="46" name="AutoShape 162"/>
          <p:cNvSpPr>
            <a:spLocks noChangeArrowheads="1"/>
          </p:cNvSpPr>
          <p:nvPr/>
        </p:nvSpPr>
        <p:spPr bwMode="auto">
          <a:xfrm>
            <a:off x="0" y="6570663"/>
            <a:ext cx="720000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 i="1" dirty="0" smtClean="0">
                <a:solidFill>
                  <a:srgbClr val="333399"/>
                </a:solidFill>
                <a:latin typeface="Cambria" pitchFamily="18" charset="0"/>
                <a:ea typeface="ＭＳ Ｐゴシック" pitchFamily="34" charset="-128"/>
              </a:rPr>
              <a:t>GARNET</a:t>
            </a:r>
            <a:endParaRPr lang="en-US" sz="1200" b="1" i="1" dirty="0">
              <a:solidFill>
                <a:srgbClr val="333399"/>
              </a:solidFill>
              <a:latin typeface="Cambria" pitchFamily="18" charset="0"/>
              <a:ea typeface="ＭＳ Ｐゴシック" pitchFamily="34" charset="-128"/>
            </a:endParaRPr>
          </a:p>
        </p:txBody>
      </p:sp>
      <p:sp>
        <p:nvSpPr>
          <p:cNvPr id="34" name="Titre 1"/>
          <p:cNvSpPr>
            <a:spLocks noGrp="1"/>
          </p:cNvSpPr>
          <p:nvPr>
            <p:ph type="title"/>
          </p:nvPr>
        </p:nvSpPr>
        <p:spPr>
          <a:xfrm>
            <a:off x="468313" y="76200"/>
            <a:ext cx="8351837" cy="976313"/>
          </a:xfrm>
        </p:spPr>
        <p:txBody>
          <a:bodyPr/>
          <a:lstStyle/>
          <a:p>
            <a:pPr lvl="0" eaLnBrk="1" hangingPunct="1"/>
            <a:r>
              <a:rPr lang="en-US" sz="2800" kern="1200" dirty="0" smtClean="0">
                <a:ea typeface="ＭＳ Ｐゴシック" pitchFamily="34" charset="-128"/>
                <a:cs typeface="Arial" charset="0"/>
              </a:rPr>
              <a:t>GARNET Study</a:t>
            </a:r>
            <a:r>
              <a:rPr lang="en-US" sz="2800" kern="1200" dirty="0">
                <a:ea typeface="ＭＳ Ｐゴシック" pitchFamily="34" charset="-128"/>
                <a:cs typeface="Arial" charset="0"/>
              </a:rPr>
              <a:t>: OBV/PTV/r + </a:t>
            </a:r>
            <a:r>
              <a:rPr lang="en-US" sz="2800" kern="1200" dirty="0" smtClean="0">
                <a:ea typeface="ＭＳ Ｐゴシック" pitchFamily="34" charset="-128"/>
                <a:cs typeface="Arial" charset="0"/>
              </a:rPr>
              <a:t>DSV 8 weeks in </a:t>
            </a:r>
            <a:r>
              <a:rPr lang="en-US" sz="2800" kern="1200" dirty="0">
                <a:ea typeface="ＭＳ Ｐゴシック" pitchFamily="34" charset="-128"/>
                <a:cs typeface="Arial" charset="0"/>
              </a:rPr>
              <a:t>genotype </a:t>
            </a:r>
            <a:r>
              <a:rPr lang="en-US" sz="2800" kern="1200" dirty="0" smtClean="0">
                <a:ea typeface="ＭＳ Ｐゴシック" pitchFamily="34" charset="-128"/>
                <a:cs typeface="Arial" charset="0"/>
              </a:rPr>
              <a:t>1b</a:t>
            </a:r>
            <a:endParaRPr lang="en-US" sz="2800" kern="1200" dirty="0">
              <a:ea typeface="ＭＳ Ｐゴシック" pitchFamily="34" charset="-128"/>
              <a:cs typeface="Arial" charset="0"/>
            </a:endParaRPr>
          </a:p>
        </p:txBody>
      </p:sp>
      <p:sp>
        <p:nvSpPr>
          <p:cNvPr id="47" name="ZoneTexte 69"/>
          <p:cNvSpPr txBox="1">
            <a:spLocks noChangeArrowheads="1"/>
          </p:cNvSpPr>
          <p:nvPr/>
        </p:nvSpPr>
        <p:spPr bwMode="auto">
          <a:xfrm>
            <a:off x="1907704" y="6581775"/>
            <a:ext cx="723629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sz="1200" i="1" dirty="0" err="1">
                <a:solidFill>
                  <a:srgbClr val="0070C0"/>
                </a:solidFill>
                <a:ea typeface="ＭＳ Ｐゴシック" pitchFamily="34" charset="-128"/>
              </a:rPr>
              <a:t>Welzel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 TM. Lancet </a:t>
            </a:r>
            <a:r>
              <a:rPr lang="en-US" sz="1200" i="1" dirty="0" err="1">
                <a:solidFill>
                  <a:srgbClr val="0070C0"/>
                </a:solidFill>
                <a:ea typeface="ＭＳ Ｐゴシック" pitchFamily="34" charset="-128"/>
              </a:rPr>
              <a:t>Gastroenterol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 </a:t>
            </a:r>
            <a:r>
              <a:rPr lang="en-US" sz="1200" i="1" dirty="0" err="1">
                <a:solidFill>
                  <a:srgbClr val="0070C0"/>
                </a:solidFill>
                <a:ea typeface="ＭＳ Ｐゴシック" pitchFamily="34" charset="-128"/>
              </a:rPr>
              <a:t>Hepatol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. 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2017; 2:494-500</a:t>
            </a:r>
            <a:endParaRPr lang="en-US" sz="1200" i="1" dirty="0">
              <a:solidFill>
                <a:srgbClr val="0070C0"/>
              </a:solidFill>
              <a:ea typeface="ＭＳ Ｐゴシック" pitchFamily="34" charset="-128"/>
            </a:endParaRPr>
          </a:p>
        </p:txBody>
      </p:sp>
      <p:sp>
        <p:nvSpPr>
          <p:cNvPr id="25" name="Line 63"/>
          <p:cNvSpPr>
            <a:spLocks noChangeShapeType="1"/>
          </p:cNvSpPr>
          <p:nvPr/>
        </p:nvSpPr>
        <p:spPr bwMode="auto">
          <a:xfrm>
            <a:off x="6588224" y="2734181"/>
            <a:ext cx="1296305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 type="none" w="med" len="med"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6" name="ZoneTexte 25"/>
          <p:cNvSpPr txBox="1"/>
          <p:nvPr/>
        </p:nvSpPr>
        <p:spPr>
          <a:xfrm>
            <a:off x="7917559" y="2564904"/>
            <a:ext cx="65543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>
                <a:solidFill>
                  <a:srgbClr val="333399"/>
                </a:solidFill>
                <a:latin typeface="Calibri" pitchFamily="34" charset="0"/>
              </a:rPr>
              <a:t>SVR</a:t>
            </a:r>
            <a:r>
              <a:rPr lang="en-US" sz="1600" b="1" baseline="-25000">
                <a:solidFill>
                  <a:srgbClr val="333399"/>
                </a:solidFill>
                <a:latin typeface="Calibri" pitchFamily="34" charset="0"/>
              </a:rPr>
              <a:t>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6621" name="Group 77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706846222"/>
              </p:ext>
            </p:extLst>
          </p:nvPr>
        </p:nvGraphicFramePr>
        <p:xfrm>
          <a:off x="827584" y="1556792"/>
          <a:ext cx="7920880" cy="4416180"/>
        </p:xfrm>
        <a:graphic>
          <a:graphicData uri="http://schemas.openxmlformats.org/drawingml/2006/table">
            <a:tbl>
              <a:tblPr/>
              <a:tblGrid>
                <a:gridCol w="302433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89654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23595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OBV/PTV/r + 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DSV 8W , n 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= 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166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0099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2143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Median </a:t>
                      </a: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age, years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53</a:t>
                      </a:r>
                      <a:endParaRPr kumimoji="0" lang="en-GB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2143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Female, 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57</a:t>
                      </a:r>
                      <a:endParaRPr kumimoji="0" lang="en-GB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2143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White, %</a:t>
                      </a:r>
                      <a:endParaRPr kumimoji="0" lang="en-GB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96</a:t>
                      </a:r>
                      <a:endParaRPr kumimoji="0" lang="en-GB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2143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Median </a:t>
                      </a: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BMI, kg/m</a:t>
                      </a:r>
                      <a:r>
                        <a:rPr kumimoji="0" lang="en-GB" sz="1200" b="1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25.3</a:t>
                      </a:r>
                      <a:endParaRPr kumimoji="0" lang="en-GB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754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HCV RNA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log</a:t>
                      </a:r>
                      <a:r>
                        <a:rPr kumimoji="0" lang="en-GB" sz="12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</a:t>
                      </a: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IU/mL, median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&lt; 6 000 000 IU/mL, %</a:t>
                      </a:r>
                      <a:endParaRPr kumimoji="0" lang="en-GB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6.0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93</a:t>
                      </a:r>
                      <a:endParaRPr kumimoji="0" lang="en-GB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2143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Fibrosis stage : F0-F2 / F3, 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91 / 9</a:t>
                      </a:r>
                      <a:endParaRPr kumimoji="0" lang="en-GB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92940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RASs at baseline, %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NS5A only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NS5B only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NS5A + NS5B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NS3A (± NS5A)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</a:t>
                      </a:r>
                      <a:endParaRPr kumimoji="0" lang="en-GB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75241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SVR</a:t>
                      </a:r>
                      <a:r>
                        <a:rPr kumimoji="0" lang="en-GB" sz="12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12</a:t>
                      </a: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, n/N (%)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ITT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mITT</a:t>
                      </a: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-GF *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mITT</a:t>
                      </a: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-VF</a:t>
                      </a:r>
                      <a:endParaRPr kumimoji="0" lang="en-GB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162/166 (98%)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160/163 (98%)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160/162 (99%)</a:t>
                      </a:r>
                      <a:endParaRPr kumimoji="0" lang="en-GB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9269" name="Rectangle 6"/>
          <p:cNvSpPr>
            <a:spLocks noChangeArrowheads="1"/>
          </p:cNvSpPr>
          <p:nvPr/>
        </p:nvSpPr>
        <p:spPr bwMode="auto">
          <a:xfrm>
            <a:off x="323528" y="1268760"/>
            <a:ext cx="8640960" cy="3178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ts val="1525"/>
              </a:lnSpc>
              <a:spcBef>
                <a:spcPct val="20000"/>
              </a:spcBef>
            </a:pPr>
            <a:r>
              <a:rPr lang="en-GB" sz="2400" b="1" dirty="0">
                <a:solidFill>
                  <a:srgbClr val="0070C0"/>
                </a:solidFill>
                <a:latin typeface="Calibri" pitchFamily="34" charset="0"/>
                <a:ea typeface="ＭＳ Ｐゴシック" pitchFamily="34" charset="-128"/>
              </a:rPr>
              <a:t>Baseline </a:t>
            </a:r>
            <a:r>
              <a:rPr lang="en-GB" sz="2400" b="1" dirty="0" smtClean="0">
                <a:solidFill>
                  <a:srgbClr val="0070C0"/>
                </a:solidFill>
                <a:latin typeface="Calibri" pitchFamily="34" charset="0"/>
                <a:ea typeface="ＭＳ Ｐゴシック" pitchFamily="34" charset="-128"/>
              </a:rPr>
              <a:t>characteristics and outcome</a:t>
            </a:r>
            <a:endParaRPr lang="en-GB" sz="2400" b="1" dirty="0">
              <a:solidFill>
                <a:srgbClr val="0070C0"/>
              </a:solidFill>
              <a:latin typeface="Calibri" pitchFamily="34" charset="0"/>
              <a:ea typeface="ＭＳ Ｐゴシック" pitchFamily="34" charset="-128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779686" y="6021288"/>
            <a:ext cx="768074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smtClean="0"/>
              <a:t>* Exclusion of 3 patients </a:t>
            </a:r>
            <a:r>
              <a:rPr lang="fr-FR" sz="1400" dirty="0" err="1" smtClean="0"/>
              <a:t>with</a:t>
            </a:r>
            <a:r>
              <a:rPr lang="fr-FR" sz="1400" dirty="0" smtClean="0"/>
              <a:t> non-1b </a:t>
            </a:r>
            <a:r>
              <a:rPr lang="fr-FR" sz="1400" dirty="0" err="1" smtClean="0"/>
              <a:t>genotype</a:t>
            </a:r>
            <a:r>
              <a:rPr lang="fr-FR" sz="1400" dirty="0" smtClean="0"/>
              <a:t> : 1 </a:t>
            </a:r>
            <a:r>
              <a:rPr lang="fr-FR" sz="1400" dirty="0" err="1" smtClean="0"/>
              <a:t>genotype</a:t>
            </a:r>
            <a:r>
              <a:rPr lang="fr-FR" sz="1400" dirty="0" smtClean="0"/>
              <a:t> 1a, 1 </a:t>
            </a:r>
            <a:r>
              <a:rPr lang="fr-FR" sz="1400" dirty="0" err="1" smtClean="0"/>
              <a:t>genotype</a:t>
            </a:r>
            <a:r>
              <a:rPr lang="fr-FR" sz="1400" dirty="0" smtClean="0"/>
              <a:t> 1d, 1 </a:t>
            </a:r>
            <a:r>
              <a:rPr lang="fr-FR" sz="1400" dirty="0" err="1" smtClean="0"/>
              <a:t>genotype</a:t>
            </a:r>
            <a:r>
              <a:rPr lang="fr-FR" sz="1400" dirty="0" smtClean="0"/>
              <a:t> 6</a:t>
            </a:r>
          </a:p>
          <a:p>
            <a:r>
              <a:rPr lang="fr-FR" sz="1400" dirty="0" smtClean="0"/>
              <a:t>** Exclusion of non-</a:t>
            </a:r>
            <a:r>
              <a:rPr lang="fr-FR" sz="1400" dirty="0" err="1" smtClean="0"/>
              <a:t>virologic</a:t>
            </a:r>
            <a:r>
              <a:rPr lang="fr-FR" sz="1400" dirty="0" smtClean="0"/>
              <a:t> </a:t>
            </a:r>
            <a:r>
              <a:rPr lang="fr-FR" sz="1400" dirty="0" err="1" smtClean="0"/>
              <a:t>failures</a:t>
            </a:r>
            <a:r>
              <a:rPr lang="fr-FR" sz="1400" dirty="0" smtClean="0"/>
              <a:t> (1 </a:t>
            </a:r>
            <a:r>
              <a:rPr lang="fr-FR" sz="1400" dirty="0" err="1" smtClean="0"/>
              <a:t>early</a:t>
            </a:r>
            <a:r>
              <a:rPr lang="fr-FR" sz="1400" dirty="0" smtClean="0"/>
              <a:t> discontinuation for non-</a:t>
            </a:r>
            <a:r>
              <a:rPr lang="fr-FR" sz="1400" dirty="0" err="1" smtClean="0"/>
              <a:t>compliance</a:t>
            </a:r>
            <a:r>
              <a:rPr lang="fr-FR" sz="1400" dirty="0" smtClean="0"/>
              <a:t>)</a:t>
            </a:r>
            <a:endParaRPr lang="fr-FR" sz="1400" dirty="0"/>
          </a:p>
        </p:txBody>
      </p:sp>
      <p:sp>
        <p:nvSpPr>
          <p:cNvPr id="5" name="AutoShape 162"/>
          <p:cNvSpPr>
            <a:spLocks noChangeArrowheads="1"/>
          </p:cNvSpPr>
          <p:nvPr/>
        </p:nvSpPr>
        <p:spPr bwMode="auto">
          <a:xfrm>
            <a:off x="0" y="6570663"/>
            <a:ext cx="720000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 i="1" dirty="0" smtClean="0">
                <a:solidFill>
                  <a:srgbClr val="333399"/>
                </a:solidFill>
                <a:latin typeface="Cambria" pitchFamily="18" charset="0"/>
                <a:ea typeface="ＭＳ Ｐゴシック" pitchFamily="34" charset="-128"/>
              </a:rPr>
              <a:t>GARNET</a:t>
            </a:r>
            <a:endParaRPr lang="en-US" sz="1200" b="1" i="1" dirty="0">
              <a:solidFill>
                <a:srgbClr val="333399"/>
              </a:solidFill>
              <a:latin typeface="Cambria" pitchFamily="18" charset="0"/>
              <a:ea typeface="ＭＳ Ｐゴシック" pitchFamily="34" charset="-128"/>
            </a:endParaRPr>
          </a:p>
        </p:txBody>
      </p:sp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468313" y="76200"/>
            <a:ext cx="8351837" cy="976313"/>
          </a:xfrm>
        </p:spPr>
        <p:txBody>
          <a:bodyPr/>
          <a:lstStyle/>
          <a:p>
            <a:pPr lvl="0" eaLnBrk="1" hangingPunct="1"/>
            <a:r>
              <a:rPr lang="en-US" sz="2800" kern="1200" dirty="0" smtClean="0">
                <a:ea typeface="ＭＳ Ｐゴシック" pitchFamily="34" charset="-128"/>
                <a:cs typeface="Arial" charset="0"/>
              </a:rPr>
              <a:t>GARNET Study</a:t>
            </a:r>
            <a:r>
              <a:rPr lang="en-US" sz="2800" kern="1200" dirty="0">
                <a:ea typeface="ＭＳ Ｐゴシック" pitchFamily="34" charset="-128"/>
                <a:cs typeface="Arial" charset="0"/>
              </a:rPr>
              <a:t>: OBV/PTV/r + </a:t>
            </a:r>
            <a:r>
              <a:rPr lang="en-US" sz="2800" kern="1200" dirty="0" smtClean="0">
                <a:ea typeface="ＭＳ Ｐゴシック" pitchFamily="34" charset="-128"/>
                <a:cs typeface="Arial" charset="0"/>
              </a:rPr>
              <a:t>DSV 8 weeks in </a:t>
            </a:r>
            <a:r>
              <a:rPr lang="en-US" sz="2800" kern="1200" dirty="0">
                <a:ea typeface="ＭＳ Ｐゴシック" pitchFamily="34" charset="-128"/>
                <a:cs typeface="Arial" charset="0"/>
              </a:rPr>
              <a:t>genotype </a:t>
            </a:r>
            <a:r>
              <a:rPr lang="en-US" sz="2800" kern="1200" dirty="0" smtClean="0">
                <a:ea typeface="ＭＳ Ｐゴシック" pitchFamily="34" charset="-128"/>
                <a:cs typeface="Arial" charset="0"/>
              </a:rPr>
              <a:t>1b</a:t>
            </a:r>
            <a:endParaRPr lang="en-US" sz="2800" kern="1200" dirty="0">
              <a:ea typeface="ＭＳ Ｐゴシック" pitchFamily="34" charset="-128"/>
              <a:cs typeface="Arial" charset="0"/>
            </a:endParaRPr>
          </a:p>
        </p:txBody>
      </p:sp>
      <p:sp>
        <p:nvSpPr>
          <p:cNvPr id="8" name="ZoneTexte 69"/>
          <p:cNvSpPr txBox="1">
            <a:spLocks noChangeArrowheads="1"/>
          </p:cNvSpPr>
          <p:nvPr/>
        </p:nvSpPr>
        <p:spPr bwMode="auto">
          <a:xfrm>
            <a:off x="1907704" y="6581775"/>
            <a:ext cx="723629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sz="1200" i="1" dirty="0" err="1">
                <a:solidFill>
                  <a:srgbClr val="0070C0"/>
                </a:solidFill>
                <a:ea typeface="ＭＳ Ｐゴシック" pitchFamily="34" charset="-128"/>
              </a:rPr>
              <a:t>Welzel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 TM. Lancet </a:t>
            </a:r>
            <a:r>
              <a:rPr lang="en-US" sz="1200" i="1" dirty="0" err="1">
                <a:solidFill>
                  <a:srgbClr val="0070C0"/>
                </a:solidFill>
                <a:ea typeface="ＭＳ Ｐゴシック" pitchFamily="34" charset="-128"/>
              </a:rPr>
              <a:t>Gastroenterol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 </a:t>
            </a:r>
            <a:r>
              <a:rPr lang="en-US" sz="1200" i="1" dirty="0" err="1">
                <a:solidFill>
                  <a:srgbClr val="0070C0"/>
                </a:solidFill>
                <a:ea typeface="ＭＳ Ｐゴシック" pitchFamily="34" charset="-128"/>
              </a:rPr>
              <a:t>Hepatol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. 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2017; 2:494-500</a:t>
            </a:r>
            <a:endParaRPr lang="en-US" sz="1200" i="1" dirty="0">
              <a:solidFill>
                <a:srgbClr val="0070C0"/>
              </a:solidFill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tangle 6"/>
          <p:cNvSpPr>
            <a:spLocks noChangeArrowheads="1"/>
          </p:cNvSpPr>
          <p:nvPr/>
        </p:nvSpPr>
        <p:spPr bwMode="auto">
          <a:xfrm>
            <a:off x="2222044" y="1157843"/>
            <a:ext cx="498796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ts val="0"/>
              </a:spcBef>
            </a:pPr>
            <a:r>
              <a:rPr lang="en-GB" sz="2400" b="1" dirty="0">
                <a:solidFill>
                  <a:srgbClr val="0070C0"/>
                </a:solidFill>
                <a:latin typeface="Calibri" pitchFamily="34" charset="0"/>
                <a:ea typeface="ＭＳ Ｐゴシック" pitchFamily="34" charset="-128"/>
              </a:rPr>
              <a:t>SRV</a:t>
            </a:r>
            <a:r>
              <a:rPr lang="en-GB" sz="2400" b="1" baseline="-25000" dirty="0">
                <a:solidFill>
                  <a:srgbClr val="0070C0"/>
                </a:solidFill>
                <a:latin typeface="Calibri" pitchFamily="34" charset="0"/>
                <a:ea typeface="ＭＳ Ｐゴシック" pitchFamily="34" charset="-128"/>
              </a:rPr>
              <a:t>12</a:t>
            </a:r>
            <a:r>
              <a:rPr lang="en-GB" sz="2400" b="1" dirty="0">
                <a:solidFill>
                  <a:srgbClr val="0070C0"/>
                </a:solidFill>
                <a:latin typeface="Calibri" pitchFamily="34" charset="0"/>
                <a:ea typeface="ＭＳ Ｐゴシック" pitchFamily="34" charset="-128"/>
              </a:rPr>
              <a:t> rates by </a:t>
            </a:r>
            <a:r>
              <a:rPr lang="en-GB" sz="2400" b="1" dirty="0" smtClean="0">
                <a:solidFill>
                  <a:srgbClr val="0070C0"/>
                </a:solidFill>
                <a:latin typeface="Calibri" pitchFamily="34" charset="0"/>
                <a:ea typeface="ＭＳ Ｐゴシック" pitchFamily="34" charset="-128"/>
              </a:rPr>
              <a:t>subgroups, </a:t>
            </a:r>
            <a:r>
              <a:rPr lang="en-GB" sz="2400" b="1" dirty="0" err="1" smtClean="0">
                <a:solidFill>
                  <a:srgbClr val="0070C0"/>
                </a:solidFill>
                <a:latin typeface="Calibri" pitchFamily="34" charset="0"/>
                <a:ea typeface="ＭＳ Ｐゴシック" pitchFamily="34" charset="-128"/>
              </a:rPr>
              <a:t>mITT</a:t>
            </a:r>
            <a:r>
              <a:rPr lang="en-GB" sz="2400" b="1" dirty="0" smtClean="0">
                <a:solidFill>
                  <a:srgbClr val="0070C0"/>
                </a:solidFill>
                <a:latin typeface="Calibri" pitchFamily="34" charset="0"/>
                <a:ea typeface="ＭＳ Ｐゴシック" pitchFamily="34" charset="-128"/>
              </a:rPr>
              <a:t>-GT, %</a:t>
            </a:r>
            <a:endParaRPr lang="en-GB" sz="2400" b="1" baseline="-25000" dirty="0">
              <a:solidFill>
                <a:srgbClr val="0070C0"/>
              </a:solidFill>
              <a:latin typeface="Calibri" pitchFamily="34" charset="0"/>
              <a:ea typeface="ＭＳ Ｐゴシック" pitchFamily="34" charset="-128"/>
            </a:endParaRPr>
          </a:p>
        </p:txBody>
      </p:sp>
      <p:sp>
        <p:nvSpPr>
          <p:cNvPr id="9" name="ZoneTexte 15"/>
          <p:cNvSpPr txBox="1">
            <a:spLocks noChangeArrowheads="1"/>
          </p:cNvSpPr>
          <p:nvPr/>
        </p:nvSpPr>
        <p:spPr bwMode="auto">
          <a:xfrm>
            <a:off x="1242282" y="5157192"/>
            <a:ext cx="88144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buClr>
                <a:srgbClr val="CC0000"/>
              </a:buClr>
              <a:buChar char="•"/>
              <a:defRPr sz="20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 algn="l" eaLnBrk="0" hangingPunct="0">
              <a:buClr>
                <a:srgbClr val="CC0000"/>
              </a:buClr>
              <a:buChar char="–"/>
              <a:defRPr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algn="l" eaLnBrk="0" hangingPunct="0">
              <a:buClr>
                <a:srgbClr val="CC0000"/>
              </a:buClr>
              <a:buChar char="•"/>
              <a:defRPr sz="16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algn="l" eaLnBrk="0" hangingPunct="0">
              <a:buClr>
                <a:srgbClr val="CC0000"/>
              </a:buClr>
              <a:buChar char="–"/>
              <a:defRPr sz="14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algn="l" eaLnBrk="0" hangingPunct="0"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fr-FR" sz="1800" b="1" dirty="0" smtClean="0"/>
              <a:t>Female</a:t>
            </a:r>
            <a:endParaRPr lang="en-US" altLang="fr-FR" sz="1800" b="1" dirty="0"/>
          </a:p>
        </p:txBody>
      </p:sp>
      <p:sp>
        <p:nvSpPr>
          <p:cNvPr id="11" name="Rectangle 68"/>
          <p:cNvSpPr>
            <a:spLocks noChangeArrowheads="1"/>
          </p:cNvSpPr>
          <p:nvPr/>
        </p:nvSpPr>
        <p:spPr bwMode="auto">
          <a:xfrm>
            <a:off x="1619672" y="1844824"/>
            <a:ext cx="23398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buClr>
                <a:srgbClr val="CC0000"/>
              </a:buClr>
              <a:buChar char="•"/>
              <a:defRPr sz="20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 algn="l" eaLnBrk="0" hangingPunct="0">
              <a:buClr>
                <a:srgbClr val="CC0000"/>
              </a:buClr>
              <a:buChar char="–"/>
              <a:defRPr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algn="l" eaLnBrk="0" hangingPunct="0">
              <a:buClr>
                <a:srgbClr val="CC0000"/>
              </a:buClr>
              <a:buChar char="•"/>
              <a:defRPr sz="16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algn="l" eaLnBrk="0" hangingPunct="0">
              <a:buClr>
                <a:srgbClr val="CC0000"/>
              </a:buClr>
              <a:buChar char="–"/>
              <a:defRPr sz="14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algn="l" eaLnBrk="0" hangingPunct="0"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fr-FR" sz="1800" b="1" dirty="0" smtClean="0"/>
              <a:t>98</a:t>
            </a:r>
            <a:endParaRPr lang="en-US" altLang="fr-FR" sz="1800" b="1" dirty="0"/>
          </a:p>
        </p:txBody>
      </p:sp>
      <p:sp>
        <p:nvSpPr>
          <p:cNvPr id="12" name="Rectangle 69"/>
          <p:cNvSpPr>
            <a:spLocks noChangeArrowheads="1"/>
          </p:cNvSpPr>
          <p:nvPr/>
        </p:nvSpPr>
        <p:spPr bwMode="auto">
          <a:xfrm>
            <a:off x="553779" y="5035675"/>
            <a:ext cx="99386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buClr>
                <a:srgbClr val="CC0000"/>
              </a:buClr>
              <a:buChar char="•"/>
              <a:defRPr sz="20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 algn="l" eaLnBrk="0" hangingPunct="0">
              <a:buClr>
                <a:srgbClr val="CC0000"/>
              </a:buClr>
              <a:buChar char="–"/>
              <a:defRPr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algn="l" eaLnBrk="0" hangingPunct="0">
              <a:buClr>
                <a:srgbClr val="CC0000"/>
              </a:buClr>
              <a:buChar char="•"/>
              <a:defRPr sz="16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algn="l" eaLnBrk="0" hangingPunct="0">
              <a:buClr>
                <a:srgbClr val="CC0000"/>
              </a:buClr>
              <a:buChar char="–"/>
              <a:defRPr sz="14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algn="l" eaLnBrk="0" hangingPunct="0"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algn="r" eaLnBrk="1" hangingPunct="1">
              <a:buClrTx/>
              <a:buFontTx/>
              <a:buNone/>
            </a:pPr>
            <a:r>
              <a:rPr lang="en-US" altLang="fr-FR" sz="1400" b="1">
                <a:solidFill>
                  <a:srgbClr val="000066"/>
                </a:solidFill>
                <a:latin typeface="+mn-lt"/>
              </a:rPr>
              <a:t>0</a:t>
            </a:r>
            <a:endParaRPr lang="en-US" altLang="fr-FR" sz="1800" b="1">
              <a:solidFill>
                <a:srgbClr val="000066"/>
              </a:solidFill>
              <a:latin typeface="+mn-lt"/>
            </a:endParaRPr>
          </a:p>
        </p:txBody>
      </p:sp>
      <p:sp>
        <p:nvSpPr>
          <p:cNvPr id="13" name="Rectangle 70"/>
          <p:cNvSpPr>
            <a:spLocks noChangeArrowheads="1"/>
          </p:cNvSpPr>
          <p:nvPr/>
        </p:nvSpPr>
        <p:spPr bwMode="auto">
          <a:xfrm>
            <a:off x="472817" y="4437137"/>
            <a:ext cx="198772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buClr>
                <a:srgbClr val="CC0000"/>
              </a:buClr>
              <a:buChar char="•"/>
              <a:defRPr sz="20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 algn="l" eaLnBrk="0" hangingPunct="0">
              <a:buClr>
                <a:srgbClr val="CC0000"/>
              </a:buClr>
              <a:buChar char="–"/>
              <a:defRPr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algn="l" eaLnBrk="0" hangingPunct="0">
              <a:buClr>
                <a:srgbClr val="CC0000"/>
              </a:buClr>
              <a:buChar char="•"/>
              <a:defRPr sz="16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algn="l" eaLnBrk="0" hangingPunct="0">
              <a:buClr>
                <a:srgbClr val="CC0000"/>
              </a:buClr>
              <a:buChar char="–"/>
              <a:defRPr sz="14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algn="l" eaLnBrk="0" hangingPunct="0"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algn="r" eaLnBrk="1" hangingPunct="1">
              <a:buClrTx/>
              <a:buFontTx/>
              <a:buNone/>
            </a:pPr>
            <a:r>
              <a:rPr lang="en-US" altLang="fr-FR" sz="1400" b="1">
                <a:solidFill>
                  <a:srgbClr val="000066"/>
                </a:solidFill>
                <a:latin typeface="+mn-lt"/>
              </a:rPr>
              <a:t>20</a:t>
            </a:r>
            <a:endParaRPr lang="en-US" altLang="fr-FR" sz="1800" b="1">
              <a:solidFill>
                <a:srgbClr val="000066"/>
              </a:solidFill>
              <a:latin typeface="+mn-lt"/>
            </a:endParaRPr>
          </a:p>
        </p:txBody>
      </p:sp>
      <p:sp>
        <p:nvSpPr>
          <p:cNvPr id="14" name="Rectangle 71"/>
          <p:cNvSpPr>
            <a:spLocks noChangeArrowheads="1"/>
          </p:cNvSpPr>
          <p:nvPr/>
        </p:nvSpPr>
        <p:spPr bwMode="auto">
          <a:xfrm>
            <a:off x="472817" y="3840228"/>
            <a:ext cx="198772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buClr>
                <a:srgbClr val="CC0000"/>
              </a:buClr>
              <a:buChar char="•"/>
              <a:defRPr sz="20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 algn="l" eaLnBrk="0" hangingPunct="0">
              <a:buClr>
                <a:srgbClr val="CC0000"/>
              </a:buClr>
              <a:buChar char="–"/>
              <a:defRPr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algn="l" eaLnBrk="0" hangingPunct="0">
              <a:buClr>
                <a:srgbClr val="CC0000"/>
              </a:buClr>
              <a:buChar char="•"/>
              <a:defRPr sz="16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algn="l" eaLnBrk="0" hangingPunct="0">
              <a:buClr>
                <a:srgbClr val="CC0000"/>
              </a:buClr>
              <a:buChar char="–"/>
              <a:defRPr sz="14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algn="l" eaLnBrk="0" hangingPunct="0"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algn="r" eaLnBrk="1" hangingPunct="1">
              <a:buClrTx/>
              <a:buFontTx/>
              <a:buNone/>
            </a:pPr>
            <a:r>
              <a:rPr lang="en-US" altLang="fr-FR" sz="1400" b="1">
                <a:solidFill>
                  <a:srgbClr val="000066"/>
                </a:solidFill>
                <a:latin typeface="+mn-lt"/>
              </a:rPr>
              <a:t>40</a:t>
            </a:r>
            <a:endParaRPr lang="en-US" altLang="fr-FR" sz="1800" b="1">
              <a:solidFill>
                <a:srgbClr val="000066"/>
              </a:solidFill>
              <a:latin typeface="+mn-lt"/>
            </a:endParaRPr>
          </a:p>
        </p:txBody>
      </p:sp>
      <p:sp>
        <p:nvSpPr>
          <p:cNvPr id="15" name="Rectangle 72"/>
          <p:cNvSpPr>
            <a:spLocks noChangeArrowheads="1"/>
          </p:cNvSpPr>
          <p:nvPr/>
        </p:nvSpPr>
        <p:spPr bwMode="auto">
          <a:xfrm>
            <a:off x="472817" y="3240065"/>
            <a:ext cx="198772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buClr>
                <a:srgbClr val="CC0000"/>
              </a:buClr>
              <a:buChar char="•"/>
              <a:defRPr sz="20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 algn="l" eaLnBrk="0" hangingPunct="0">
              <a:buClr>
                <a:srgbClr val="CC0000"/>
              </a:buClr>
              <a:buChar char="–"/>
              <a:defRPr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algn="l" eaLnBrk="0" hangingPunct="0">
              <a:buClr>
                <a:srgbClr val="CC0000"/>
              </a:buClr>
              <a:buChar char="•"/>
              <a:defRPr sz="16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algn="l" eaLnBrk="0" hangingPunct="0">
              <a:buClr>
                <a:srgbClr val="CC0000"/>
              </a:buClr>
              <a:buChar char="–"/>
              <a:defRPr sz="14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algn="l" eaLnBrk="0" hangingPunct="0"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algn="r" eaLnBrk="1" hangingPunct="1">
              <a:buClrTx/>
              <a:buFontTx/>
              <a:buNone/>
            </a:pPr>
            <a:r>
              <a:rPr lang="en-US" altLang="fr-FR" sz="1400" b="1">
                <a:solidFill>
                  <a:srgbClr val="000066"/>
                </a:solidFill>
                <a:latin typeface="+mn-lt"/>
              </a:rPr>
              <a:t>60</a:t>
            </a:r>
            <a:endParaRPr lang="en-US" altLang="fr-FR" sz="1800" b="1">
              <a:solidFill>
                <a:srgbClr val="000066"/>
              </a:solidFill>
              <a:latin typeface="+mn-lt"/>
            </a:endParaRPr>
          </a:p>
        </p:txBody>
      </p:sp>
      <p:sp>
        <p:nvSpPr>
          <p:cNvPr id="16" name="Rectangle 73"/>
          <p:cNvSpPr>
            <a:spLocks noChangeArrowheads="1"/>
          </p:cNvSpPr>
          <p:nvPr/>
        </p:nvSpPr>
        <p:spPr bwMode="auto">
          <a:xfrm>
            <a:off x="472817" y="2643154"/>
            <a:ext cx="198772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buClr>
                <a:srgbClr val="CC0000"/>
              </a:buClr>
              <a:buChar char="•"/>
              <a:defRPr sz="20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 algn="l" eaLnBrk="0" hangingPunct="0">
              <a:buClr>
                <a:srgbClr val="CC0000"/>
              </a:buClr>
              <a:buChar char="–"/>
              <a:defRPr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algn="l" eaLnBrk="0" hangingPunct="0">
              <a:buClr>
                <a:srgbClr val="CC0000"/>
              </a:buClr>
              <a:buChar char="•"/>
              <a:defRPr sz="16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algn="l" eaLnBrk="0" hangingPunct="0">
              <a:buClr>
                <a:srgbClr val="CC0000"/>
              </a:buClr>
              <a:buChar char="–"/>
              <a:defRPr sz="14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algn="l" eaLnBrk="0" hangingPunct="0"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algn="r" eaLnBrk="1" hangingPunct="1">
              <a:buClrTx/>
              <a:buFontTx/>
              <a:buNone/>
            </a:pPr>
            <a:r>
              <a:rPr lang="en-US" altLang="fr-FR" sz="1400" b="1">
                <a:solidFill>
                  <a:srgbClr val="000066"/>
                </a:solidFill>
                <a:latin typeface="+mn-lt"/>
              </a:rPr>
              <a:t>80</a:t>
            </a:r>
            <a:endParaRPr lang="en-US" altLang="fr-FR" sz="1800" b="1">
              <a:solidFill>
                <a:srgbClr val="000066"/>
              </a:solidFill>
              <a:latin typeface="+mn-lt"/>
            </a:endParaRPr>
          </a:p>
        </p:txBody>
      </p:sp>
      <p:sp>
        <p:nvSpPr>
          <p:cNvPr id="17" name="Rectangle 74"/>
          <p:cNvSpPr>
            <a:spLocks noChangeArrowheads="1"/>
          </p:cNvSpPr>
          <p:nvPr/>
        </p:nvSpPr>
        <p:spPr bwMode="auto">
          <a:xfrm>
            <a:off x="395536" y="2036206"/>
            <a:ext cx="298159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buClr>
                <a:srgbClr val="CC0000"/>
              </a:buClr>
              <a:buChar char="•"/>
              <a:defRPr sz="20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 algn="l" eaLnBrk="0" hangingPunct="0">
              <a:buClr>
                <a:srgbClr val="CC0000"/>
              </a:buClr>
              <a:buChar char="–"/>
              <a:defRPr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algn="l" eaLnBrk="0" hangingPunct="0">
              <a:buClr>
                <a:srgbClr val="CC0000"/>
              </a:buClr>
              <a:buChar char="•"/>
              <a:defRPr sz="16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algn="l" eaLnBrk="0" hangingPunct="0">
              <a:buClr>
                <a:srgbClr val="CC0000"/>
              </a:buClr>
              <a:buChar char="–"/>
              <a:defRPr sz="14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algn="l" eaLnBrk="0" hangingPunct="0"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algn="r" eaLnBrk="1" hangingPunct="1">
              <a:buClrTx/>
              <a:buFontTx/>
              <a:buNone/>
            </a:pPr>
            <a:r>
              <a:rPr lang="en-US" altLang="fr-FR" sz="1400" b="1">
                <a:solidFill>
                  <a:srgbClr val="000066"/>
                </a:solidFill>
                <a:latin typeface="+mn-lt"/>
              </a:rPr>
              <a:t>100</a:t>
            </a:r>
            <a:endParaRPr lang="en-US" altLang="fr-FR" sz="1800" b="1">
              <a:solidFill>
                <a:srgbClr val="000066"/>
              </a:solidFill>
              <a:latin typeface="+mn-lt"/>
            </a:endParaRPr>
          </a:p>
        </p:txBody>
      </p:sp>
      <p:sp>
        <p:nvSpPr>
          <p:cNvPr id="19" name="ZoneTexte 15"/>
          <p:cNvSpPr txBox="1">
            <a:spLocks noChangeArrowheads="1"/>
          </p:cNvSpPr>
          <p:nvPr/>
        </p:nvSpPr>
        <p:spPr bwMode="auto">
          <a:xfrm>
            <a:off x="3021047" y="5517232"/>
            <a:ext cx="183250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buClr>
                <a:srgbClr val="CC0000"/>
              </a:buClr>
              <a:buChar char="•"/>
              <a:defRPr sz="20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 algn="l" eaLnBrk="0" hangingPunct="0">
              <a:buClr>
                <a:srgbClr val="CC0000"/>
              </a:buClr>
              <a:buChar char="–"/>
              <a:defRPr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algn="l" eaLnBrk="0" hangingPunct="0">
              <a:buClr>
                <a:srgbClr val="CC0000"/>
              </a:buClr>
              <a:buChar char="•"/>
              <a:defRPr sz="16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algn="l" eaLnBrk="0" hangingPunct="0">
              <a:buClr>
                <a:srgbClr val="CC0000"/>
              </a:buClr>
              <a:buChar char="–"/>
              <a:defRPr sz="14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algn="l" eaLnBrk="0" hangingPunct="0"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fr-FR" sz="1800" b="1" dirty="0" smtClean="0"/>
              <a:t>HCV RNA </a:t>
            </a:r>
          </a:p>
          <a:p>
            <a:pPr algn="ctr" eaLnBrk="1" hangingPunct="1">
              <a:buClrTx/>
              <a:buFontTx/>
              <a:buNone/>
            </a:pPr>
            <a:r>
              <a:rPr lang="en-US" altLang="fr-FR" sz="1800" b="1" dirty="0" smtClean="0"/>
              <a:t>&lt; 6 million IU/mL</a:t>
            </a:r>
            <a:endParaRPr lang="en-US" altLang="fr-FR" sz="1800" b="1" dirty="0"/>
          </a:p>
        </p:txBody>
      </p:sp>
      <p:sp>
        <p:nvSpPr>
          <p:cNvPr id="31" name="Line 8"/>
          <p:cNvSpPr>
            <a:spLocks noChangeShapeType="1"/>
          </p:cNvSpPr>
          <p:nvPr/>
        </p:nvSpPr>
        <p:spPr bwMode="auto">
          <a:xfrm>
            <a:off x="824652" y="2157198"/>
            <a:ext cx="0" cy="2978537"/>
          </a:xfrm>
          <a:prstGeom prst="line">
            <a:avLst/>
          </a:prstGeom>
          <a:noFill/>
          <a:ln w="19050">
            <a:solidFill>
              <a:srgbClr val="33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400">
              <a:latin typeface="+mn-lt"/>
            </a:endParaRPr>
          </a:p>
        </p:txBody>
      </p:sp>
      <p:sp>
        <p:nvSpPr>
          <p:cNvPr id="32" name="Line 9"/>
          <p:cNvSpPr>
            <a:spLocks noChangeShapeType="1"/>
          </p:cNvSpPr>
          <p:nvPr/>
        </p:nvSpPr>
        <p:spPr bwMode="auto">
          <a:xfrm>
            <a:off x="729509" y="5135735"/>
            <a:ext cx="95142" cy="0"/>
          </a:xfrm>
          <a:prstGeom prst="line">
            <a:avLst/>
          </a:prstGeom>
          <a:noFill/>
          <a:ln w="19050">
            <a:solidFill>
              <a:srgbClr val="33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400">
              <a:latin typeface="+mn-lt"/>
            </a:endParaRPr>
          </a:p>
        </p:txBody>
      </p:sp>
      <p:sp>
        <p:nvSpPr>
          <p:cNvPr id="34" name="Line 11"/>
          <p:cNvSpPr>
            <a:spLocks noChangeShapeType="1"/>
          </p:cNvSpPr>
          <p:nvPr/>
        </p:nvSpPr>
        <p:spPr bwMode="auto">
          <a:xfrm>
            <a:off x="729509" y="4541801"/>
            <a:ext cx="95142" cy="0"/>
          </a:xfrm>
          <a:prstGeom prst="line">
            <a:avLst/>
          </a:prstGeom>
          <a:noFill/>
          <a:ln w="19050">
            <a:solidFill>
              <a:srgbClr val="33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400">
              <a:latin typeface="+mn-lt"/>
            </a:endParaRPr>
          </a:p>
        </p:txBody>
      </p:sp>
      <p:sp>
        <p:nvSpPr>
          <p:cNvPr id="36" name="Line 13"/>
          <p:cNvSpPr>
            <a:spLocks noChangeShapeType="1"/>
          </p:cNvSpPr>
          <p:nvPr/>
        </p:nvSpPr>
        <p:spPr bwMode="auto">
          <a:xfrm>
            <a:off x="729509" y="3947866"/>
            <a:ext cx="95142" cy="0"/>
          </a:xfrm>
          <a:prstGeom prst="line">
            <a:avLst/>
          </a:prstGeom>
          <a:noFill/>
          <a:ln w="19050">
            <a:solidFill>
              <a:srgbClr val="33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400">
              <a:latin typeface="+mn-lt"/>
            </a:endParaRPr>
          </a:p>
        </p:txBody>
      </p:sp>
      <p:sp>
        <p:nvSpPr>
          <p:cNvPr id="38" name="Line 15"/>
          <p:cNvSpPr>
            <a:spLocks noChangeShapeType="1"/>
          </p:cNvSpPr>
          <p:nvPr/>
        </p:nvSpPr>
        <p:spPr bwMode="auto">
          <a:xfrm>
            <a:off x="729509" y="3345068"/>
            <a:ext cx="95142" cy="0"/>
          </a:xfrm>
          <a:prstGeom prst="line">
            <a:avLst/>
          </a:prstGeom>
          <a:noFill/>
          <a:ln w="19050">
            <a:solidFill>
              <a:srgbClr val="33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400">
              <a:latin typeface="+mn-lt"/>
            </a:endParaRPr>
          </a:p>
        </p:txBody>
      </p:sp>
      <p:sp>
        <p:nvSpPr>
          <p:cNvPr id="40" name="Line 17"/>
          <p:cNvSpPr>
            <a:spLocks noChangeShapeType="1"/>
          </p:cNvSpPr>
          <p:nvPr/>
        </p:nvSpPr>
        <p:spPr bwMode="auto">
          <a:xfrm>
            <a:off x="729509" y="2751134"/>
            <a:ext cx="95142" cy="0"/>
          </a:xfrm>
          <a:prstGeom prst="line">
            <a:avLst/>
          </a:prstGeom>
          <a:noFill/>
          <a:ln w="19050">
            <a:solidFill>
              <a:srgbClr val="33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400">
              <a:latin typeface="+mn-lt"/>
            </a:endParaRPr>
          </a:p>
        </p:txBody>
      </p:sp>
      <p:sp>
        <p:nvSpPr>
          <p:cNvPr id="42" name="Line 19"/>
          <p:cNvSpPr>
            <a:spLocks noChangeShapeType="1"/>
          </p:cNvSpPr>
          <p:nvPr/>
        </p:nvSpPr>
        <p:spPr bwMode="auto">
          <a:xfrm>
            <a:off x="729509" y="2157198"/>
            <a:ext cx="95142" cy="0"/>
          </a:xfrm>
          <a:prstGeom prst="line">
            <a:avLst/>
          </a:prstGeom>
          <a:noFill/>
          <a:ln w="19050">
            <a:solidFill>
              <a:srgbClr val="33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400">
              <a:latin typeface="+mn-lt"/>
            </a:endParaRPr>
          </a:p>
        </p:txBody>
      </p:sp>
      <p:sp>
        <p:nvSpPr>
          <p:cNvPr id="44" name="Line 21"/>
          <p:cNvSpPr>
            <a:spLocks noChangeShapeType="1"/>
          </p:cNvSpPr>
          <p:nvPr/>
        </p:nvSpPr>
        <p:spPr bwMode="auto">
          <a:xfrm flipV="1">
            <a:off x="824652" y="5135735"/>
            <a:ext cx="0" cy="53188"/>
          </a:xfrm>
          <a:prstGeom prst="line">
            <a:avLst/>
          </a:prstGeom>
          <a:noFill/>
          <a:ln w="19050">
            <a:solidFill>
              <a:srgbClr val="33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400">
              <a:latin typeface="+mn-lt"/>
            </a:endParaRPr>
          </a:p>
        </p:txBody>
      </p:sp>
      <p:sp>
        <p:nvSpPr>
          <p:cNvPr id="57" name="Rectangle 61"/>
          <p:cNvSpPr>
            <a:spLocks noChangeArrowheads="1"/>
          </p:cNvSpPr>
          <p:nvPr/>
        </p:nvSpPr>
        <p:spPr bwMode="auto">
          <a:xfrm>
            <a:off x="3203928" y="2183735"/>
            <a:ext cx="720000" cy="2952000"/>
          </a:xfrm>
          <a:prstGeom prst="rect">
            <a:avLst/>
          </a:prstGeom>
          <a:solidFill>
            <a:srgbClr val="990099"/>
          </a:solidFill>
          <a:ln>
            <a:noFill/>
          </a:ln>
          <a:extLst/>
        </p:spPr>
        <p:txBody>
          <a:bodyPr/>
          <a:lstStyle/>
          <a:p>
            <a:pPr algn="ctr"/>
            <a:endParaRPr lang="en-US" altLang="fr-FR" sz="2000">
              <a:latin typeface="+mn-lt"/>
            </a:endParaRPr>
          </a:p>
        </p:txBody>
      </p:sp>
      <p:sp>
        <p:nvSpPr>
          <p:cNvPr id="58" name="Rectangle 61"/>
          <p:cNvSpPr>
            <a:spLocks noChangeArrowheads="1"/>
          </p:cNvSpPr>
          <p:nvPr/>
        </p:nvSpPr>
        <p:spPr bwMode="auto">
          <a:xfrm>
            <a:off x="2123728" y="2180547"/>
            <a:ext cx="720000" cy="2952000"/>
          </a:xfrm>
          <a:prstGeom prst="rect">
            <a:avLst/>
          </a:prstGeom>
          <a:solidFill>
            <a:srgbClr val="CC6600"/>
          </a:solidFill>
          <a:ln>
            <a:noFill/>
          </a:ln>
          <a:extLst/>
        </p:spPr>
        <p:txBody>
          <a:bodyPr/>
          <a:lstStyle/>
          <a:p>
            <a:pPr algn="ctr"/>
            <a:endParaRPr lang="en-US" altLang="fr-FR" sz="2000">
              <a:latin typeface="+mn-lt"/>
            </a:endParaRPr>
          </a:p>
        </p:txBody>
      </p:sp>
      <p:sp>
        <p:nvSpPr>
          <p:cNvPr id="18" name="ZoneTexte 13"/>
          <p:cNvSpPr txBox="1">
            <a:spLocks noChangeArrowheads="1"/>
          </p:cNvSpPr>
          <p:nvPr/>
        </p:nvSpPr>
        <p:spPr bwMode="auto">
          <a:xfrm>
            <a:off x="2267744" y="4746630"/>
            <a:ext cx="41289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buClr>
                <a:srgbClr val="CC0000"/>
              </a:buClr>
              <a:buChar char="•"/>
              <a:defRPr sz="20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 algn="l" eaLnBrk="0" hangingPunct="0">
              <a:buClr>
                <a:srgbClr val="CC0000"/>
              </a:buClr>
              <a:buChar char="–"/>
              <a:defRPr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algn="l" eaLnBrk="0" hangingPunct="0">
              <a:buClr>
                <a:srgbClr val="CC0000"/>
              </a:buClr>
              <a:buChar char="•"/>
              <a:defRPr sz="16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algn="l" eaLnBrk="0" hangingPunct="0">
              <a:buClr>
                <a:srgbClr val="CC0000"/>
              </a:buClr>
              <a:buChar char="–"/>
              <a:defRPr sz="14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algn="l" eaLnBrk="0" hangingPunct="0"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fr-FR" sz="1600" b="1" dirty="0" smtClean="0">
                <a:solidFill>
                  <a:srgbClr val="FFFFFF"/>
                </a:solidFill>
                <a:latin typeface="+mn-lt"/>
              </a:rPr>
              <a:t>70</a:t>
            </a:r>
            <a:endParaRPr lang="en-US" altLang="fr-FR" sz="1600" b="1" dirty="0">
              <a:solidFill>
                <a:srgbClr val="FFFFFF"/>
              </a:solidFill>
              <a:latin typeface="+mn-lt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611560" y="1700227"/>
            <a:ext cx="3899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%</a:t>
            </a:r>
          </a:p>
        </p:txBody>
      </p:sp>
      <p:sp>
        <p:nvSpPr>
          <p:cNvPr id="35" name="Rectangle 61"/>
          <p:cNvSpPr>
            <a:spLocks noChangeArrowheads="1"/>
          </p:cNvSpPr>
          <p:nvPr/>
        </p:nvSpPr>
        <p:spPr bwMode="auto">
          <a:xfrm>
            <a:off x="6876336" y="2183735"/>
            <a:ext cx="720000" cy="2952000"/>
          </a:xfrm>
          <a:prstGeom prst="rect">
            <a:avLst/>
          </a:prstGeom>
          <a:solidFill>
            <a:srgbClr val="990099"/>
          </a:solidFill>
          <a:ln>
            <a:noFill/>
          </a:ln>
          <a:extLst/>
        </p:spPr>
        <p:txBody>
          <a:bodyPr/>
          <a:lstStyle/>
          <a:p>
            <a:pPr algn="ctr"/>
            <a:endParaRPr lang="en-US" altLang="fr-FR" sz="2000">
              <a:latin typeface="+mn-lt"/>
            </a:endParaRPr>
          </a:p>
        </p:txBody>
      </p:sp>
      <p:sp>
        <p:nvSpPr>
          <p:cNvPr id="39" name="Rectangle 61"/>
          <p:cNvSpPr>
            <a:spLocks noChangeArrowheads="1"/>
          </p:cNvSpPr>
          <p:nvPr/>
        </p:nvSpPr>
        <p:spPr bwMode="auto">
          <a:xfrm>
            <a:off x="7668424" y="2543735"/>
            <a:ext cx="720000" cy="2592000"/>
          </a:xfrm>
          <a:prstGeom prst="rect">
            <a:avLst/>
          </a:prstGeom>
          <a:solidFill>
            <a:srgbClr val="CC6600"/>
          </a:solidFill>
          <a:ln>
            <a:noFill/>
          </a:ln>
          <a:extLst/>
        </p:spPr>
        <p:txBody>
          <a:bodyPr/>
          <a:lstStyle/>
          <a:p>
            <a:pPr algn="ctr"/>
            <a:endParaRPr lang="en-US" altLang="fr-FR" sz="2000">
              <a:latin typeface="+mn-lt"/>
            </a:endParaRPr>
          </a:p>
        </p:txBody>
      </p:sp>
      <p:sp>
        <p:nvSpPr>
          <p:cNvPr id="47" name="Rectangle 61"/>
          <p:cNvSpPr>
            <a:spLocks noChangeArrowheads="1"/>
          </p:cNvSpPr>
          <p:nvPr/>
        </p:nvSpPr>
        <p:spPr bwMode="auto">
          <a:xfrm>
            <a:off x="5004128" y="2255735"/>
            <a:ext cx="720000" cy="2880000"/>
          </a:xfrm>
          <a:prstGeom prst="rect">
            <a:avLst/>
          </a:prstGeom>
          <a:solidFill>
            <a:srgbClr val="990099"/>
          </a:solidFill>
          <a:ln>
            <a:noFill/>
          </a:ln>
          <a:extLst/>
        </p:spPr>
        <p:txBody>
          <a:bodyPr/>
          <a:lstStyle/>
          <a:p>
            <a:pPr algn="ctr"/>
            <a:endParaRPr lang="en-US" altLang="fr-FR" sz="2000">
              <a:latin typeface="+mn-lt"/>
            </a:endParaRPr>
          </a:p>
        </p:txBody>
      </p:sp>
      <p:sp>
        <p:nvSpPr>
          <p:cNvPr id="48" name="Rectangle 61"/>
          <p:cNvSpPr>
            <a:spLocks noChangeArrowheads="1"/>
          </p:cNvSpPr>
          <p:nvPr/>
        </p:nvSpPr>
        <p:spPr bwMode="auto">
          <a:xfrm>
            <a:off x="5796216" y="2183735"/>
            <a:ext cx="720000" cy="2952000"/>
          </a:xfrm>
          <a:prstGeom prst="rect">
            <a:avLst/>
          </a:prstGeom>
          <a:solidFill>
            <a:srgbClr val="CC6600"/>
          </a:solidFill>
          <a:ln>
            <a:noFill/>
          </a:ln>
          <a:extLst/>
        </p:spPr>
        <p:txBody>
          <a:bodyPr/>
          <a:lstStyle/>
          <a:p>
            <a:pPr algn="ctr"/>
            <a:endParaRPr lang="en-US" altLang="fr-FR" sz="2000">
              <a:latin typeface="+mn-lt"/>
            </a:endParaRPr>
          </a:p>
        </p:txBody>
      </p:sp>
      <p:sp>
        <p:nvSpPr>
          <p:cNvPr id="50" name="Rectangle 61"/>
          <p:cNvSpPr>
            <a:spLocks noChangeArrowheads="1"/>
          </p:cNvSpPr>
          <p:nvPr/>
        </p:nvSpPr>
        <p:spPr bwMode="auto">
          <a:xfrm>
            <a:off x="1331720" y="2219735"/>
            <a:ext cx="720000" cy="2916000"/>
          </a:xfrm>
          <a:prstGeom prst="rect">
            <a:avLst/>
          </a:prstGeom>
          <a:solidFill>
            <a:srgbClr val="990099"/>
          </a:solidFill>
          <a:ln>
            <a:noFill/>
          </a:ln>
          <a:extLst/>
        </p:spPr>
        <p:txBody>
          <a:bodyPr/>
          <a:lstStyle/>
          <a:p>
            <a:pPr algn="ctr"/>
            <a:endParaRPr lang="en-US" altLang="fr-FR" sz="2000">
              <a:latin typeface="+mn-lt"/>
            </a:endParaRPr>
          </a:p>
        </p:txBody>
      </p:sp>
      <p:sp>
        <p:nvSpPr>
          <p:cNvPr id="51" name="Rectangle 61"/>
          <p:cNvSpPr>
            <a:spLocks noChangeArrowheads="1"/>
          </p:cNvSpPr>
          <p:nvPr/>
        </p:nvSpPr>
        <p:spPr bwMode="auto">
          <a:xfrm>
            <a:off x="3996016" y="2399735"/>
            <a:ext cx="720000" cy="2736000"/>
          </a:xfrm>
          <a:prstGeom prst="rect">
            <a:avLst/>
          </a:prstGeom>
          <a:solidFill>
            <a:srgbClr val="CC6600"/>
          </a:solidFill>
          <a:ln>
            <a:noFill/>
          </a:ln>
          <a:extLst/>
        </p:spPr>
        <p:txBody>
          <a:bodyPr/>
          <a:lstStyle/>
          <a:p>
            <a:pPr algn="ctr"/>
            <a:endParaRPr lang="en-US" altLang="fr-FR" sz="2000">
              <a:latin typeface="+mn-lt"/>
            </a:endParaRPr>
          </a:p>
        </p:txBody>
      </p:sp>
      <p:sp>
        <p:nvSpPr>
          <p:cNvPr id="52" name="Rectangle 68"/>
          <p:cNvSpPr>
            <a:spLocks noChangeArrowheads="1"/>
          </p:cNvSpPr>
          <p:nvPr/>
        </p:nvSpPr>
        <p:spPr bwMode="auto">
          <a:xfrm>
            <a:off x="2411760" y="1855857"/>
            <a:ext cx="23398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buClr>
                <a:srgbClr val="CC0000"/>
              </a:buClr>
              <a:buChar char="•"/>
              <a:defRPr sz="20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 algn="l" eaLnBrk="0" hangingPunct="0">
              <a:buClr>
                <a:srgbClr val="CC0000"/>
              </a:buClr>
              <a:buChar char="–"/>
              <a:defRPr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algn="l" eaLnBrk="0" hangingPunct="0">
              <a:buClr>
                <a:srgbClr val="CC0000"/>
              </a:buClr>
              <a:buChar char="•"/>
              <a:defRPr sz="16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algn="l" eaLnBrk="0" hangingPunct="0">
              <a:buClr>
                <a:srgbClr val="CC0000"/>
              </a:buClr>
              <a:buChar char="–"/>
              <a:defRPr sz="14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algn="l" eaLnBrk="0" hangingPunct="0"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fr-FR" sz="1800" b="1" dirty="0" smtClean="0"/>
              <a:t>99</a:t>
            </a:r>
            <a:endParaRPr lang="en-US" altLang="fr-FR" sz="1800" b="1" dirty="0"/>
          </a:p>
        </p:txBody>
      </p:sp>
      <p:sp>
        <p:nvSpPr>
          <p:cNvPr id="53" name="Rectangle 68"/>
          <p:cNvSpPr>
            <a:spLocks noChangeArrowheads="1"/>
          </p:cNvSpPr>
          <p:nvPr/>
        </p:nvSpPr>
        <p:spPr bwMode="auto">
          <a:xfrm>
            <a:off x="3491880" y="1855857"/>
            <a:ext cx="23398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buClr>
                <a:srgbClr val="CC0000"/>
              </a:buClr>
              <a:buChar char="•"/>
              <a:defRPr sz="20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 algn="l" eaLnBrk="0" hangingPunct="0">
              <a:buClr>
                <a:srgbClr val="CC0000"/>
              </a:buClr>
              <a:buChar char="–"/>
              <a:defRPr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algn="l" eaLnBrk="0" hangingPunct="0">
              <a:buClr>
                <a:srgbClr val="CC0000"/>
              </a:buClr>
              <a:buChar char="•"/>
              <a:defRPr sz="16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algn="l" eaLnBrk="0" hangingPunct="0">
              <a:buClr>
                <a:srgbClr val="CC0000"/>
              </a:buClr>
              <a:buChar char="–"/>
              <a:defRPr sz="14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algn="l" eaLnBrk="0" hangingPunct="0"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fr-FR" sz="1800" b="1" dirty="0" smtClean="0"/>
              <a:t>99</a:t>
            </a:r>
            <a:endParaRPr lang="en-US" altLang="fr-FR" sz="1800" b="1" dirty="0"/>
          </a:p>
        </p:txBody>
      </p:sp>
      <p:sp>
        <p:nvSpPr>
          <p:cNvPr id="54" name="Rectangle 68"/>
          <p:cNvSpPr>
            <a:spLocks noChangeArrowheads="1"/>
          </p:cNvSpPr>
          <p:nvPr/>
        </p:nvSpPr>
        <p:spPr bwMode="auto">
          <a:xfrm>
            <a:off x="4211960" y="2071881"/>
            <a:ext cx="23398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buClr>
                <a:srgbClr val="CC0000"/>
              </a:buClr>
              <a:buChar char="•"/>
              <a:defRPr sz="20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 algn="l" eaLnBrk="0" hangingPunct="0">
              <a:buClr>
                <a:srgbClr val="CC0000"/>
              </a:buClr>
              <a:buChar char="–"/>
              <a:defRPr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algn="l" eaLnBrk="0" hangingPunct="0">
              <a:buClr>
                <a:srgbClr val="CC0000"/>
              </a:buClr>
              <a:buChar char="•"/>
              <a:defRPr sz="16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algn="l" eaLnBrk="0" hangingPunct="0">
              <a:buClr>
                <a:srgbClr val="CC0000"/>
              </a:buClr>
              <a:buChar char="–"/>
              <a:defRPr sz="14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algn="l" eaLnBrk="0" hangingPunct="0"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fr-FR" sz="1800" b="1" dirty="0" smtClean="0"/>
              <a:t>92</a:t>
            </a:r>
            <a:endParaRPr lang="en-US" altLang="fr-FR" sz="1800" b="1" dirty="0"/>
          </a:p>
        </p:txBody>
      </p:sp>
      <p:sp>
        <p:nvSpPr>
          <p:cNvPr id="59" name="ZoneTexte 15"/>
          <p:cNvSpPr txBox="1">
            <a:spLocks noChangeArrowheads="1"/>
          </p:cNvSpPr>
          <p:nvPr/>
        </p:nvSpPr>
        <p:spPr bwMode="auto">
          <a:xfrm>
            <a:off x="2123728" y="5157192"/>
            <a:ext cx="67326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buClr>
                <a:srgbClr val="CC0000"/>
              </a:buClr>
              <a:buChar char="•"/>
              <a:defRPr sz="20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 algn="l" eaLnBrk="0" hangingPunct="0">
              <a:buClr>
                <a:srgbClr val="CC0000"/>
              </a:buClr>
              <a:buChar char="–"/>
              <a:defRPr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algn="l" eaLnBrk="0" hangingPunct="0">
              <a:buClr>
                <a:srgbClr val="CC0000"/>
              </a:buClr>
              <a:buChar char="•"/>
              <a:defRPr sz="16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algn="l" eaLnBrk="0" hangingPunct="0">
              <a:buClr>
                <a:srgbClr val="CC0000"/>
              </a:buClr>
              <a:buChar char="–"/>
              <a:defRPr sz="14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algn="l" eaLnBrk="0" hangingPunct="0"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fr-FR" sz="1800" b="1" dirty="0" smtClean="0"/>
              <a:t>Male</a:t>
            </a:r>
            <a:endParaRPr lang="en-US" altLang="fr-FR" sz="1800" b="1" dirty="0"/>
          </a:p>
        </p:txBody>
      </p:sp>
      <p:sp>
        <p:nvSpPr>
          <p:cNvPr id="60" name="ZoneTexte 15"/>
          <p:cNvSpPr txBox="1">
            <a:spLocks noChangeArrowheads="1"/>
          </p:cNvSpPr>
          <p:nvPr/>
        </p:nvSpPr>
        <p:spPr bwMode="auto">
          <a:xfrm>
            <a:off x="3275856" y="5157192"/>
            <a:ext cx="51288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buClr>
                <a:srgbClr val="CC0000"/>
              </a:buClr>
              <a:buChar char="•"/>
              <a:defRPr sz="20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 algn="l" eaLnBrk="0" hangingPunct="0">
              <a:buClr>
                <a:srgbClr val="CC0000"/>
              </a:buClr>
              <a:buChar char="–"/>
              <a:defRPr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algn="l" eaLnBrk="0" hangingPunct="0">
              <a:buClr>
                <a:srgbClr val="CC0000"/>
              </a:buClr>
              <a:buChar char="•"/>
              <a:defRPr sz="16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algn="l" eaLnBrk="0" hangingPunct="0">
              <a:buClr>
                <a:srgbClr val="CC0000"/>
              </a:buClr>
              <a:buChar char="–"/>
              <a:defRPr sz="14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algn="l" eaLnBrk="0" hangingPunct="0"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fr-FR" sz="1800" b="1" dirty="0" smtClean="0"/>
              <a:t>Yes</a:t>
            </a:r>
            <a:endParaRPr lang="en-US" altLang="fr-FR" sz="1800" b="1" dirty="0"/>
          </a:p>
        </p:txBody>
      </p:sp>
      <p:sp>
        <p:nvSpPr>
          <p:cNvPr id="62" name="ZoneTexte 15"/>
          <p:cNvSpPr txBox="1">
            <a:spLocks noChangeArrowheads="1"/>
          </p:cNvSpPr>
          <p:nvPr/>
        </p:nvSpPr>
        <p:spPr bwMode="auto">
          <a:xfrm>
            <a:off x="6895115" y="5157192"/>
            <a:ext cx="70122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buClr>
                <a:srgbClr val="CC0000"/>
              </a:buClr>
              <a:buChar char="•"/>
              <a:defRPr sz="20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 algn="l" eaLnBrk="0" hangingPunct="0">
              <a:buClr>
                <a:srgbClr val="CC0000"/>
              </a:buClr>
              <a:buChar char="–"/>
              <a:defRPr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algn="l" eaLnBrk="0" hangingPunct="0">
              <a:buClr>
                <a:srgbClr val="CC0000"/>
              </a:buClr>
              <a:buChar char="•"/>
              <a:defRPr sz="16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algn="l" eaLnBrk="0" hangingPunct="0">
              <a:buClr>
                <a:srgbClr val="CC0000"/>
              </a:buClr>
              <a:buChar char="–"/>
              <a:defRPr sz="14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algn="l" eaLnBrk="0" hangingPunct="0"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fr-FR" sz="1800" b="1" dirty="0" smtClean="0"/>
              <a:t>F0-F2</a:t>
            </a:r>
            <a:endParaRPr lang="en-US" altLang="fr-FR" sz="1800" b="1" dirty="0"/>
          </a:p>
        </p:txBody>
      </p:sp>
      <p:sp>
        <p:nvSpPr>
          <p:cNvPr id="63" name="ZoneTexte 15"/>
          <p:cNvSpPr txBox="1">
            <a:spLocks noChangeArrowheads="1"/>
          </p:cNvSpPr>
          <p:nvPr/>
        </p:nvSpPr>
        <p:spPr bwMode="auto">
          <a:xfrm>
            <a:off x="7812360" y="5157192"/>
            <a:ext cx="40760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buClr>
                <a:srgbClr val="CC0000"/>
              </a:buClr>
              <a:buChar char="•"/>
              <a:defRPr sz="20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 algn="l" eaLnBrk="0" hangingPunct="0">
              <a:buClr>
                <a:srgbClr val="CC0000"/>
              </a:buClr>
              <a:buChar char="–"/>
              <a:defRPr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algn="l" eaLnBrk="0" hangingPunct="0">
              <a:buClr>
                <a:srgbClr val="CC0000"/>
              </a:buClr>
              <a:buChar char="•"/>
              <a:defRPr sz="16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algn="l" eaLnBrk="0" hangingPunct="0">
              <a:buClr>
                <a:srgbClr val="CC0000"/>
              </a:buClr>
              <a:buChar char="–"/>
              <a:defRPr sz="14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algn="l" eaLnBrk="0" hangingPunct="0"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fr-FR" sz="1800" b="1" dirty="0" smtClean="0"/>
              <a:t>F3</a:t>
            </a:r>
            <a:endParaRPr lang="en-US" altLang="fr-FR" sz="1800" b="1" dirty="0"/>
          </a:p>
        </p:txBody>
      </p:sp>
      <p:sp>
        <p:nvSpPr>
          <p:cNvPr id="64" name="ZoneTexte 13"/>
          <p:cNvSpPr txBox="1">
            <a:spLocks noChangeArrowheads="1"/>
          </p:cNvSpPr>
          <p:nvPr/>
        </p:nvSpPr>
        <p:spPr bwMode="auto">
          <a:xfrm>
            <a:off x="1475656" y="4746630"/>
            <a:ext cx="41289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buClr>
                <a:srgbClr val="CC0000"/>
              </a:buClr>
              <a:buChar char="•"/>
              <a:defRPr sz="20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 algn="l" eaLnBrk="0" hangingPunct="0">
              <a:buClr>
                <a:srgbClr val="CC0000"/>
              </a:buClr>
              <a:buChar char="–"/>
              <a:defRPr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algn="l" eaLnBrk="0" hangingPunct="0">
              <a:buClr>
                <a:srgbClr val="CC0000"/>
              </a:buClr>
              <a:buChar char="•"/>
              <a:defRPr sz="16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algn="l" eaLnBrk="0" hangingPunct="0">
              <a:buClr>
                <a:srgbClr val="CC0000"/>
              </a:buClr>
              <a:buChar char="–"/>
              <a:defRPr sz="14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algn="l" eaLnBrk="0" hangingPunct="0"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fr-FR" sz="1600" b="1" dirty="0" smtClean="0">
                <a:solidFill>
                  <a:srgbClr val="FFFFFF"/>
                </a:solidFill>
                <a:latin typeface="+mn-lt"/>
              </a:rPr>
              <a:t>93</a:t>
            </a:r>
            <a:endParaRPr lang="en-US" altLang="fr-FR" sz="1600" b="1" dirty="0">
              <a:solidFill>
                <a:srgbClr val="FFFFFF"/>
              </a:solidFill>
              <a:latin typeface="+mn-lt"/>
            </a:endParaRPr>
          </a:p>
        </p:txBody>
      </p:sp>
      <p:sp>
        <p:nvSpPr>
          <p:cNvPr id="65" name="ZoneTexte 13"/>
          <p:cNvSpPr txBox="1">
            <a:spLocks noChangeArrowheads="1"/>
          </p:cNvSpPr>
          <p:nvPr/>
        </p:nvSpPr>
        <p:spPr bwMode="auto">
          <a:xfrm>
            <a:off x="3324913" y="4746630"/>
            <a:ext cx="52700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buClr>
                <a:srgbClr val="CC0000"/>
              </a:buClr>
              <a:buChar char="•"/>
              <a:defRPr sz="20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 algn="l" eaLnBrk="0" hangingPunct="0">
              <a:buClr>
                <a:srgbClr val="CC0000"/>
              </a:buClr>
              <a:buChar char="–"/>
              <a:defRPr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algn="l" eaLnBrk="0" hangingPunct="0">
              <a:buClr>
                <a:srgbClr val="CC0000"/>
              </a:buClr>
              <a:buChar char="•"/>
              <a:defRPr sz="16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algn="l" eaLnBrk="0" hangingPunct="0">
              <a:buClr>
                <a:srgbClr val="CC0000"/>
              </a:buClr>
              <a:buChar char="–"/>
              <a:defRPr sz="14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algn="l" eaLnBrk="0" hangingPunct="0"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fr-FR" sz="1600" b="1" dirty="0" smtClean="0">
                <a:solidFill>
                  <a:srgbClr val="FFFFFF"/>
                </a:solidFill>
                <a:latin typeface="+mn-lt"/>
              </a:rPr>
              <a:t>151</a:t>
            </a:r>
            <a:endParaRPr lang="en-US" altLang="fr-FR" sz="1600" b="1" dirty="0">
              <a:solidFill>
                <a:srgbClr val="FFFFFF"/>
              </a:solidFill>
              <a:latin typeface="+mn-lt"/>
            </a:endParaRPr>
          </a:p>
        </p:txBody>
      </p:sp>
      <p:sp>
        <p:nvSpPr>
          <p:cNvPr id="66" name="ZoneTexte 13"/>
          <p:cNvSpPr txBox="1">
            <a:spLocks noChangeArrowheads="1"/>
          </p:cNvSpPr>
          <p:nvPr/>
        </p:nvSpPr>
        <p:spPr bwMode="auto">
          <a:xfrm>
            <a:off x="4159107" y="4746630"/>
            <a:ext cx="41289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buClr>
                <a:srgbClr val="CC0000"/>
              </a:buClr>
              <a:buChar char="•"/>
              <a:defRPr sz="20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 algn="l" eaLnBrk="0" hangingPunct="0">
              <a:buClr>
                <a:srgbClr val="CC0000"/>
              </a:buClr>
              <a:buChar char="–"/>
              <a:defRPr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algn="l" eaLnBrk="0" hangingPunct="0">
              <a:buClr>
                <a:srgbClr val="CC0000"/>
              </a:buClr>
              <a:buChar char="•"/>
              <a:defRPr sz="16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algn="l" eaLnBrk="0" hangingPunct="0">
              <a:buClr>
                <a:srgbClr val="CC0000"/>
              </a:buClr>
              <a:buChar char="–"/>
              <a:defRPr sz="14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algn="l" eaLnBrk="0" hangingPunct="0"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fr-FR" sz="1600" b="1" dirty="0" smtClean="0">
                <a:solidFill>
                  <a:srgbClr val="FFFFFF"/>
                </a:solidFill>
                <a:latin typeface="+mn-lt"/>
              </a:rPr>
              <a:t>12</a:t>
            </a:r>
            <a:endParaRPr lang="en-US" altLang="fr-FR" sz="1600" b="1" dirty="0">
              <a:solidFill>
                <a:srgbClr val="FFFFFF"/>
              </a:solidFill>
              <a:latin typeface="+mn-lt"/>
            </a:endParaRPr>
          </a:p>
        </p:txBody>
      </p:sp>
      <p:sp>
        <p:nvSpPr>
          <p:cNvPr id="67" name="ZoneTexte 15"/>
          <p:cNvSpPr txBox="1">
            <a:spLocks noChangeArrowheads="1"/>
          </p:cNvSpPr>
          <p:nvPr/>
        </p:nvSpPr>
        <p:spPr bwMode="auto">
          <a:xfrm>
            <a:off x="5364088" y="5517232"/>
            <a:ext cx="70719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buClr>
                <a:srgbClr val="CC0000"/>
              </a:buClr>
              <a:buChar char="•"/>
              <a:defRPr sz="20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 algn="l" eaLnBrk="0" hangingPunct="0">
              <a:buClr>
                <a:srgbClr val="CC0000"/>
              </a:buClr>
              <a:buChar char="–"/>
              <a:defRPr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algn="l" eaLnBrk="0" hangingPunct="0">
              <a:buClr>
                <a:srgbClr val="CC0000"/>
              </a:buClr>
              <a:buChar char="•"/>
              <a:defRPr sz="16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algn="l" eaLnBrk="0" hangingPunct="0">
              <a:buClr>
                <a:srgbClr val="CC0000"/>
              </a:buClr>
              <a:buChar char="–"/>
              <a:defRPr sz="14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algn="l" eaLnBrk="0" hangingPunct="0"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fr-FR" sz="1800" b="1" dirty="0" smtClean="0"/>
              <a:t>IL28B</a:t>
            </a:r>
            <a:endParaRPr lang="en-US" altLang="fr-FR" sz="1800" b="1" dirty="0"/>
          </a:p>
        </p:txBody>
      </p:sp>
      <p:sp>
        <p:nvSpPr>
          <p:cNvPr id="68" name="ZoneTexte 15"/>
          <p:cNvSpPr txBox="1">
            <a:spLocks noChangeArrowheads="1"/>
          </p:cNvSpPr>
          <p:nvPr/>
        </p:nvSpPr>
        <p:spPr bwMode="auto">
          <a:xfrm>
            <a:off x="4932040" y="5157192"/>
            <a:ext cx="89970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buClr>
                <a:srgbClr val="CC0000"/>
              </a:buClr>
              <a:buChar char="•"/>
              <a:defRPr sz="20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 algn="l" eaLnBrk="0" hangingPunct="0">
              <a:buClr>
                <a:srgbClr val="CC0000"/>
              </a:buClr>
              <a:buChar char="–"/>
              <a:defRPr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algn="l" eaLnBrk="0" hangingPunct="0">
              <a:buClr>
                <a:srgbClr val="CC0000"/>
              </a:buClr>
              <a:buChar char="•"/>
              <a:defRPr sz="16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algn="l" eaLnBrk="0" hangingPunct="0">
              <a:buClr>
                <a:srgbClr val="CC0000"/>
              </a:buClr>
              <a:buChar char="–"/>
              <a:defRPr sz="14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algn="l" eaLnBrk="0" hangingPunct="0"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fr-FR" sz="1800" b="1" dirty="0" smtClean="0"/>
              <a:t>Non-CC</a:t>
            </a:r>
            <a:endParaRPr lang="en-US" altLang="fr-FR" sz="1800" b="1" dirty="0"/>
          </a:p>
        </p:txBody>
      </p:sp>
      <p:sp>
        <p:nvSpPr>
          <p:cNvPr id="69" name="ZoneTexte 15"/>
          <p:cNvSpPr txBox="1">
            <a:spLocks noChangeArrowheads="1"/>
          </p:cNvSpPr>
          <p:nvPr/>
        </p:nvSpPr>
        <p:spPr bwMode="auto">
          <a:xfrm>
            <a:off x="5940152" y="5157192"/>
            <a:ext cx="42902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buClr>
                <a:srgbClr val="CC0000"/>
              </a:buClr>
              <a:buChar char="•"/>
              <a:defRPr sz="20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 algn="l" eaLnBrk="0" hangingPunct="0">
              <a:buClr>
                <a:srgbClr val="CC0000"/>
              </a:buClr>
              <a:buChar char="–"/>
              <a:defRPr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algn="l" eaLnBrk="0" hangingPunct="0">
              <a:buClr>
                <a:srgbClr val="CC0000"/>
              </a:buClr>
              <a:buChar char="•"/>
              <a:defRPr sz="16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algn="l" eaLnBrk="0" hangingPunct="0">
              <a:buClr>
                <a:srgbClr val="CC0000"/>
              </a:buClr>
              <a:buChar char="–"/>
              <a:defRPr sz="14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algn="l" eaLnBrk="0" hangingPunct="0"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fr-FR" sz="1800" b="1" dirty="0" smtClean="0"/>
              <a:t>CC</a:t>
            </a:r>
            <a:endParaRPr lang="en-US" altLang="fr-FR" sz="1800" b="1" dirty="0"/>
          </a:p>
        </p:txBody>
      </p:sp>
      <p:sp>
        <p:nvSpPr>
          <p:cNvPr id="70" name="ZoneTexte 13"/>
          <p:cNvSpPr txBox="1">
            <a:spLocks noChangeArrowheads="1"/>
          </p:cNvSpPr>
          <p:nvPr/>
        </p:nvSpPr>
        <p:spPr bwMode="auto">
          <a:xfrm>
            <a:off x="5136434" y="4746630"/>
            <a:ext cx="51568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buClr>
                <a:srgbClr val="CC0000"/>
              </a:buClr>
              <a:buChar char="•"/>
              <a:defRPr sz="20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 algn="l" eaLnBrk="0" hangingPunct="0">
              <a:buClr>
                <a:srgbClr val="CC0000"/>
              </a:buClr>
              <a:buChar char="–"/>
              <a:defRPr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algn="l" eaLnBrk="0" hangingPunct="0">
              <a:buClr>
                <a:srgbClr val="CC0000"/>
              </a:buClr>
              <a:buChar char="•"/>
              <a:defRPr sz="16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algn="l" eaLnBrk="0" hangingPunct="0">
              <a:buClr>
                <a:srgbClr val="CC0000"/>
              </a:buClr>
              <a:buChar char="–"/>
              <a:defRPr sz="14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algn="l" eaLnBrk="0" hangingPunct="0"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fr-FR" sz="1600" b="1" dirty="0" smtClean="0">
                <a:solidFill>
                  <a:srgbClr val="FFFFFF"/>
                </a:solidFill>
                <a:latin typeface="+mn-lt"/>
              </a:rPr>
              <a:t>112</a:t>
            </a:r>
            <a:endParaRPr lang="en-US" altLang="fr-FR" sz="1600" b="1" dirty="0">
              <a:solidFill>
                <a:srgbClr val="FFFFFF"/>
              </a:solidFill>
              <a:latin typeface="+mn-lt"/>
            </a:endParaRPr>
          </a:p>
        </p:txBody>
      </p:sp>
      <p:sp>
        <p:nvSpPr>
          <p:cNvPr id="71" name="ZoneTexte 13"/>
          <p:cNvSpPr txBox="1">
            <a:spLocks noChangeArrowheads="1"/>
          </p:cNvSpPr>
          <p:nvPr/>
        </p:nvSpPr>
        <p:spPr bwMode="auto">
          <a:xfrm>
            <a:off x="6012160" y="4746630"/>
            <a:ext cx="41289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buClr>
                <a:srgbClr val="CC0000"/>
              </a:buClr>
              <a:buChar char="•"/>
              <a:defRPr sz="20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 algn="l" eaLnBrk="0" hangingPunct="0">
              <a:buClr>
                <a:srgbClr val="CC0000"/>
              </a:buClr>
              <a:buChar char="–"/>
              <a:defRPr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algn="l" eaLnBrk="0" hangingPunct="0">
              <a:buClr>
                <a:srgbClr val="CC0000"/>
              </a:buClr>
              <a:buChar char="•"/>
              <a:defRPr sz="16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algn="l" eaLnBrk="0" hangingPunct="0">
              <a:buClr>
                <a:srgbClr val="CC0000"/>
              </a:buClr>
              <a:buChar char="–"/>
              <a:defRPr sz="14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algn="l" eaLnBrk="0" hangingPunct="0"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fr-FR" sz="1600" b="1" dirty="0" smtClean="0">
                <a:solidFill>
                  <a:srgbClr val="FFFFFF"/>
                </a:solidFill>
                <a:latin typeface="+mn-lt"/>
              </a:rPr>
              <a:t>51</a:t>
            </a:r>
            <a:endParaRPr lang="en-US" altLang="fr-FR" sz="1600" b="1" dirty="0">
              <a:solidFill>
                <a:srgbClr val="FFFFFF"/>
              </a:solidFill>
              <a:latin typeface="+mn-lt"/>
            </a:endParaRPr>
          </a:p>
        </p:txBody>
      </p:sp>
      <p:sp>
        <p:nvSpPr>
          <p:cNvPr id="72" name="Rectangle 68"/>
          <p:cNvSpPr>
            <a:spLocks noChangeArrowheads="1"/>
          </p:cNvSpPr>
          <p:nvPr/>
        </p:nvSpPr>
        <p:spPr bwMode="auto">
          <a:xfrm>
            <a:off x="5346124" y="1927865"/>
            <a:ext cx="23398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buClr>
                <a:srgbClr val="CC0000"/>
              </a:buClr>
              <a:buChar char="•"/>
              <a:defRPr sz="20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 algn="l" eaLnBrk="0" hangingPunct="0">
              <a:buClr>
                <a:srgbClr val="CC0000"/>
              </a:buClr>
              <a:buChar char="–"/>
              <a:defRPr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algn="l" eaLnBrk="0" hangingPunct="0">
              <a:buClr>
                <a:srgbClr val="CC0000"/>
              </a:buClr>
              <a:buChar char="•"/>
              <a:defRPr sz="16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algn="l" eaLnBrk="0" hangingPunct="0">
              <a:buClr>
                <a:srgbClr val="CC0000"/>
              </a:buClr>
              <a:buChar char="–"/>
              <a:defRPr sz="14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algn="l" eaLnBrk="0" hangingPunct="0"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fr-FR" sz="1800" b="1" dirty="0" smtClean="0"/>
              <a:t>97</a:t>
            </a:r>
            <a:endParaRPr lang="en-US" altLang="fr-FR" sz="1800" b="1" dirty="0"/>
          </a:p>
        </p:txBody>
      </p:sp>
      <p:sp>
        <p:nvSpPr>
          <p:cNvPr id="73" name="Rectangle 68"/>
          <p:cNvSpPr>
            <a:spLocks noChangeArrowheads="1"/>
          </p:cNvSpPr>
          <p:nvPr/>
        </p:nvSpPr>
        <p:spPr bwMode="auto">
          <a:xfrm>
            <a:off x="6084168" y="1855857"/>
            <a:ext cx="23398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buClr>
                <a:srgbClr val="CC0000"/>
              </a:buClr>
              <a:buChar char="•"/>
              <a:defRPr sz="20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 algn="l" eaLnBrk="0" hangingPunct="0">
              <a:buClr>
                <a:srgbClr val="CC0000"/>
              </a:buClr>
              <a:buChar char="–"/>
              <a:defRPr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algn="l" eaLnBrk="0" hangingPunct="0">
              <a:buClr>
                <a:srgbClr val="CC0000"/>
              </a:buClr>
              <a:buChar char="•"/>
              <a:defRPr sz="16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algn="l" eaLnBrk="0" hangingPunct="0">
              <a:buClr>
                <a:srgbClr val="CC0000"/>
              </a:buClr>
              <a:buChar char="–"/>
              <a:defRPr sz="14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algn="l" eaLnBrk="0" hangingPunct="0"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fr-FR" sz="1800" b="1" dirty="0" smtClean="0"/>
              <a:t>99</a:t>
            </a:r>
            <a:endParaRPr lang="en-US" altLang="fr-FR" sz="1800" b="1" dirty="0"/>
          </a:p>
        </p:txBody>
      </p:sp>
      <p:sp>
        <p:nvSpPr>
          <p:cNvPr id="74" name="Rectangle 68"/>
          <p:cNvSpPr>
            <a:spLocks noChangeArrowheads="1"/>
          </p:cNvSpPr>
          <p:nvPr/>
        </p:nvSpPr>
        <p:spPr bwMode="auto">
          <a:xfrm>
            <a:off x="7146324" y="1855857"/>
            <a:ext cx="23398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buClr>
                <a:srgbClr val="CC0000"/>
              </a:buClr>
              <a:buChar char="•"/>
              <a:defRPr sz="20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 algn="l" eaLnBrk="0" hangingPunct="0">
              <a:buClr>
                <a:srgbClr val="CC0000"/>
              </a:buClr>
              <a:buChar char="–"/>
              <a:defRPr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algn="l" eaLnBrk="0" hangingPunct="0">
              <a:buClr>
                <a:srgbClr val="CC0000"/>
              </a:buClr>
              <a:buChar char="•"/>
              <a:defRPr sz="16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algn="l" eaLnBrk="0" hangingPunct="0">
              <a:buClr>
                <a:srgbClr val="CC0000"/>
              </a:buClr>
              <a:buChar char="–"/>
              <a:defRPr sz="14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algn="l" eaLnBrk="0" hangingPunct="0"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fr-FR" sz="1800" b="1" dirty="0" smtClean="0"/>
              <a:t>99</a:t>
            </a:r>
            <a:endParaRPr lang="en-US" altLang="fr-FR" sz="1800" b="1" dirty="0"/>
          </a:p>
        </p:txBody>
      </p:sp>
      <p:sp>
        <p:nvSpPr>
          <p:cNvPr id="75" name="Rectangle 68"/>
          <p:cNvSpPr>
            <a:spLocks noChangeArrowheads="1"/>
          </p:cNvSpPr>
          <p:nvPr/>
        </p:nvSpPr>
        <p:spPr bwMode="auto">
          <a:xfrm>
            <a:off x="7938412" y="2215897"/>
            <a:ext cx="23398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buClr>
                <a:srgbClr val="CC0000"/>
              </a:buClr>
              <a:buChar char="•"/>
              <a:defRPr sz="20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 algn="l" eaLnBrk="0" hangingPunct="0">
              <a:buClr>
                <a:srgbClr val="CC0000"/>
              </a:buClr>
              <a:buChar char="–"/>
              <a:defRPr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algn="l" eaLnBrk="0" hangingPunct="0">
              <a:buClr>
                <a:srgbClr val="CC0000"/>
              </a:buClr>
              <a:buChar char="•"/>
              <a:defRPr sz="16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algn="l" eaLnBrk="0" hangingPunct="0">
              <a:buClr>
                <a:srgbClr val="CC0000"/>
              </a:buClr>
              <a:buChar char="–"/>
              <a:defRPr sz="14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algn="l" eaLnBrk="0" hangingPunct="0"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fr-FR" sz="1800" b="1" dirty="0" smtClean="0"/>
              <a:t>87</a:t>
            </a:r>
          </a:p>
        </p:txBody>
      </p:sp>
      <p:sp>
        <p:nvSpPr>
          <p:cNvPr id="43" name="Line 20"/>
          <p:cNvSpPr>
            <a:spLocks noChangeShapeType="1"/>
          </p:cNvSpPr>
          <p:nvPr/>
        </p:nvSpPr>
        <p:spPr bwMode="auto">
          <a:xfrm>
            <a:off x="824653" y="5135735"/>
            <a:ext cx="8100000" cy="0"/>
          </a:xfrm>
          <a:prstGeom prst="line">
            <a:avLst/>
          </a:prstGeom>
          <a:noFill/>
          <a:ln w="19050">
            <a:solidFill>
              <a:srgbClr val="33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400">
              <a:latin typeface="+mn-lt"/>
            </a:endParaRPr>
          </a:p>
        </p:txBody>
      </p:sp>
      <p:sp>
        <p:nvSpPr>
          <p:cNvPr id="76" name="ZoneTexte 13"/>
          <p:cNvSpPr txBox="1">
            <a:spLocks noChangeArrowheads="1"/>
          </p:cNvSpPr>
          <p:nvPr/>
        </p:nvSpPr>
        <p:spPr bwMode="auto">
          <a:xfrm>
            <a:off x="7014612" y="4746630"/>
            <a:ext cx="52700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buClr>
                <a:srgbClr val="CC0000"/>
              </a:buClr>
              <a:buChar char="•"/>
              <a:defRPr sz="20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 algn="l" eaLnBrk="0" hangingPunct="0">
              <a:buClr>
                <a:srgbClr val="CC0000"/>
              </a:buClr>
              <a:buChar char="–"/>
              <a:defRPr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algn="l" eaLnBrk="0" hangingPunct="0">
              <a:buClr>
                <a:srgbClr val="CC0000"/>
              </a:buClr>
              <a:buChar char="•"/>
              <a:defRPr sz="16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algn="l" eaLnBrk="0" hangingPunct="0">
              <a:buClr>
                <a:srgbClr val="CC0000"/>
              </a:buClr>
              <a:buChar char="–"/>
              <a:defRPr sz="14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algn="l" eaLnBrk="0" hangingPunct="0"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fr-FR" sz="1600" b="1" dirty="0" smtClean="0">
                <a:solidFill>
                  <a:srgbClr val="FFFFFF"/>
                </a:solidFill>
                <a:latin typeface="+mn-lt"/>
              </a:rPr>
              <a:t>148</a:t>
            </a:r>
            <a:endParaRPr lang="en-US" altLang="fr-FR" sz="1600" b="1" dirty="0">
              <a:solidFill>
                <a:srgbClr val="FFFFFF"/>
              </a:solidFill>
              <a:latin typeface="+mn-lt"/>
            </a:endParaRPr>
          </a:p>
        </p:txBody>
      </p:sp>
      <p:sp>
        <p:nvSpPr>
          <p:cNvPr id="77" name="ZoneTexte 13"/>
          <p:cNvSpPr txBox="1">
            <a:spLocks noChangeArrowheads="1"/>
          </p:cNvSpPr>
          <p:nvPr/>
        </p:nvSpPr>
        <p:spPr bwMode="auto">
          <a:xfrm>
            <a:off x="7863757" y="4746630"/>
            <a:ext cx="41289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buClr>
                <a:srgbClr val="CC0000"/>
              </a:buClr>
              <a:buChar char="•"/>
              <a:defRPr sz="20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 algn="l" eaLnBrk="0" hangingPunct="0">
              <a:buClr>
                <a:srgbClr val="CC0000"/>
              </a:buClr>
              <a:buChar char="–"/>
              <a:defRPr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algn="l" eaLnBrk="0" hangingPunct="0">
              <a:buClr>
                <a:srgbClr val="CC0000"/>
              </a:buClr>
              <a:buChar char="•"/>
              <a:defRPr sz="16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algn="l" eaLnBrk="0" hangingPunct="0">
              <a:buClr>
                <a:srgbClr val="CC0000"/>
              </a:buClr>
              <a:buChar char="–"/>
              <a:defRPr sz="14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algn="l" eaLnBrk="0" hangingPunct="0"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fr-FR" sz="1600" b="1" dirty="0" smtClean="0">
                <a:solidFill>
                  <a:srgbClr val="FFFFFF"/>
                </a:solidFill>
                <a:latin typeface="+mn-lt"/>
              </a:rPr>
              <a:t>15</a:t>
            </a:r>
            <a:endParaRPr lang="en-US" altLang="fr-FR" sz="1600" b="1" dirty="0">
              <a:solidFill>
                <a:srgbClr val="FFFFFF"/>
              </a:solidFill>
              <a:latin typeface="+mn-lt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971600" y="4725144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n</a:t>
            </a:r>
            <a:endParaRPr lang="fr-FR" dirty="0"/>
          </a:p>
        </p:txBody>
      </p:sp>
      <p:sp>
        <p:nvSpPr>
          <p:cNvPr id="78" name="ZoneTexte 15"/>
          <p:cNvSpPr txBox="1">
            <a:spLocks noChangeArrowheads="1"/>
          </p:cNvSpPr>
          <p:nvPr/>
        </p:nvSpPr>
        <p:spPr bwMode="auto">
          <a:xfrm>
            <a:off x="4111192" y="5157192"/>
            <a:ext cx="46080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buClr>
                <a:srgbClr val="CC0000"/>
              </a:buClr>
              <a:buChar char="•"/>
              <a:defRPr sz="20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 algn="l" eaLnBrk="0" hangingPunct="0">
              <a:buClr>
                <a:srgbClr val="CC0000"/>
              </a:buClr>
              <a:buChar char="–"/>
              <a:defRPr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algn="l" eaLnBrk="0" hangingPunct="0">
              <a:buClr>
                <a:srgbClr val="CC0000"/>
              </a:buClr>
              <a:buChar char="•"/>
              <a:defRPr sz="16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algn="l" eaLnBrk="0" hangingPunct="0">
              <a:buClr>
                <a:srgbClr val="CC0000"/>
              </a:buClr>
              <a:buChar char="–"/>
              <a:defRPr sz="14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algn="l" eaLnBrk="0" hangingPunct="0"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fr-FR" sz="1800" b="1" dirty="0" smtClean="0"/>
              <a:t>No</a:t>
            </a:r>
            <a:endParaRPr lang="en-US" altLang="fr-FR" sz="1800" b="1" dirty="0"/>
          </a:p>
        </p:txBody>
      </p:sp>
      <p:cxnSp>
        <p:nvCxnSpPr>
          <p:cNvPr id="10" name="Connecteur droit 9"/>
          <p:cNvCxnSpPr/>
          <p:nvPr/>
        </p:nvCxnSpPr>
        <p:spPr>
          <a:xfrm>
            <a:off x="3203848" y="5517232"/>
            <a:ext cx="151216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9" name="Connecteur droit 78"/>
          <p:cNvCxnSpPr/>
          <p:nvPr/>
        </p:nvCxnSpPr>
        <p:spPr>
          <a:xfrm>
            <a:off x="5004048" y="5517232"/>
            <a:ext cx="151216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6" name="AutoShape 162"/>
          <p:cNvSpPr>
            <a:spLocks noChangeArrowheads="1"/>
          </p:cNvSpPr>
          <p:nvPr/>
        </p:nvSpPr>
        <p:spPr bwMode="auto">
          <a:xfrm>
            <a:off x="0" y="6570663"/>
            <a:ext cx="720000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 i="1" dirty="0" smtClean="0">
                <a:solidFill>
                  <a:srgbClr val="333399"/>
                </a:solidFill>
                <a:latin typeface="Cambria" pitchFamily="18" charset="0"/>
                <a:ea typeface="ＭＳ Ｐゴシック" pitchFamily="34" charset="-128"/>
              </a:rPr>
              <a:t>GARNET</a:t>
            </a:r>
            <a:endParaRPr lang="en-US" sz="1200" b="1" i="1" dirty="0">
              <a:solidFill>
                <a:srgbClr val="333399"/>
              </a:solidFill>
              <a:latin typeface="Cambria" pitchFamily="18" charset="0"/>
              <a:ea typeface="ＭＳ Ｐゴシック" pitchFamily="34" charset="-128"/>
            </a:endParaRPr>
          </a:p>
        </p:txBody>
      </p:sp>
      <p:sp>
        <p:nvSpPr>
          <p:cNvPr id="61" name="Titre 1"/>
          <p:cNvSpPr txBox="1">
            <a:spLocks/>
          </p:cNvSpPr>
          <p:nvPr/>
        </p:nvSpPr>
        <p:spPr bwMode="auto">
          <a:xfrm>
            <a:off x="468313" y="76200"/>
            <a:ext cx="8351837" cy="97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2pPr>
            <a:lvl3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3pPr>
            <a:lvl4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4pPr>
            <a:lvl5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5pPr>
            <a:lvl6pPr marL="4572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6pPr>
            <a:lvl7pPr marL="9144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7pPr>
            <a:lvl8pPr marL="13716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8pPr>
            <a:lvl9pPr marL="18288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9pPr>
          </a:lstStyle>
          <a:p>
            <a:pPr eaLnBrk="1" hangingPunct="1"/>
            <a:r>
              <a:rPr lang="en-US" sz="2800" kern="1200" smtClean="0">
                <a:ea typeface="ＭＳ Ｐゴシック" pitchFamily="34" charset="-128"/>
                <a:cs typeface="Arial" charset="0"/>
              </a:rPr>
              <a:t>GARNET Study: OBV/PTV/r + DSV 8 weeks in genotype 1b</a:t>
            </a:r>
            <a:endParaRPr lang="en-US" sz="2800" kern="1200" dirty="0">
              <a:ea typeface="ＭＳ Ｐゴシック" pitchFamily="34" charset="-128"/>
              <a:cs typeface="Arial" charset="0"/>
            </a:endParaRPr>
          </a:p>
        </p:txBody>
      </p:sp>
      <p:sp>
        <p:nvSpPr>
          <p:cNvPr id="81" name="ZoneTexte 69"/>
          <p:cNvSpPr txBox="1">
            <a:spLocks noChangeArrowheads="1"/>
          </p:cNvSpPr>
          <p:nvPr/>
        </p:nvSpPr>
        <p:spPr bwMode="auto">
          <a:xfrm>
            <a:off x="1907704" y="6581775"/>
            <a:ext cx="723629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sz="1200" i="1" dirty="0" err="1">
                <a:solidFill>
                  <a:srgbClr val="0070C0"/>
                </a:solidFill>
                <a:ea typeface="ＭＳ Ｐゴシック" pitchFamily="34" charset="-128"/>
              </a:rPr>
              <a:t>Welzel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 TM. Lancet </a:t>
            </a:r>
            <a:r>
              <a:rPr lang="en-US" sz="1200" i="1" dirty="0" err="1">
                <a:solidFill>
                  <a:srgbClr val="0070C0"/>
                </a:solidFill>
                <a:ea typeface="ＭＳ Ｐゴシック" pitchFamily="34" charset="-128"/>
              </a:rPr>
              <a:t>Gastroenterol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 </a:t>
            </a:r>
            <a:r>
              <a:rPr lang="en-US" sz="1200" i="1" dirty="0" err="1">
                <a:solidFill>
                  <a:srgbClr val="0070C0"/>
                </a:solidFill>
                <a:ea typeface="ＭＳ Ｐゴシック" pitchFamily="34" charset="-128"/>
              </a:rPr>
              <a:t>Hepatol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. 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2017; 2:494-500</a:t>
            </a:r>
            <a:endParaRPr lang="en-US" sz="1200" i="1" dirty="0">
              <a:solidFill>
                <a:srgbClr val="0070C0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14779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Espace réservé du contenu 2"/>
          <p:cNvSpPr>
            <a:spLocks noGrp="1"/>
          </p:cNvSpPr>
          <p:nvPr>
            <p:ph idx="1"/>
          </p:nvPr>
        </p:nvSpPr>
        <p:spPr>
          <a:xfrm>
            <a:off x="323528" y="1196876"/>
            <a:ext cx="8640960" cy="719956"/>
          </a:xfrm>
        </p:spPr>
        <p:txBody>
          <a:bodyPr/>
          <a:lstStyle/>
          <a:p>
            <a:pPr>
              <a:spcBef>
                <a:spcPts val="300"/>
              </a:spcBef>
            </a:pPr>
            <a:r>
              <a:rPr lang="en-US" dirty="0" err="1" smtClean="0">
                <a:ea typeface="ＭＳ Ｐゴシック" pitchFamily="34" charset="-128"/>
              </a:rPr>
              <a:t>Virologic</a:t>
            </a:r>
            <a:r>
              <a:rPr lang="en-US" dirty="0" smtClean="0">
                <a:ea typeface="ＭＳ Ｐゴシック" pitchFamily="34" charset="-128"/>
              </a:rPr>
              <a:t> failures, n = 2 (exclusion of a 3</a:t>
            </a:r>
            <a:r>
              <a:rPr lang="en-US" baseline="30000" dirty="0" smtClean="0">
                <a:ea typeface="ＭＳ Ｐゴシック" pitchFamily="34" charset="-128"/>
              </a:rPr>
              <a:t>rd</a:t>
            </a:r>
            <a:r>
              <a:rPr lang="en-US" dirty="0" smtClean="0">
                <a:ea typeface="ＭＳ Ｐゴシック" pitchFamily="34" charset="-128"/>
              </a:rPr>
              <a:t> failure in a patient with genotype 6)</a:t>
            </a:r>
            <a:endParaRPr lang="en-US" dirty="0">
              <a:ea typeface="ＭＳ Ｐゴシック" pitchFamily="34" charset="-128"/>
            </a:endParaRPr>
          </a:p>
        </p:txBody>
      </p:sp>
      <p:graphicFrame>
        <p:nvGraphicFramePr>
          <p:cNvPr id="6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6975098"/>
              </p:ext>
            </p:extLst>
          </p:nvPr>
        </p:nvGraphicFramePr>
        <p:xfrm>
          <a:off x="323528" y="2132856"/>
          <a:ext cx="8321040" cy="3992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73042"/>
                <a:gridCol w="2773999"/>
                <a:gridCol w="2773999"/>
              </a:tblGrid>
              <a:tr h="258412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</a:rPr>
                        <a:t>Characteristics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>
                            <a:outerShdw blurRad="63500" sx="102000" sy="102000" algn="ctr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Patient A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>
                            <a:outerShdw blurRad="63500" sx="102000" sy="102000" algn="ctr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Patient B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solidFill>
                      <a:schemeClr val="bg2"/>
                    </a:solidFill>
                  </a:tcPr>
                </a:tc>
              </a:tr>
              <a:tr h="234920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</a:rPr>
                        <a:t>Time of failure</a:t>
                      </a:r>
                      <a:endParaRPr lang="en-US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6E7E9"/>
                    </a:solidFill>
                  </a:tcPr>
                </a:tc>
                <a:tc>
                  <a:txBody>
                    <a:bodyPr/>
                    <a:lstStyle/>
                    <a:p>
                      <a:pPr marL="22860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Post-treatment W4</a:t>
                      </a:r>
                      <a:endParaRPr lang="en-US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anchor="ctr">
                    <a:solidFill>
                      <a:srgbClr val="E6E7E9"/>
                    </a:solidFill>
                  </a:tcPr>
                </a:tc>
                <a:tc>
                  <a:txBody>
                    <a:bodyPr/>
                    <a:lstStyle/>
                    <a:p>
                      <a:pPr marL="22860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Post-treatment W12</a:t>
                      </a:r>
                      <a:endParaRPr lang="en-US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anchor="ctr">
                    <a:solidFill>
                      <a:srgbClr val="E6E7E9"/>
                    </a:solidFill>
                  </a:tcPr>
                </a:tc>
              </a:tr>
              <a:tr h="234920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Age / gender</a:t>
                      </a:r>
                      <a:endParaRPr lang="en-US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22860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40 / Male</a:t>
                      </a:r>
                      <a:endParaRPr lang="en-US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22860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56 / Female</a:t>
                      </a:r>
                      <a:endParaRPr lang="en-US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anchor="ctr">
                    <a:noFill/>
                  </a:tcPr>
                </a:tc>
              </a:tr>
              <a:tr h="234920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Race</a:t>
                      </a:r>
                      <a:endParaRPr lang="en-US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22860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</a:rPr>
                        <a:t>White</a:t>
                      </a:r>
                      <a:endParaRPr lang="en-US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22860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</a:rPr>
                        <a:t>White</a:t>
                      </a:r>
                      <a:endParaRPr lang="en-US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anchor="ctr">
                    <a:noFill/>
                  </a:tcPr>
                </a:tc>
              </a:tr>
              <a:tr h="234920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</a:rPr>
                        <a:t>BMI, kg/m</a:t>
                      </a:r>
                      <a:r>
                        <a:rPr lang="en-US" sz="1400" baseline="30000" dirty="0" smtClean="0">
                          <a:effectLst/>
                          <a:latin typeface="+mn-lt"/>
                        </a:rPr>
                        <a:t>2</a:t>
                      </a:r>
                      <a:endParaRPr lang="en-US" sz="1400" baseline="300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anchor="ctr">
                    <a:solidFill>
                      <a:srgbClr val="E6E7E9"/>
                    </a:solidFill>
                  </a:tcPr>
                </a:tc>
                <a:tc>
                  <a:txBody>
                    <a:bodyPr/>
                    <a:lstStyle/>
                    <a:p>
                      <a:pPr marL="22860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</a:rPr>
                        <a:t>30.2</a:t>
                      </a:r>
                      <a:endParaRPr lang="en-US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anchor="ctr">
                    <a:solidFill>
                      <a:srgbClr val="E6E7E9"/>
                    </a:solidFill>
                  </a:tcPr>
                </a:tc>
                <a:tc>
                  <a:txBody>
                    <a:bodyPr/>
                    <a:lstStyle/>
                    <a:p>
                      <a:pPr marL="22860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</a:rPr>
                        <a:t>26.9</a:t>
                      </a:r>
                      <a:endParaRPr lang="en-US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anchor="ctr">
                    <a:solidFill>
                      <a:srgbClr val="E6E7E9"/>
                    </a:solidFill>
                  </a:tcPr>
                </a:tc>
              </a:tr>
              <a:tr h="234920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</a:rPr>
                        <a:t>Fibrosis</a:t>
                      </a:r>
                      <a:r>
                        <a:rPr lang="en-US" sz="1400" baseline="0" dirty="0" smtClean="0">
                          <a:effectLst/>
                          <a:latin typeface="+mn-lt"/>
                        </a:rPr>
                        <a:t> stage</a:t>
                      </a:r>
                      <a:endParaRPr lang="en-US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22860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F3</a:t>
                      </a:r>
                      <a:endParaRPr lang="en-US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22860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F3</a:t>
                      </a:r>
                      <a:endParaRPr lang="en-US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anchor="ctr">
                    <a:noFill/>
                  </a:tcPr>
                </a:tc>
              </a:tr>
              <a:tr h="234920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</a:rPr>
                        <a:t>IL28B </a:t>
                      </a:r>
                      <a:endParaRPr lang="en-US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anchor="ctr">
                    <a:solidFill>
                      <a:srgbClr val="E6E7E9"/>
                    </a:solidFill>
                  </a:tcPr>
                </a:tc>
                <a:tc>
                  <a:txBody>
                    <a:bodyPr/>
                    <a:lstStyle/>
                    <a:p>
                      <a:pPr marL="22860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</a:rPr>
                        <a:t>CT</a:t>
                      </a:r>
                      <a:endParaRPr lang="en-US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anchor="ctr">
                    <a:solidFill>
                      <a:srgbClr val="E6E7E9"/>
                    </a:solidFill>
                  </a:tcPr>
                </a:tc>
                <a:tc>
                  <a:txBody>
                    <a:bodyPr/>
                    <a:lstStyle/>
                    <a:p>
                      <a:pPr marL="22860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</a:rPr>
                        <a:t>CT</a:t>
                      </a:r>
                      <a:endParaRPr lang="en-US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anchor="ctr">
                    <a:solidFill>
                      <a:srgbClr val="E6E7E9"/>
                    </a:solidFill>
                  </a:tcPr>
                </a:tc>
              </a:tr>
              <a:tr h="234920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</a:rPr>
                        <a:t>Baseline</a:t>
                      </a:r>
                      <a:r>
                        <a:rPr lang="en-US" sz="1400" baseline="0" dirty="0" smtClean="0">
                          <a:effectLst/>
                          <a:latin typeface="+mn-lt"/>
                        </a:rPr>
                        <a:t> HCV RNA</a:t>
                      </a:r>
                      <a:r>
                        <a:rPr lang="en-US" sz="1400" dirty="0" smtClean="0">
                          <a:effectLst/>
                          <a:latin typeface="+mn-lt"/>
                        </a:rPr>
                        <a:t> (IU/mL</a:t>
                      </a:r>
                      <a:r>
                        <a:rPr lang="en-US" sz="1400" dirty="0">
                          <a:effectLst/>
                          <a:latin typeface="+mn-lt"/>
                        </a:rPr>
                        <a:t>)</a:t>
                      </a:r>
                      <a:endParaRPr lang="en-US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22860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</a:rPr>
                        <a:t>&gt; 6 million</a:t>
                      </a:r>
                      <a:r>
                        <a:rPr lang="en-US" sz="1400" baseline="0" dirty="0" smtClean="0">
                          <a:effectLst/>
                          <a:latin typeface="+mn-lt"/>
                        </a:rPr>
                        <a:t> (</a:t>
                      </a:r>
                      <a:r>
                        <a:rPr lang="en-US" sz="1400" dirty="0" smtClean="0">
                          <a:effectLst/>
                          <a:latin typeface="+mn-lt"/>
                        </a:rPr>
                        <a:t>7,162,669)</a:t>
                      </a:r>
                      <a:endParaRPr lang="en-US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22860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</a:rPr>
                        <a:t>&lt; 6 million</a:t>
                      </a:r>
                      <a:r>
                        <a:rPr lang="en-US" sz="1400" baseline="0" dirty="0" smtClean="0">
                          <a:effectLst/>
                          <a:latin typeface="+mn-lt"/>
                        </a:rPr>
                        <a:t> (</a:t>
                      </a:r>
                      <a:r>
                        <a:rPr lang="en-US" sz="1400" dirty="0" smtClean="0">
                          <a:effectLst/>
                          <a:latin typeface="+mn-lt"/>
                        </a:rPr>
                        <a:t>1,243,706)</a:t>
                      </a:r>
                      <a:endParaRPr lang="en-US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anchor="ctr">
                    <a:noFill/>
                  </a:tcPr>
                </a:tc>
              </a:tr>
              <a:tr h="234920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</a:rPr>
                        <a:t>Adherence</a:t>
                      </a:r>
                      <a:endParaRPr lang="en-US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anchor="ctr">
                    <a:solidFill>
                      <a:srgbClr val="E6E7E9"/>
                    </a:solidFill>
                  </a:tcPr>
                </a:tc>
                <a:tc>
                  <a:txBody>
                    <a:bodyPr/>
                    <a:lstStyle/>
                    <a:p>
                      <a:pPr marL="22860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99%</a:t>
                      </a:r>
                      <a:endParaRPr lang="en-US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anchor="ctr">
                    <a:solidFill>
                      <a:srgbClr val="E6E7E9"/>
                    </a:solidFill>
                  </a:tcPr>
                </a:tc>
                <a:tc>
                  <a:txBody>
                    <a:bodyPr/>
                    <a:lstStyle/>
                    <a:p>
                      <a:pPr marL="22860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100%</a:t>
                      </a:r>
                      <a:endParaRPr lang="en-US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anchor="ctr">
                    <a:solidFill>
                      <a:srgbClr val="E6E7E9"/>
                    </a:solidFill>
                  </a:tcPr>
                </a:tc>
              </a:tr>
              <a:tr h="234920"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Resistance-associated substitutions at baseline / at failure</a:t>
                      </a:r>
                      <a:endParaRPr lang="en-US" sz="1400" b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marL="22860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anchor="ctr">
                    <a:solidFill>
                      <a:srgbClr val="E6E7E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22860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anchor="ctr">
                    <a:solidFill>
                      <a:srgbClr val="E6E7E9"/>
                    </a:solidFill>
                  </a:tcPr>
                </a:tc>
              </a:tr>
              <a:tr h="234920">
                <a:tc>
                  <a:txBody>
                    <a:bodyPr/>
                    <a:lstStyle/>
                    <a:p>
                      <a:pPr marL="0" marR="0" indent="46355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</a:rPr>
                        <a:t>NS3 </a:t>
                      </a:r>
                      <a:endParaRPr lang="en-US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anchor="ctr">
                    <a:solidFill>
                      <a:srgbClr val="E6E7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</a:rPr>
                        <a:t>None / None</a:t>
                      </a:r>
                      <a:endParaRPr lang="en-US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anchor="ctr">
                    <a:solidFill>
                      <a:srgbClr val="E6E7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</a:rPr>
                        <a:t>None / None</a:t>
                      </a:r>
                      <a:endParaRPr lang="en-US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anchor="ctr">
                    <a:solidFill>
                      <a:srgbClr val="E6E7E9"/>
                    </a:solidFill>
                  </a:tcPr>
                </a:tc>
              </a:tr>
              <a:tr h="234920">
                <a:tc>
                  <a:txBody>
                    <a:bodyPr/>
                    <a:lstStyle/>
                    <a:p>
                      <a:pPr marL="0" marR="0" indent="46355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</a:rPr>
                        <a:t>NS5A </a:t>
                      </a:r>
                      <a:endParaRPr lang="en-US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 smtClean="0">
                          <a:effectLst/>
                          <a:latin typeface="+mn-lt"/>
                        </a:rPr>
                        <a:t>L31M</a:t>
                      </a:r>
                      <a:r>
                        <a:rPr lang="en-US" sz="1400" b="0" baseline="0" dirty="0" smtClean="0">
                          <a:effectLst/>
                          <a:latin typeface="+mn-lt"/>
                        </a:rPr>
                        <a:t> / L31M</a:t>
                      </a:r>
                      <a:r>
                        <a:rPr lang="en-US" sz="1400" b="0" dirty="0" smtClean="0">
                          <a:effectLst/>
                          <a:latin typeface="+mn-lt"/>
                        </a:rPr>
                        <a:t>, Y93C</a:t>
                      </a:r>
                      <a:endParaRPr lang="en-US" sz="1400" b="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</a:rPr>
                        <a:t>None / None</a:t>
                      </a:r>
                      <a:endParaRPr lang="en-US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anchor="ctr">
                    <a:noFill/>
                  </a:tcPr>
                </a:tc>
              </a:tr>
              <a:tr h="234920">
                <a:tc>
                  <a:txBody>
                    <a:bodyPr/>
                    <a:lstStyle/>
                    <a:p>
                      <a:pPr marL="0" marR="0" indent="46355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</a:rPr>
                        <a:t>NS5B </a:t>
                      </a:r>
                      <a:endParaRPr lang="en-US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anchor="ctr">
                    <a:solidFill>
                      <a:srgbClr val="E6E7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 smtClean="0">
                          <a:effectLst/>
                          <a:latin typeface="+mn-lt"/>
                        </a:rPr>
                        <a:t>C316N, S556G</a:t>
                      </a:r>
                      <a:r>
                        <a:rPr lang="en-US" sz="1400" b="0" baseline="0" dirty="0" smtClean="0">
                          <a:effectLst/>
                          <a:latin typeface="+mn-lt"/>
                        </a:rPr>
                        <a:t> / </a:t>
                      </a:r>
                      <a:r>
                        <a:rPr lang="en-US" sz="1400" b="0" dirty="0" smtClean="0">
                          <a:effectLst/>
                          <a:latin typeface="+mn-lt"/>
                        </a:rPr>
                        <a:t>C316N, S556G</a:t>
                      </a:r>
                      <a:r>
                        <a:rPr lang="en-US" sz="1400" b="0" baseline="0" dirty="0" smtClean="0">
                          <a:effectLst/>
                          <a:latin typeface="+mn-lt"/>
                        </a:rPr>
                        <a:t> </a:t>
                      </a:r>
                      <a:endParaRPr lang="en-US" sz="1400" b="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anchor="ctr">
                    <a:solidFill>
                      <a:srgbClr val="E6E7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</a:rPr>
                        <a:t>None / None</a:t>
                      </a:r>
                      <a:endParaRPr lang="en-US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anchor="ctr">
                    <a:solidFill>
                      <a:srgbClr val="E6E7E9"/>
                    </a:solidFill>
                  </a:tcPr>
                </a:tc>
              </a:tr>
            </a:tbl>
          </a:graphicData>
        </a:graphic>
      </p:graphicFrame>
      <p:sp>
        <p:nvSpPr>
          <p:cNvPr id="7" name="AutoShape 162"/>
          <p:cNvSpPr>
            <a:spLocks noChangeArrowheads="1"/>
          </p:cNvSpPr>
          <p:nvPr/>
        </p:nvSpPr>
        <p:spPr bwMode="auto">
          <a:xfrm>
            <a:off x="0" y="6570663"/>
            <a:ext cx="720000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 i="1" dirty="0" smtClean="0">
                <a:solidFill>
                  <a:srgbClr val="333399"/>
                </a:solidFill>
                <a:latin typeface="Cambria" pitchFamily="18" charset="0"/>
                <a:ea typeface="ＭＳ Ｐゴシック" pitchFamily="34" charset="-128"/>
              </a:rPr>
              <a:t>GARNET</a:t>
            </a:r>
            <a:endParaRPr lang="en-US" sz="1200" b="1" i="1" dirty="0">
              <a:solidFill>
                <a:srgbClr val="333399"/>
              </a:solidFill>
              <a:latin typeface="Cambria" pitchFamily="18" charset="0"/>
              <a:ea typeface="ＭＳ Ｐゴシック" pitchFamily="34" charset="-128"/>
            </a:endParaRPr>
          </a:p>
        </p:txBody>
      </p:sp>
      <p:sp>
        <p:nvSpPr>
          <p:cNvPr id="8" name="Titre 1"/>
          <p:cNvSpPr>
            <a:spLocks noGrp="1"/>
          </p:cNvSpPr>
          <p:nvPr>
            <p:ph type="title"/>
          </p:nvPr>
        </p:nvSpPr>
        <p:spPr>
          <a:xfrm>
            <a:off x="468313" y="76200"/>
            <a:ext cx="8351837" cy="976313"/>
          </a:xfrm>
        </p:spPr>
        <p:txBody>
          <a:bodyPr/>
          <a:lstStyle/>
          <a:p>
            <a:pPr lvl="0" eaLnBrk="1" hangingPunct="1"/>
            <a:r>
              <a:rPr lang="en-US" sz="2800" kern="1200" dirty="0" smtClean="0">
                <a:ea typeface="ＭＳ Ｐゴシック" pitchFamily="34" charset="-128"/>
                <a:cs typeface="Arial" charset="0"/>
              </a:rPr>
              <a:t>GARNET Study</a:t>
            </a:r>
            <a:r>
              <a:rPr lang="en-US" sz="2800" kern="1200" dirty="0">
                <a:ea typeface="ＭＳ Ｐゴシック" pitchFamily="34" charset="-128"/>
                <a:cs typeface="Arial" charset="0"/>
              </a:rPr>
              <a:t>: OBV/PTV/r + </a:t>
            </a:r>
            <a:r>
              <a:rPr lang="en-US" sz="2800" kern="1200" dirty="0" smtClean="0">
                <a:ea typeface="ＭＳ Ｐゴシック" pitchFamily="34" charset="-128"/>
                <a:cs typeface="Arial" charset="0"/>
              </a:rPr>
              <a:t>DSV 8 weeks in </a:t>
            </a:r>
            <a:r>
              <a:rPr lang="en-US" sz="2800" kern="1200" dirty="0">
                <a:ea typeface="ＭＳ Ｐゴシック" pitchFamily="34" charset="-128"/>
                <a:cs typeface="Arial" charset="0"/>
              </a:rPr>
              <a:t>genotype </a:t>
            </a:r>
            <a:r>
              <a:rPr lang="en-US" sz="2800" kern="1200" dirty="0" smtClean="0">
                <a:ea typeface="ＭＳ Ｐゴシック" pitchFamily="34" charset="-128"/>
                <a:cs typeface="Arial" charset="0"/>
              </a:rPr>
              <a:t>1b</a:t>
            </a:r>
            <a:endParaRPr lang="en-US" sz="2800" kern="1200" dirty="0">
              <a:ea typeface="ＭＳ Ｐゴシック" pitchFamily="34" charset="-128"/>
              <a:cs typeface="Arial" charset="0"/>
            </a:endParaRPr>
          </a:p>
        </p:txBody>
      </p:sp>
      <p:sp>
        <p:nvSpPr>
          <p:cNvPr id="10" name="ZoneTexte 69"/>
          <p:cNvSpPr txBox="1">
            <a:spLocks noChangeArrowheads="1"/>
          </p:cNvSpPr>
          <p:nvPr/>
        </p:nvSpPr>
        <p:spPr bwMode="auto">
          <a:xfrm>
            <a:off x="1907704" y="6581775"/>
            <a:ext cx="723629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sz="1200" i="1" dirty="0" err="1">
                <a:solidFill>
                  <a:srgbClr val="0070C0"/>
                </a:solidFill>
                <a:ea typeface="ＭＳ Ｐゴシック" pitchFamily="34" charset="-128"/>
              </a:rPr>
              <a:t>Welzel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 TM. Lancet </a:t>
            </a:r>
            <a:r>
              <a:rPr lang="en-US" sz="1200" i="1" dirty="0" err="1">
                <a:solidFill>
                  <a:srgbClr val="0070C0"/>
                </a:solidFill>
                <a:ea typeface="ＭＳ Ｐゴシック" pitchFamily="34" charset="-128"/>
              </a:rPr>
              <a:t>Gastroenterol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 </a:t>
            </a:r>
            <a:r>
              <a:rPr lang="en-US" sz="1200" i="1" dirty="0" err="1">
                <a:solidFill>
                  <a:srgbClr val="0070C0"/>
                </a:solidFill>
                <a:ea typeface="ＭＳ Ｐゴシック" pitchFamily="34" charset="-128"/>
              </a:rPr>
              <a:t>Hepatol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. 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2017; 2:494-500</a:t>
            </a:r>
            <a:endParaRPr lang="en-US" sz="1200" i="1" dirty="0">
              <a:solidFill>
                <a:srgbClr val="0070C0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629384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6621" name="Group 77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4264445823"/>
              </p:ext>
            </p:extLst>
          </p:nvPr>
        </p:nvGraphicFramePr>
        <p:xfrm>
          <a:off x="323279" y="1482208"/>
          <a:ext cx="8713217" cy="3845568"/>
        </p:xfrm>
        <a:graphic>
          <a:graphicData uri="http://schemas.openxmlformats.org/drawingml/2006/table">
            <a:tbl>
              <a:tblPr/>
              <a:tblGrid>
                <a:gridCol w="574509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96812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42513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OBV/PTV/r + </a:t>
                      </a: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DSV 8W </a:t>
                      </a: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N = </a:t>
                      </a: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166</a:t>
                      </a: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0099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865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Any treatment-emergent adverse </a:t>
                      </a: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event</a:t>
                      </a:r>
                      <a:endParaRPr kumimoji="0" lang="en-GB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67%</a:t>
                      </a:r>
                      <a:endParaRPr kumimoji="0" lang="en-GB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865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Adverse event leading to discontinuation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 (0.6%) *</a:t>
                      </a:r>
                      <a:endParaRPr kumimoji="0" lang="en-GB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865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Serious adverse event, N (%)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 (1%) **</a:t>
                      </a:r>
                      <a:endParaRPr kumimoji="0" lang="en-GB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05037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Adverse events occurring in ≥ </a:t>
                      </a: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5%, </a:t>
                      </a: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%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Headache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Fatigue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Nasopharyngitis</a:t>
                      </a:r>
                      <a:endParaRPr kumimoji="0" lang="en-GB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Pruritus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Nausea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Asthenia</a:t>
                      </a:r>
                      <a:endParaRPr kumimoji="0" lang="en-GB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21</a:t>
                      </a:r>
                      <a:b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17</a:t>
                      </a:r>
                      <a:b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8</a:t>
                      </a:r>
                      <a:b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8</a:t>
                      </a:r>
                      <a:b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</a:t>
                      </a:r>
                      <a:b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</a:t>
                      </a:r>
                      <a:endParaRPr kumimoji="0" lang="en-GB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1865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Hemoglogin</a:t>
                      </a: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</a:t>
                      </a: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&lt; 10 </a:t>
                      </a: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g/</a:t>
                      </a:r>
                      <a:r>
                        <a:rPr kumimoji="0" lang="en-GB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dL</a:t>
                      </a:r>
                      <a:endParaRPr kumimoji="0" lang="en-GB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GB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1865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ALT ≥ Grade 3 (&gt; 5 x ULN) / AST ≥ Grade 3 (&gt; 5 x ULN), N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 ** </a:t>
                      </a: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/ 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1865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Total </a:t>
                      </a: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bilirubin &gt;3-10 x ULN / &gt; 10 </a:t>
                      </a: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x </a:t>
                      </a: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ULN, N</a:t>
                      </a:r>
                      <a:endParaRPr kumimoji="0" lang="en-GB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 ** / 0</a:t>
                      </a:r>
                      <a:endParaRPr kumimoji="0" lang="en-GB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9269" name="Rectangle 6"/>
          <p:cNvSpPr>
            <a:spLocks noChangeArrowheads="1"/>
          </p:cNvSpPr>
          <p:nvPr/>
        </p:nvSpPr>
        <p:spPr bwMode="auto">
          <a:xfrm>
            <a:off x="395536" y="1196752"/>
            <a:ext cx="8640960" cy="3178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ts val="1525"/>
              </a:lnSpc>
              <a:spcBef>
                <a:spcPct val="20000"/>
              </a:spcBef>
            </a:pPr>
            <a:r>
              <a:rPr lang="en-GB" sz="2400" b="1" dirty="0">
                <a:solidFill>
                  <a:srgbClr val="0070C0"/>
                </a:solidFill>
                <a:latin typeface="Calibri" pitchFamily="34" charset="0"/>
                <a:ea typeface="ＭＳ Ｐゴシック" pitchFamily="34" charset="-128"/>
              </a:rPr>
              <a:t>Treatment-emergent adverse events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323528" y="5355213"/>
            <a:ext cx="856895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* One </a:t>
            </a:r>
            <a:r>
              <a:rPr lang="fr-FR" sz="1400" dirty="0"/>
              <a:t>24-year-old </a:t>
            </a:r>
            <a:r>
              <a:rPr lang="fr-FR" sz="1400" dirty="0" err="1"/>
              <a:t>female</a:t>
            </a:r>
            <a:r>
              <a:rPr lang="fr-FR" sz="1400" dirty="0"/>
              <a:t> </a:t>
            </a:r>
            <a:r>
              <a:rPr lang="fr-FR" sz="1400" dirty="0" smtClean="0"/>
              <a:t>patient </a:t>
            </a:r>
            <a:r>
              <a:rPr lang="fr-FR" sz="1400" dirty="0" err="1"/>
              <a:t>with</a:t>
            </a:r>
            <a:r>
              <a:rPr lang="fr-FR" sz="1400" dirty="0"/>
              <a:t> F0–F1 </a:t>
            </a:r>
            <a:r>
              <a:rPr lang="fr-FR" sz="1400" dirty="0" err="1" smtClean="0"/>
              <a:t>fibrosis</a:t>
            </a:r>
            <a:r>
              <a:rPr lang="fr-FR" sz="1400" dirty="0"/>
              <a:t> </a:t>
            </a:r>
            <a:r>
              <a:rPr lang="fr-FR" sz="1400" dirty="0" err="1" smtClean="0"/>
              <a:t>discontinued</a:t>
            </a:r>
            <a:r>
              <a:rPr lang="fr-FR" sz="1400" dirty="0" smtClean="0"/>
              <a:t> </a:t>
            </a:r>
            <a:r>
              <a:rPr lang="fr-FR" sz="1400" dirty="0" err="1"/>
              <a:t>study</a:t>
            </a:r>
            <a:r>
              <a:rPr lang="fr-FR" sz="1400" dirty="0"/>
              <a:t> </a:t>
            </a:r>
            <a:r>
              <a:rPr lang="fr-FR" sz="1400" dirty="0" err="1"/>
              <a:t>drug</a:t>
            </a:r>
            <a:r>
              <a:rPr lang="fr-FR" sz="1400" dirty="0"/>
              <a:t> on </a:t>
            </a:r>
            <a:r>
              <a:rPr lang="fr-FR" sz="1400" dirty="0" smtClean="0"/>
              <a:t>D45 </a:t>
            </a:r>
            <a:r>
              <a:rPr lang="fr-FR" sz="1400" dirty="0"/>
              <a:t>due to </a:t>
            </a:r>
            <a:r>
              <a:rPr lang="fr-FR" sz="1400" dirty="0" smtClean="0"/>
              <a:t>grade </a:t>
            </a:r>
            <a:r>
              <a:rPr lang="fr-FR" sz="1400" dirty="0"/>
              <a:t>3</a:t>
            </a:r>
          </a:p>
          <a:p>
            <a:r>
              <a:rPr lang="fr-FR" sz="1400" dirty="0" err="1"/>
              <a:t>hyperbilirubinemia</a:t>
            </a:r>
            <a:r>
              <a:rPr lang="fr-FR" sz="1400" dirty="0"/>
              <a:t> (direct and indirect) </a:t>
            </a:r>
            <a:r>
              <a:rPr lang="fr-FR" sz="1400" dirty="0" err="1"/>
              <a:t>that</a:t>
            </a:r>
            <a:r>
              <a:rPr lang="fr-FR" sz="1400" dirty="0"/>
              <a:t> </a:t>
            </a:r>
            <a:r>
              <a:rPr lang="fr-FR" sz="1400" dirty="0" err="1"/>
              <a:t>was</a:t>
            </a:r>
            <a:r>
              <a:rPr lang="fr-FR" sz="1400" dirty="0"/>
              <a:t> </a:t>
            </a:r>
            <a:r>
              <a:rPr lang="fr-FR" sz="1400" dirty="0" err="1" smtClean="0"/>
              <a:t>considered</a:t>
            </a:r>
            <a:r>
              <a:rPr lang="fr-FR" sz="1400" dirty="0"/>
              <a:t> </a:t>
            </a:r>
            <a:r>
              <a:rPr lang="fr-FR" sz="1400" dirty="0" err="1" smtClean="0"/>
              <a:t>possibly</a:t>
            </a:r>
            <a:r>
              <a:rPr lang="fr-FR" sz="1400" dirty="0" smtClean="0"/>
              <a:t> </a:t>
            </a:r>
            <a:r>
              <a:rPr lang="fr-FR" sz="1400" dirty="0" err="1"/>
              <a:t>related</a:t>
            </a:r>
            <a:r>
              <a:rPr lang="fr-FR" sz="1400" dirty="0"/>
              <a:t> to </a:t>
            </a:r>
            <a:r>
              <a:rPr lang="fr-FR" sz="1400" dirty="0" err="1"/>
              <a:t>study</a:t>
            </a:r>
            <a:r>
              <a:rPr lang="fr-FR" sz="1400" dirty="0"/>
              <a:t> </a:t>
            </a:r>
            <a:r>
              <a:rPr lang="fr-FR" sz="1400" dirty="0" err="1" smtClean="0"/>
              <a:t>drugs</a:t>
            </a:r>
            <a:r>
              <a:rPr lang="fr-FR" sz="1400" dirty="0" smtClean="0"/>
              <a:t>. A </a:t>
            </a:r>
            <a:r>
              <a:rPr lang="fr-FR" sz="1400" dirty="0"/>
              <a:t>g</a:t>
            </a:r>
            <a:r>
              <a:rPr lang="fr-FR" sz="1400" dirty="0" smtClean="0"/>
              <a:t>rade </a:t>
            </a:r>
            <a:r>
              <a:rPr lang="fr-FR" sz="1400" dirty="0"/>
              <a:t>3 ALT </a:t>
            </a:r>
            <a:endParaRPr lang="fr-FR" sz="1400" dirty="0" smtClean="0"/>
          </a:p>
          <a:p>
            <a:r>
              <a:rPr lang="fr-FR" sz="1400" dirty="0" err="1" smtClean="0"/>
              <a:t>elevation</a:t>
            </a:r>
            <a:r>
              <a:rPr lang="fr-FR" sz="1400" dirty="0" smtClean="0"/>
              <a:t> </a:t>
            </a:r>
            <a:r>
              <a:rPr lang="fr-FR" sz="1400" dirty="0" err="1"/>
              <a:t>occurred</a:t>
            </a:r>
            <a:r>
              <a:rPr lang="fr-FR" sz="1400" dirty="0"/>
              <a:t> </a:t>
            </a:r>
            <a:r>
              <a:rPr lang="fr-FR" sz="1400" dirty="0" err="1" smtClean="0"/>
              <a:t>following</a:t>
            </a:r>
            <a:r>
              <a:rPr lang="fr-FR" sz="1400" dirty="0"/>
              <a:t> </a:t>
            </a:r>
            <a:r>
              <a:rPr lang="fr-FR" sz="1400" dirty="0" err="1" smtClean="0"/>
              <a:t>hyperbilirubinemia</a:t>
            </a:r>
            <a:r>
              <a:rPr lang="fr-FR" sz="1400" dirty="0"/>
              <a:t>; </a:t>
            </a:r>
            <a:r>
              <a:rPr lang="fr-FR" sz="1400" dirty="0" err="1"/>
              <a:t>both</a:t>
            </a:r>
            <a:r>
              <a:rPr lang="fr-FR" sz="1400" dirty="0"/>
              <a:t> </a:t>
            </a:r>
            <a:r>
              <a:rPr lang="fr-FR" sz="1400" dirty="0" err="1"/>
              <a:t>returned</a:t>
            </a:r>
            <a:r>
              <a:rPr lang="fr-FR" sz="1400" dirty="0"/>
              <a:t> to </a:t>
            </a:r>
            <a:r>
              <a:rPr lang="fr-FR" sz="1400" dirty="0" smtClean="0"/>
              <a:t>normal. The patient </a:t>
            </a:r>
            <a:r>
              <a:rPr lang="fr-FR" sz="1400" dirty="0" err="1"/>
              <a:t>achieved</a:t>
            </a:r>
            <a:r>
              <a:rPr lang="fr-FR" sz="1400" dirty="0"/>
              <a:t> </a:t>
            </a:r>
            <a:r>
              <a:rPr lang="fr-FR" sz="1400" dirty="0" smtClean="0"/>
              <a:t>SVR</a:t>
            </a:r>
            <a:r>
              <a:rPr lang="fr-FR" sz="1400" baseline="-25000" dirty="0" smtClean="0"/>
              <a:t>12</a:t>
            </a:r>
            <a:endParaRPr lang="fr-FR" sz="1400" dirty="0" smtClean="0"/>
          </a:p>
          <a:p>
            <a:r>
              <a:rPr lang="fr-FR" sz="1400" dirty="0" smtClean="0"/>
              <a:t>** </a:t>
            </a:r>
            <a:r>
              <a:rPr lang="fr-FR" sz="1400" dirty="0"/>
              <a:t>syncope on </a:t>
            </a:r>
            <a:r>
              <a:rPr lang="fr-FR" sz="1400" dirty="0" smtClean="0"/>
              <a:t>D17</a:t>
            </a:r>
            <a:r>
              <a:rPr lang="fr-FR" sz="1400" dirty="0"/>
              <a:t>, </a:t>
            </a:r>
            <a:r>
              <a:rPr lang="fr-FR" sz="1400" dirty="0" err="1" smtClean="0"/>
              <a:t>gastroenteritis</a:t>
            </a:r>
            <a:r>
              <a:rPr lang="fr-FR" sz="1400" dirty="0" smtClean="0"/>
              <a:t> </a:t>
            </a:r>
            <a:r>
              <a:rPr lang="fr-FR" sz="1400" dirty="0"/>
              <a:t>on post-</a:t>
            </a:r>
            <a:r>
              <a:rPr lang="fr-FR" sz="1400" dirty="0" err="1" smtClean="0"/>
              <a:t>treatment</a:t>
            </a:r>
            <a:r>
              <a:rPr lang="fr-FR" sz="1400" dirty="0" smtClean="0"/>
              <a:t> D8</a:t>
            </a:r>
            <a:r>
              <a:rPr lang="fr-FR" sz="1400" dirty="0"/>
              <a:t>; </a:t>
            </a:r>
            <a:r>
              <a:rPr lang="fr-FR" sz="1400" dirty="0" err="1" smtClean="0"/>
              <a:t>both</a:t>
            </a:r>
            <a:r>
              <a:rPr lang="fr-FR" sz="1400" dirty="0" smtClean="0"/>
              <a:t> </a:t>
            </a:r>
            <a:r>
              <a:rPr lang="fr-FR" sz="1400" dirty="0" err="1"/>
              <a:t>were</a:t>
            </a:r>
            <a:r>
              <a:rPr lang="fr-FR" sz="1400" dirty="0"/>
              <a:t> </a:t>
            </a:r>
            <a:r>
              <a:rPr lang="fr-FR" sz="1400" dirty="0" err="1"/>
              <a:t>deemed</a:t>
            </a:r>
            <a:r>
              <a:rPr lang="fr-FR" sz="1400" dirty="0"/>
              <a:t> </a:t>
            </a:r>
            <a:r>
              <a:rPr lang="fr-FR" sz="1400" dirty="0" err="1"/>
              <a:t>unrelated</a:t>
            </a:r>
            <a:r>
              <a:rPr lang="fr-FR" sz="1400" dirty="0"/>
              <a:t> to </a:t>
            </a:r>
            <a:r>
              <a:rPr lang="fr-FR" sz="1400" dirty="0" err="1" smtClean="0"/>
              <a:t>study</a:t>
            </a:r>
            <a:r>
              <a:rPr lang="fr-FR" sz="1400" dirty="0" smtClean="0"/>
              <a:t> </a:t>
            </a:r>
            <a:r>
              <a:rPr lang="fr-FR" sz="1400" dirty="0" err="1" smtClean="0"/>
              <a:t>drugs</a:t>
            </a:r>
            <a:endParaRPr lang="fr-FR" sz="1400" dirty="0"/>
          </a:p>
        </p:txBody>
      </p:sp>
      <p:sp>
        <p:nvSpPr>
          <p:cNvPr id="5" name="AutoShape 162"/>
          <p:cNvSpPr>
            <a:spLocks noChangeArrowheads="1"/>
          </p:cNvSpPr>
          <p:nvPr/>
        </p:nvSpPr>
        <p:spPr bwMode="auto">
          <a:xfrm>
            <a:off x="0" y="6570663"/>
            <a:ext cx="720000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 i="1" dirty="0" smtClean="0">
                <a:solidFill>
                  <a:srgbClr val="333399"/>
                </a:solidFill>
                <a:latin typeface="Cambria" pitchFamily="18" charset="0"/>
                <a:ea typeface="ＭＳ Ｐゴシック" pitchFamily="34" charset="-128"/>
              </a:rPr>
              <a:t>GARNET</a:t>
            </a:r>
            <a:endParaRPr lang="en-US" sz="1200" b="1" i="1" dirty="0">
              <a:solidFill>
                <a:srgbClr val="333399"/>
              </a:solidFill>
              <a:latin typeface="Cambria" pitchFamily="18" charset="0"/>
              <a:ea typeface="ＭＳ Ｐゴシック" pitchFamily="34" charset="-128"/>
            </a:endParaRPr>
          </a:p>
        </p:txBody>
      </p:sp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468313" y="76200"/>
            <a:ext cx="8351837" cy="976313"/>
          </a:xfrm>
        </p:spPr>
        <p:txBody>
          <a:bodyPr/>
          <a:lstStyle/>
          <a:p>
            <a:pPr lvl="0" eaLnBrk="1" hangingPunct="1"/>
            <a:r>
              <a:rPr lang="en-US" sz="2800" kern="1200" dirty="0" smtClean="0">
                <a:ea typeface="ＭＳ Ｐゴシック" pitchFamily="34" charset="-128"/>
                <a:cs typeface="Arial" charset="0"/>
              </a:rPr>
              <a:t>GARNET Study</a:t>
            </a:r>
            <a:r>
              <a:rPr lang="en-US" sz="2800" kern="1200" dirty="0">
                <a:ea typeface="ＭＳ Ｐゴシック" pitchFamily="34" charset="-128"/>
                <a:cs typeface="Arial" charset="0"/>
              </a:rPr>
              <a:t>: OBV/PTV/r + </a:t>
            </a:r>
            <a:r>
              <a:rPr lang="en-US" sz="2800" kern="1200" dirty="0" smtClean="0">
                <a:ea typeface="ＭＳ Ｐゴシック" pitchFamily="34" charset="-128"/>
                <a:cs typeface="Arial" charset="0"/>
              </a:rPr>
              <a:t>DSV 8 weeks in </a:t>
            </a:r>
            <a:r>
              <a:rPr lang="en-US" sz="2800" kern="1200" dirty="0">
                <a:ea typeface="ＭＳ Ｐゴシック" pitchFamily="34" charset="-128"/>
                <a:cs typeface="Arial" charset="0"/>
              </a:rPr>
              <a:t>genotype </a:t>
            </a:r>
            <a:r>
              <a:rPr lang="en-US" sz="2800" kern="1200" dirty="0" smtClean="0">
                <a:ea typeface="ＭＳ Ｐゴシック" pitchFamily="34" charset="-128"/>
                <a:cs typeface="Arial" charset="0"/>
              </a:rPr>
              <a:t>1b</a:t>
            </a:r>
            <a:endParaRPr lang="en-US" sz="2800" kern="1200" dirty="0">
              <a:ea typeface="ＭＳ Ｐゴシック" pitchFamily="34" charset="-128"/>
              <a:cs typeface="Arial" charset="0"/>
            </a:endParaRPr>
          </a:p>
        </p:txBody>
      </p:sp>
      <p:sp>
        <p:nvSpPr>
          <p:cNvPr id="8" name="ZoneTexte 69"/>
          <p:cNvSpPr txBox="1">
            <a:spLocks noChangeArrowheads="1"/>
          </p:cNvSpPr>
          <p:nvPr/>
        </p:nvSpPr>
        <p:spPr bwMode="auto">
          <a:xfrm>
            <a:off x="1907704" y="6581775"/>
            <a:ext cx="723629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sz="1200" i="1" dirty="0" err="1">
                <a:solidFill>
                  <a:srgbClr val="0070C0"/>
                </a:solidFill>
                <a:ea typeface="ＭＳ Ｐゴシック" pitchFamily="34" charset="-128"/>
              </a:rPr>
              <a:t>Welzel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 TM. Lancet </a:t>
            </a:r>
            <a:r>
              <a:rPr lang="en-US" sz="1200" i="1" dirty="0" err="1">
                <a:solidFill>
                  <a:srgbClr val="0070C0"/>
                </a:solidFill>
                <a:ea typeface="ＭＳ Ｐゴシック" pitchFamily="34" charset="-128"/>
              </a:rPr>
              <a:t>Gastroenterol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 </a:t>
            </a:r>
            <a:r>
              <a:rPr lang="en-US" sz="1200" i="1" dirty="0" err="1">
                <a:solidFill>
                  <a:srgbClr val="0070C0"/>
                </a:solidFill>
                <a:ea typeface="ＭＳ Ｐゴシック" pitchFamily="34" charset="-128"/>
              </a:rPr>
              <a:t>Hepatol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. 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2017; 2:494-500</a:t>
            </a:r>
            <a:endParaRPr lang="en-US" sz="1200" i="1" dirty="0">
              <a:solidFill>
                <a:srgbClr val="0070C0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42860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Espace réservé du contenu 2"/>
          <p:cNvSpPr>
            <a:spLocks noGrp="1"/>
          </p:cNvSpPr>
          <p:nvPr>
            <p:ph idx="1"/>
          </p:nvPr>
        </p:nvSpPr>
        <p:spPr>
          <a:xfrm>
            <a:off x="101629" y="1196876"/>
            <a:ext cx="8862859" cy="5184452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sz="2800" dirty="0" smtClean="0">
                <a:ea typeface="ＭＳ Ｐゴシック" pitchFamily="34" charset="-128"/>
              </a:rPr>
              <a:t>Summary</a:t>
            </a:r>
            <a:endParaRPr lang="en-US" sz="2800" dirty="0">
              <a:ea typeface="ＭＳ Ｐゴシック" pitchFamily="34" charset="-128"/>
            </a:endParaRPr>
          </a:p>
          <a:p>
            <a:pPr lvl="1">
              <a:spcBef>
                <a:spcPts val="0"/>
              </a:spcBef>
            </a:pPr>
            <a:r>
              <a:rPr lang="en-US" sz="2000" b="0" dirty="0"/>
              <a:t>The 3D regimen administered for 8 weeks achieved </a:t>
            </a:r>
            <a:r>
              <a:rPr lang="en-US" sz="2000" b="0" dirty="0" smtClean="0"/>
              <a:t>a 98% </a:t>
            </a:r>
            <a:r>
              <a:rPr lang="en-US" sz="2000" b="0" dirty="0"/>
              <a:t>SVR</a:t>
            </a:r>
            <a:r>
              <a:rPr lang="en-US" sz="2000" b="0" baseline="-25000" dirty="0"/>
              <a:t>12</a:t>
            </a:r>
            <a:r>
              <a:rPr lang="en-US" sz="2000" b="0" dirty="0"/>
              <a:t> in treatment-naïve </a:t>
            </a:r>
            <a:r>
              <a:rPr lang="en-US" sz="2000" b="0" dirty="0" smtClean="0"/>
              <a:t>genotype 1b patients without cirrhosis</a:t>
            </a:r>
          </a:p>
          <a:p>
            <a:pPr lvl="1">
              <a:spcBef>
                <a:spcPts val="0"/>
              </a:spcBef>
            </a:pPr>
            <a:r>
              <a:rPr lang="en-US" sz="2000" b="0" dirty="0" smtClean="0"/>
              <a:t> </a:t>
            </a:r>
            <a:r>
              <a:rPr lang="en-US" sz="2000" b="0" dirty="0"/>
              <a:t>Both </a:t>
            </a:r>
            <a:r>
              <a:rPr lang="en-US" sz="2000" b="0" dirty="0" smtClean="0"/>
              <a:t>patients </a:t>
            </a:r>
            <a:r>
              <a:rPr lang="en-US" sz="2000" b="0" dirty="0"/>
              <a:t>who experienced </a:t>
            </a:r>
            <a:r>
              <a:rPr lang="en-US" sz="2000" b="0" dirty="0" err="1" smtClean="0"/>
              <a:t>virologic</a:t>
            </a:r>
            <a:r>
              <a:rPr lang="en-US" sz="2000" b="0" dirty="0" smtClean="0"/>
              <a:t> failure </a:t>
            </a:r>
            <a:r>
              <a:rPr lang="en-US" sz="2000" b="0" dirty="0"/>
              <a:t>had F3 </a:t>
            </a:r>
            <a:r>
              <a:rPr lang="en-US" sz="2000" b="0" dirty="0" smtClean="0"/>
              <a:t>fibrosis </a:t>
            </a:r>
            <a:r>
              <a:rPr lang="en-US" sz="2000" b="0" dirty="0"/>
              <a:t>at </a:t>
            </a:r>
            <a:r>
              <a:rPr lang="en-US" sz="2000" b="0" dirty="0" smtClean="0"/>
              <a:t>baseline</a:t>
            </a:r>
          </a:p>
          <a:p>
            <a:pPr lvl="1">
              <a:spcBef>
                <a:spcPts val="0"/>
              </a:spcBef>
            </a:pPr>
            <a:r>
              <a:rPr lang="en-US" sz="2000" b="0" dirty="0" smtClean="0"/>
              <a:t>Fibrosis </a:t>
            </a:r>
            <a:r>
              <a:rPr lang="en-US" sz="2000" b="0" dirty="0"/>
              <a:t>(F3 </a:t>
            </a:r>
            <a:r>
              <a:rPr lang="en-US" sz="2000" b="0" dirty="0" err="1"/>
              <a:t>vs</a:t>
            </a:r>
            <a:r>
              <a:rPr lang="en-US" sz="2000" b="0" dirty="0"/>
              <a:t> F0–F2) was the only </a:t>
            </a:r>
            <a:r>
              <a:rPr lang="en-US" sz="2000" b="0" dirty="0" smtClean="0"/>
              <a:t>significant </a:t>
            </a:r>
            <a:r>
              <a:rPr lang="en-US" sz="2000" b="0" dirty="0"/>
              <a:t>predictor </a:t>
            </a:r>
            <a:r>
              <a:rPr lang="en-US" sz="2000" b="0" dirty="0" smtClean="0"/>
              <a:t>of SVR</a:t>
            </a:r>
            <a:r>
              <a:rPr lang="en-US" sz="2000" b="0" baseline="-25000" dirty="0" smtClean="0"/>
              <a:t>12</a:t>
            </a:r>
          </a:p>
          <a:p>
            <a:pPr lvl="1">
              <a:spcBef>
                <a:spcPts val="0"/>
              </a:spcBef>
            </a:pPr>
            <a:r>
              <a:rPr lang="en-US" sz="2000" b="0" dirty="0" smtClean="0"/>
              <a:t>Baseline HCV RNA, </a:t>
            </a:r>
            <a:r>
              <a:rPr lang="en-US" sz="2000" b="0" dirty="0"/>
              <a:t>sex, BMI, age, and former IV drug </a:t>
            </a:r>
            <a:r>
              <a:rPr lang="en-US" sz="2000" b="0" dirty="0" smtClean="0"/>
              <a:t>use were </a:t>
            </a:r>
            <a:r>
              <a:rPr lang="en-US" sz="2000" b="0" dirty="0"/>
              <a:t>not </a:t>
            </a:r>
            <a:r>
              <a:rPr lang="en-US" sz="2000" b="0" dirty="0" smtClean="0"/>
              <a:t>predictive </a:t>
            </a:r>
            <a:r>
              <a:rPr lang="en-US" sz="2000" b="0" dirty="0"/>
              <a:t>of treatment </a:t>
            </a:r>
            <a:r>
              <a:rPr lang="en-US" sz="2000" b="0" dirty="0" smtClean="0"/>
              <a:t>failure</a:t>
            </a:r>
          </a:p>
          <a:p>
            <a:pPr lvl="1">
              <a:spcBef>
                <a:spcPts val="0"/>
              </a:spcBef>
            </a:pPr>
            <a:r>
              <a:rPr lang="en-US" sz="2000" b="0" dirty="0" smtClean="0"/>
              <a:t>Presence </a:t>
            </a:r>
            <a:r>
              <a:rPr lang="en-US" sz="2000" b="0" dirty="0"/>
              <a:t>of resistance-associated polymorphisms </a:t>
            </a:r>
            <a:r>
              <a:rPr lang="en-US" sz="2000" b="0" dirty="0" smtClean="0"/>
              <a:t>at baseline </a:t>
            </a:r>
            <a:r>
              <a:rPr lang="en-US" sz="2000" b="0" dirty="0"/>
              <a:t>did not impact </a:t>
            </a:r>
            <a:r>
              <a:rPr lang="en-US" sz="2000" b="0" dirty="0" smtClean="0"/>
              <a:t>SVR</a:t>
            </a:r>
          </a:p>
          <a:p>
            <a:pPr lvl="1">
              <a:spcBef>
                <a:spcPts val="0"/>
              </a:spcBef>
            </a:pPr>
            <a:r>
              <a:rPr lang="en-US" sz="2000" b="0" dirty="0" smtClean="0"/>
              <a:t>The </a:t>
            </a:r>
            <a:r>
              <a:rPr lang="en-US" sz="2000" b="0" dirty="0"/>
              <a:t>8-week, RBV-free 3D regimen was well </a:t>
            </a:r>
            <a:r>
              <a:rPr lang="en-US" sz="2000" b="0" dirty="0" smtClean="0"/>
              <a:t>tolerated</a:t>
            </a:r>
          </a:p>
          <a:p>
            <a:pPr lvl="2">
              <a:spcBef>
                <a:spcPts val="0"/>
              </a:spcBef>
            </a:pPr>
            <a:r>
              <a:rPr lang="en-US" sz="2000" b="0" dirty="0" smtClean="0"/>
              <a:t>Most adverse events </a:t>
            </a:r>
            <a:r>
              <a:rPr lang="en-US" sz="2000" b="0" dirty="0"/>
              <a:t>were mild or moderate in </a:t>
            </a:r>
            <a:r>
              <a:rPr lang="en-US" sz="2000" b="0" dirty="0" smtClean="0"/>
              <a:t>severity</a:t>
            </a:r>
          </a:p>
          <a:p>
            <a:pPr lvl="2">
              <a:spcBef>
                <a:spcPts val="0"/>
              </a:spcBef>
            </a:pPr>
            <a:r>
              <a:rPr lang="en-US" sz="2000" b="0" dirty="0" smtClean="0"/>
              <a:t>Serious adverse events </a:t>
            </a:r>
            <a:r>
              <a:rPr lang="en-US" sz="2000" b="0" dirty="0"/>
              <a:t>and clinically </a:t>
            </a:r>
            <a:r>
              <a:rPr lang="en-US" sz="2000" b="0" dirty="0" smtClean="0"/>
              <a:t>significant laboratory abnormalities </a:t>
            </a:r>
            <a:r>
              <a:rPr lang="en-US" sz="2000" b="0" dirty="0"/>
              <a:t>were rare (&lt;1%</a:t>
            </a:r>
            <a:r>
              <a:rPr lang="en-US" sz="2000" b="0" dirty="0" smtClean="0"/>
              <a:t>)</a:t>
            </a:r>
          </a:p>
          <a:p>
            <a:pPr lvl="1">
              <a:spcBef>
                <a:spcPts val="0"/>
              </a:spcBef>
            </a:pPr>
            <a:r>
              <a:rPr lang="en-US" sz="2000" b="0" dirty="0" smtClean="0">
                <a:solidFill>
                  <a:srgbClr val="000066"/>
                </a:solidFill>
              </a:rPr>
              <a:t>The </a:t>
            </a:r>
            <a:r>
              <a:rPr lang="en-US" sz="2000" b="0" dirty="0">
                <a:solidFill>
                  <a:srgbClr val="000066"/>
                </a:solidFill>
              </a:rPr>
              <a:t>98% SVR</a:t>
            </a:r>
            <a:r>
              <a:rPr lang="en-US" sz="2000" b="0" baseline="-25000" dirty="0">
                <a:solidFill>
                  <a:srgbClr val="000066"/>
                </a:solidFill>
              </a:rPr>
              <a:t>12</a:t>
            </a:r>
            <a:r>
              <a:rPr lang="en-US" sz="2000" b="0" dirty="0">
                <a:solidFill>
                  <a:srgbClr val="000066"/>
                </a:solidFill>
              </a:rPr>
              <a:t> rate demonstrates that treatment-</a:t>
            </a:r>
            <a:r>
              <a:rPr lang="en-US" sz="2000" b="0" dirty="0" smtClean="0">
                <a:solidFill>
                  <a:srgbClr val="000066"/>
                </a:solidFill>
              </a:rPr>
              <a:t>naïve genotype 1b patients </a:t>
            </a:r>
            <a:r>
              <a:rPr lang="en-US" sz="2000" b="0" dirty="0">
                <a:solidFill>
                  <a:srgbClr val="000066"/>
                </a:solidFill>
              </a:rPr>
              <a:t>without cirrhosis can be </a:t>
            </a:r>
            <a:r>
              <a:rPr lang="en-US" sz="2000" b="0" dirty="0" smtClean="0">
                <a:solidFill>
                  <a:srgbClr val="000066"/>
                </a:solidFill>
              </a:rPr>
              <a:t>eff</a:t>
            </a:r>
            <a:r>
              <a:rPr lang="en-US" sz="2000" dirty="0" smtClean="0"/>
              <a:t>ecti</a:t>
            </a:r>
            <a:r>
              <a:rPr lang="en-US" sz="2000" b="0" dirty="0" smtClean="0">
                <a:solidFill>
                  <a:srgbClr val="000066"/>
                </a:solidFill>
              </a:rPr>
              <a:t>vely treated with </a:t>
            </a:r>
            <a:r>
              <a:rPr lang="en-US" sz="2000" b="0" dirty="0">
                <a:solidFill>
                  <a:srgbClr val="000066"/>
                </a:solidFill>
              </a:rPr>
              <a:t>3D for 8 weeks</a:t>
            </a:r>
            <a:endParaRPr lang="en-US" sz="2000" dirty="0">
              <a:solidFill>
                <a:srgbClr val="000066"/>
              </a:solidFill>
              <a:ea typeface="ＭＳ Ｐゴシック" pitchFamily="34" charset="-128"/>
            </a:endParaRPr>
          </a:p>
        </p:txBody>
      </p:sp>
      <p:sp>
        <p:nvSpPr>
          <p:cNvPr id="3" name="AutoShape 162"/>
          <p:cNvSpPr>
            <a:spLocks noChangeArrowheads="1"/>
          </p:cNvSpPr>
          <p:nvPr/>
        </p:nvSpPr>
        <p:spPr bwMode="auto">
          <a:xfrm>
            <a:off x="0" y="6570663"/>
            <a:ext cx="720000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 i="1" dirty="0" smtClean="0">
                <a:solidFill>
                  <a:srgbClr val="333399"/>
                </a:solidFill>
                <a:latin typeface="Cambria" pitchFamily="18" charset="0"/>
                <a:ea typeface="ＭＳ Ｐゴシック" pitchFamily="34" charset="-128"/>
              </a:rPr>
              <a:t>GARNET</a:t>
            </a:r>
            <a:endParaRPr lang="en-US" sz="1200" b="1" i="1" dirty="0">
              <a:solidFill>
                <a:srgbClr val="333399"/>
              </a:solidFill>
              <a:latin typeface="Cambria" pitchFamily="18" charset="0"/>
              <a:ea typeface="ＭＳ Ｐゴシック" pitchFamily="34" charset="-128"/>
            </a:endParaRPr>
          </a:p>
        </p:txBody>
      </p:sp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468313" y="76200"/>
            <a:ext cx="8351837" cy="976313"/>
          </a:xfrm>
        </p:spPr>
        <p:txBody>
          <a:bodyPr/>
          <a:lstStyle/>
          <a:p>
            <a:pPr lvl="0" eaLnBrk="1" hangingPunct="1"/>
            <a:r>
              <a:rPr lang="en-US" sz="2800" kern="1200" dirty="0" smtClean="0">
                <a:ea typeface="ＭＳ Ｐゴシック" pitchFamily="34" charset="-128"/>
                <a:cs typeface="Arial" charset="0"/>
              </a:rPr>
              <a:t>GARNET Study</a:t>
            </a:r>
            <a:r>
              <a:rPr lang="en-US" sz="2800" kern="1200" dirty="0">
                <a:ea typeface="ＭＳ Ｐゴシック" pitchFamily="34" charset="-128"/>
                <a:cs typeface="Arial" charset="0"/>
              </a:rPr>
              <a:t>: OBV/PTV/r + </a:t>
            </a:r>
            <a:r>
              <a:rPr lang="en-US" sz="2800" kern="1200" dirty="0" smtClean="0">
                <a:ea typeface="ＭＳ Ｐゴシック" pitchFamily="34" charset="-128"/>
                <a:cs typeface="Arial" charset="0"/>
              </a:rPr>
              <a:t>DSV 8 weeks in </a:t>
            </a:r>
            <a:r>
              <a:rPr lang="en-US" sz="2800" kern="1200" dirty="0">
                <a:ea typeface="ＭＳ Ｐゴシック" pitchFamily="34" charset="-128"/>
                <a:cs typeface="Arial" charset="0"/>
              </a:rPr>
              <a:t>genotype </a:t>
            </a:r>
            <a:r>
              <a:rPr lang="en-US" sz="2800" kern="1200" dirty="0" smtClean="0">
                <a:ea typeface="ＭＳ Ｐゴシック" pitchFamily="34" charset="-128"/>
                <a:cs typeface="Arial" charset="0"/>
              </a:rPr>
              <a:t>1b</a:t>
            </a:r>
            <a:endParaRPr lang="en-US" sz="2800" kern="1200" dirty="0">
              <a:ea typeface="ＭＳ Ｐゴシック" pitchFamily="34" charset="-128"/>
              <a:cs typeface="Arial" charset="0"/>
            </a:endParaRPr>
          </a:p>
        </p:txBody>
      </p:sp>
      <p:sp>
        <p:nvSpPr>
          <p:cNvPr id="6" name="ZoneTexte 69"/>
          <p:cNvSpPr txBox="1">
            <a:spLocks noChangeArrowheads="1"/>
          </p:cNvSpPr>
          <p:nvPr/>
        </p:nvSpPr>
        <p:spPr bwMode="auto">
          <a:xfrm>
            <a:off x="1907704" y="6581775"/>
            <a:ext cx="723629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sz="1200" i="1" dirty="0" err="1">
                <a:solidFill>
                  <a:srgbClr val="0070C0"/>
                </a:solidFill>
                <a:ea typeface="ＭＳ Ｐゴシック" pitchFamily="34" charset="-128"/>
              </a:rPr>
              <a:t>Welzel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 TM. Lancet </a:t>
            </a:r>
            <a:r>
              <a:rPr lang="en-US" sz="1200" i="1" dirty="0" err="1">
                <a:solidFill>
                  <a:srgbClr val="0070C0"/>
                </a:solidFill>
                <a:ea typeface="ＭＳ Ｐゴシック" pitchFamily="34" charset="-128"/>
              </a:rPr>
              <a:t>Gastroenterol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 </a:t>
            </a:r>
            <a:r>
              <a:rPr lang="en-US" sz="1200" i="1" dirty="0" err="1">
                <a:solidFill>
                  <a:srgbClr val="0070C0"/>
                </a:solidFill>
                <a:ea typeface="ＭＳ Ｐゴシック" pitchFamily="34" charset="-128"/>
              </a:rPr>
              <a:t>Hepatol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. 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2017; 2:494-500</a:t>
            </a:r>
            <a:endParaRPr lang="en-US" sz="1200" i="1" dirty="0">
              <a:solidFill>
                <a:srgbClr val="0070C0"/>
              </a:solidFill>
              <a:ea typeface="ＭＳ Ｐゴシック" pitchFamily="34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HCV-trials.com 2016">
  <a:themeElements>
    <a:clrScheme name="SNFMI 2013 2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BDF53"/>
      </a:accent1>
      <a:accent2>
        <a:srgbClr val="FF9966"/>
      </a:accent2>
      <a:accent3>
        <a:srgbClr val="FFFFFF"/>
      </a:accent3>
      <a:accent4>
        <a:srgbClr val="000000"/>
      </a:accent4>
      <a:accent5>
        <a:srgbClr val="FDECB3"/>
      </a:accent5>
      <a:accent6>
        <a:srgbClr val="E78A5C"/>
      </a:accent6>
      <a:hlink>
        <a:srgbClr val="CC3300"/>
      </a:hlink>
      <a:folHlink>
        <a:srgbClr val="996600"/>
      </a:folHlink>
    </a:clrScheme>
    <a:fontScheme name="SNFMI 2013">
      <a:majorFont>
        <a:latin typeface="Trebuchet MS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NFMI 201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5865</TotalTime>
  <Words>786</Words>
  <Application>Microsoft Office PowerPoint</Application>
  <PresentationFormat>Affichage à l'écran (4:3)</PresentationFormat>
  <Paragraphs>193</Paragraphs>
  <Slides>6</Slides>
  <Notes>6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HCV-trials.com 2016</vt:lpstr>
      <vt:lpstr>GARNET Study: OBV/PTV/r + DSV 8 weeks in genotype 1b</vt:lpstr>
      <vt:lpstr>GARNET Study: OBV/PTV/r + DSV 8 weeks in genotype 1b</vt:lpstr>
      <vt:lpstr>Présentation PowerPoint</vt:lpstr>
      <vt:lpstr>GARNET Study: OBV/PTV/r + DSV 8 weeks in genotype 1b</vt:lpstr>
      <vt:lpstr>GARNET Study: OBV/PTV/r + DSV 8 weeks in genotype 1b</vt:lpstr>
      <vt:lpstr>GARNET Study: OBV/PTV/r + DSV 8 weeks in genotype 1b</vt:lpstr>
    </vt:vector>
  </TitlesOfParts>
  <Company>AEI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HCV-trials 2016</dc:title>
  <dc:subject>AEI - www.aei.fr</dc:subject>
  <dc:creator>www.hcv-trial.com</dc:creator>
  <cp:lastModifiedBy>Utilisateur</cp:lastModifiedBy>
  <cp:revision>219</cp:revision>
  <dcterms:created xsi:type="dcterms:W3CDTF">2010-10-19T10:42:50Z</dcterms:created>
  <dcterms:modified xsi:type="dcterms:W3CDTF">2017-06-20T08:25:37Z</dcterms:modified>
</cp:coreProperties>
</file>