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5" r:id="rId3"/>
    <p:sldId id="298" r:id="rId4"/>
    <p:sldId id="300" r:id="rId5"/>
    <p:sldId id="299" r:id="rId6"/>
    <p:sldId id="297" r:id="rId7"/>
    <p:sldId id="289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FFFFFF"/>
    <a:srgbClr val="FFD6C2"/>
    <a:srgbClr val="FF9966"/>
    <a:srgbClr val="000066"/>
    <a:srgbClr val="A38904"/>
    <a:srgbClr val="0070C0"/>
    <a:srgbClr val="3D63A3"/>
    <a:srgbClr val="B230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0" autoAdjust="0"/>
    <p:restoredTop sz="98179" autoAdjust="0"/>
  </p:normalViewPr>
  <p:slideViewPr>
    <p:cSldViewPr>
      <p:cViewPr varScale="1">
        <p:scale>
          <a:sx n="104" d="100"/>
          <a:sy n="104" d="100"/>
        </p:scale>
        <p:origin x="1236" y="84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15/12/2016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635896" y="2060920"/>
            <a:ext cx="4060" cy="648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879824" y="1268865"/>
            <a:ext cx="1548160" cy="755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600" b="1" dirty="0">
                <a:latin typeface="Calibri" pitchFamily="34" charset="0"/>
              </a:rPr>
              <a:t>Single arm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Open 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323528" y="1875077"/>
            <a:ext cx="2736326" cy="231552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≥ </a:t>
            </a:r>
            <a:r>
              <a:rPr lang="en-US" sz="1600" b="1" dirty="0">
                <a:latin typeface="Calibri" pitchFamily="34" charset="0"/>
              </a:rPr>
              <a:t>18 years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HCV genotype 1a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HCV RNA ≥ 1000 IU/mL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Treatment-naïve or treatment-experienced with IFN/PEG-IFN + RBV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No cirrhosis 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277167" y="2730278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105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881845" y="3055830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22005" y="2888680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925184"/>
              </p:ext>
            </p:extLst>
          </p:nvPr>
        </p:nvGraphicFramePr>
        <p:xfrm>
          <a:off x="4139952" y="2678580"/>
          <a:ext cx="2736304" cy="890016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0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600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Grouper 3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6876057" y="1844824"/>
            <a:ext cx="0" cy="190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6588224" y="1317774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2" name="Espace réservé du contenu 1"/>
          <p:cNvSpPr txBox="1">
            <a:spLocks/>
          </p:cNvSpPr>
          <p:nvPr/>
        </p:nvSpPr>
        <p:spPr bwMode="auto">
          <a:xfrm>
            <a:off x="359795" y="4221088"/>
            <a:ext cx="824465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Objectives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IU/ml), by ITT : non-inferiority if lower margin of the 95% CI &gt; 92% (PEARL-IV study) </a:t>
            </a:r>
          </a:p>
          <a:p>
            <a:pPr lvl="1"/>
            <a:r>
              <a:rPr lang="en-US" kern="0" dirty="0"/>
              <a:t>Comparison of SVR</a:t>
            </a:r>
            <a:r>
              <a:rPr lang="en-US" kern="0" baseline="-25000" dirty="0"/>
              <a:t>12</a:t>
            </a:r>
            <a:r>
              <a:rPr lang="en-US" kern="0" dirty="0"/>
              <a:t> in the presence or absence of baseline polymorphisms in NS3 or NS5A (comparison by Fisher’s exact test)</a:t>
            </a:r>
          </a:p>
          <a:p>
            <a:pPr lvl="1"/>
            <a:r>
              <a:rPr lang="en-US" kern="0" dirty="0"/>
              <a:t>On-treatment </a:t>
            </a:r>
            <a:r>
              <a:rPr lang="en-US" kern="0" dirty="0" err="1"/>
              <a:t>virologic</a:t>
            </a:r>
            <a:r>
              <a:rPr lang="en-US" kern="0" dirty="0"/>
              <a:t> failure and post-treatment relapse</a:t>
            </a:r>
          </a:p>
        </p:txBody>
      </p:sp>
      <p:sp>
        <p:nvSpPr>
          <p:cNvPr id="43" name="Line 63"/>
          <p:cNvSpPr>
            <a:spLocks noChangeShapeType="1"/>
          </p:cNvSpPr>
          <p:nvPr/>
        </p:nvSpPr>
        <p:spPr bwMode="auto">
          <a:xfrm>
            <a:off x="3059832" y="3055830"/>
            <a:ext cx="108000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0037696"/>
              </p:ext>
            </p:extLst>
          </p:nvPr>
        </p:nvGraphicFramePr>
        <p:xfrm>
          <a:off x="611561" y="1685241"/>
          <a:ext cx="7992887" cy="4624080"/>
        </p:xfrm>
        <a:graphic>
          <a:graphicData uri="http://schemas.openxmlformats.org/drawingml/2006/table">
            <a:tbl>
              <a:tblPr/>
              <a:tblGrid>
                <a:gridCol w="338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DSV + RBV 600 mg QD, 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Black,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 / 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6.01 ± 0.85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 : F0-F1 / F2 / F3,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 / 11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IFN/PEG-IFN + RBV-experienced,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Intolerance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Unknown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47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 related to study drugs)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38948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 of patients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grpSp>
        <p:nvGrpSpPr>
          <p:cNvPr id="11" name="Grouper 10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860032" y="1225518"/>
            <a:ext cx="396044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Reasons not achieving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6" name="Rectangle 5"/>
          <p:cNvSpPr/>
          <p:nvPr/>
        </p:nvSpPr>
        <p:spPr>
          <a:xfrm>
            <a:off x="647564" y="5563409"/>
            <a:ext cx="3816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Non-inferiority to 3-DAA + full dose RBV (PEARL-IV) was not achieved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979712" y="1224460"/>
            <a:ext cx="1872208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, %</a:t>
            </a: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  <p:graphicFrame>
        <p:nvGraphicFramePr>
          <p:cNvPr id="1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816778"/>
              </p:ext>
            </p:extLst>
          </p:nvPr>
        </p:nvGraphicFramePr>
        <p:xfrm>
          <a:off x="4896036" y="2036983"/>
          <a:ext cx="3456384" cy="2745360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24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 = 105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Virologic failure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Breakthrough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Relapse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Non-virologic failure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Drug discontinuation</a:t>
                      </a:r>
                    </a:p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Missing data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6" name="Connecteur droit 15"/>
          <p:cNvCxnSpPr/>
          <p:nvPr/>
        </p:nvCxnSpPr>
        <p:spPr>
          <a:xfrm>
            <a:off x="1907704" y="1844824"/>
            <a:ext cx="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835696" y="5013176"/>
            <a:ext cx="2376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67744" y="2204864"/>
            <a:ext cx="648072" cy="280831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75855" y="2064234"/>
            <a:ext cx="648072" cy="294894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>
            <a:off x="1835704" y="1897773"/>
            <a:ext cx="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1835704" y="3447472"/>
            <a:ext cx="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290318" y="5029619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</a:rPr>
              <a:t>ITT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200652" y="5026795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err="1">
                <a:solidFill>
                  <a:srgbClr val="333399"/>
                </a:solidFill>
              </a:rPr>
              <a:t>mITT</a:t>
            </a:r>
            <a:endParaRPr lang="fr-FR" sz="1600" b="1" dirty="0">
              <a:solidFill>
                <a:srgbClr val="33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420570" y="174943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100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519955" y="3288826"/>
            <a:ext cx="383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50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619342" y="481625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/>
              <a:t>0</a:t>
            </a:r>
          </a:p>
        </p:txBody>
      </p:sp>
      <p:sp>
        <p:nvSpPr>
          <p:cNvPr id="29" name="ZoneTexte 28"/>
          <p:cNvSpPr txBox="1"/>
          <p:nvPr/>
        </p:nvSpPr>
        <p:spPr>
          <a:xfrm rot="16200000" flipH="1">
            <a:off x="737805" y="3325467"/>
            <a:ext cx="1220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/>
              <a:t>% of patients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2591780" y="2006804"/>
            <a:ext cx="0" cy="399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563888" y="1894089"/>
            <a:ext cx="0" cy="399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2313612" y="249992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90%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3275855" y="245467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95%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2367695" y="455151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105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449506" y="455151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>
                <a:solidFill>
                  <a:schemeClr val="bg1"/>
                </a:solidFill>
              </a:rPr>
              <a:t>94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99</a:t>
            </a:r>
          </a:p>
        </p:txBody>
      </p:sp>
    </p:spTree>
    <p:extLst>
      <p:ext uri="{BB962C8B-B14F-4D97-AF65-F5344CB8AC3E}">
        <p14:creationId xmlns:p14="http://schemas.microsoft.com/office/powerpoint/2010/main" val="119307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Resistance analysis : </a:t>
            </a:r>
            <a:r>
              <a:rPr lang="en-US" dirty="0">
                <a:ea typeface="ＭＳ Ｐゴシック" pitchFamily="34" charset="-128"/>
              </a:rPr>
              <a:t>polymorphisms (alone or as components of double variants) that confer ≥ 5-fold increase in EC</a:t>
            </a:r>
            <a:r>
              <a:rPr lang="en-US" baseline="-25000" dirty="0">
                <a:ea typeface="ＭＳ Ｐゴシック" pitchFamily="34" charset="-128"/>
              </a:rPr>
              <a:t>50</a:t>
            </a:r>
            <a:r>
              <a:rPr lang="en-US" dirty="0">
                <a:ea typeface="ＭＳ Ｐゴシック" pitchFamily="34" charset="-128"/>
              </a:rPr>
              <a:t> were considered </a:t>
            </a:r>
            <a:br>
              <a:rPr lang="en-US" dirty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PTV specific RAVs: F43L, Y56H, R155G/K/S/T/W, A156S/T/V,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or D168A/E/F/H/N/V/Y. Q80K (3-fold increase in EC</a:t>
            </a:r>
            <a:r>
              <a:rPr lang="en-US" sz="2000" baseline="-25000" dirty="0">
                <a:ea typeface="ＭＳ Ｐゴシック" pitchFamily="34" charset="-128"/>
              </a:rPr>
              <a:t>50</a:t>
            </a:r>
            <a:r>
              <a:rPr lang="en-US" sz="2000" dirty="0">
                <a:ea typeface="ＭＳ Ｐゴシック" pitchFamily="34" charset="-128"/>
              </a:rPr>
              <a:t>) was evaluated separately based on the significance of this polymorphism for </a:t>
            </a:r>
            <a:r>
              <a:rPr lang="en-US" sz="2000" dirty="0" err="1">
                <a:ea typeface="ＭＳ Ｐゴシック" pitchFamily="34" charset="-128"/>
              </a:rPr>
              <a:t>simeprevir</a:t>
            </a:r>
            <a:r>
              <a:rPr lang="en-US" sz="2000" dirty="0">
                <a:ea typeface="ＭＳ Ｐゴシック" pitchFamily="34" charset="-128"/>
              </a:rPr>
              <a:t> (SMV)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OBV specific RAVs: M28T/V, Q30E/K/R/Y, L31V, P32L, H58D,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or Y93C/F/H/L/N/S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DSV specific RAVs: L314H, C316Y, M414I/T/V, E446K/Q, Y448C/H, C451R, A553T, G554S, Y555</a:t>
            </a:r>
            <a:endParaRPr lang="en-US" sz="10600" dirty="0">
              <a:ea typeface="ＭＳ Ｐゴシック" pitchFamily="34" charset="-128"/>
            </a:endParaRP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grpSp>
        <p:nvGrpSpPr>
          <p:cNvPr id="4" name="Grouper 3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</p:spTree>
    <p:extLst>
      <p:ext uri="{BB962C8B-B14F-4D97-AF65-F5344CB8AC3E}">
        <p14:creationId xmlns:p14="http://schemas.microsoft.com/office/powerpoint/2010/main" val="418429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grpSp>
        <p:nvGrpSpPr>
          <p:cNvPr id="5" name="Grouper 4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95536" y="1124744"/>
            <a:ext cx="86409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Prevalence and Impact of </a:t>
            </a:r>
            <a:r>
              <a:rPr lang="en-GB" sz="20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Naseline</a:t>
            </a:r>
            <a:r>
              <a:rPr lang="en-GB" sz="20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Polymorphisms on GT1a-infected Patients</a:t>
            </a:r>
            <a:endParaRPr lang="en-GB" sz="20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" name="Arc partiel 9"/>
          <p:cNvSpPr/>
          <p:nvPr/>
        </p:nvSpPr>
        <p:spPr>
          <a:xfrm>
            <a:off x="2301652" y="4506336"/>
            <a:ext cx="792088" cy="792088"/>
          </a:xfrm>
          <a:prstGeom prst="pie">
            <a:avLst>
              <a:gd name="adj1" fmla="val 17411606"/>
              <a:gd name="adj2" fmla="val 7641881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Arc partiel 10"/>
          <p:cNvSpPr/>
          <p:nvPr/>
        </p:nvSpPr>
        <p:spPr>
          <a:xfrm>
            <a:off x="2301652" y="4506336"/>
            <a:ext cx="792088" cy="792088"/>
          </a:xfrm>
          <a:prstGeom prst="pie">
            <a:avLst>
              <a:gd name="adj1" fmla="val 7679701"/>
              <a:gd name="adj2" fmla="val 1754749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3663376" y="4509516"/>
            <a:ext cx="794695" cy="76735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5121572" y="4518911"/>
            <a:ext cx="794695" cy="76735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547512" y="4534464"/>
            <a:ext cx="794695" cy="76735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rc partiel 18"/>
          <p:cNvSpPr/>
          <p:nvPr/>
        </p:nvSpPr>
        <p:spPr>
          <a:xfrm>
            <a:off x="3670222" y="4509516"/>
            <a:ext cx="792088" cy="792088"/>
          </a:xfrm>
          <a:prstGeom prst="pie">
            <a:avLst>
              <a:gd name="adj1" fmla="val 13011952"/>
              <a:gd name="adj2" fmla="val 1265416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Arc partiel 13"/>
          <p:cNvSpPr/>
          <p:nvPr/>
        </p:nvSpPr>
        <p:spPr>
          <a:xfrm>
            <a:off x="5122875" y="4518911"/>
            <a:ext cx="792088" cy="792088"/>
          </a:xfrm>
          <a:prstGeom prst="pie">
            <a:avLst>
              <a:gd name="adj1" fmla="val 16322056"/>
              <a:gd name="adj2" fmla="val 1397356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Arc partiel 11"/>
          <p:cNvSpPr/>
          <p:nvPr/>
        </p:nvSpPr>
        <p:spPr>
          <a:xfrm>
            <a:off x="6547512" y="4534464"/>
            <a:ext cx="792088" cy="792088"/>
          </a:xfrm>
          <a:prstGeom prst="pie">
            <a:avLst>
              <a:gd name="adj1" fmla="val 12979389"/>
              <a:gd name="adj2" fmla="val 12180466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1979712" y="2336841"/>
            <a:ext cx="0" cy="1872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1907704" y="4196349"/>
            <a:ext cx="56886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907704" y="2355519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908312" y="2715931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907704" y="3101371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907704" y="3815101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901354" y="3463569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2123728" y="2541704"/>
            <a:ext cx="504056" cy="165618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3524917" y="2344358"/>
            <a:ext cx="504056" cy="185353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4932040" y="2829736"/>
            <a:ext cx="504056" cy="136815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353150" y="2344358"/>
            <a:ext cx="504056" cy="185353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708731" y="2339918"/>
            <a:ext cx="504056" cy="185797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4122204" y="2434532"/>
            <a:ext cx="504056" cy="17633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525566" y="2381011"/>
            <a:ext cx="504056" cy="181687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6943556" y="2434532"/>
            <a:ext cx="504056" cy="17633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1456986" y="2225115"/>
            <a:ext cx="439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100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541945" y="25819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80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1541945" y="296287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60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1541945" y="330678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40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541945" y="369820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20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626904" y="4052703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dirty="0"/>
              <a:t>0</a:t>
            </a:r>
          </a:p>
        </p:txBody>
      </p:sp>
      <p:sp>
        <p:nvSpPr>
          <p:cNvPr id="44" name="ZoneTexte 43"/>
          <p:cNvSpPr txBox="1"/>
          <p:nvPr/>
        </p:nvSpPr>
        <p:spPr>
          <a:xfrm rot="16200000">
            <a:off x="935632" y="2948873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/>
              <a:t>SVR</a:t>
            </a:r>
            <a:r>
              <a:rPr lang="fr-FR" sz="1200" b="1" baseline="-25000" dirty="0"/>
              <a:t>12 </a:t>
            </a:r>
            <a:r>
              <a:rPr lang="fr-FR" sz="1200" b="1" dirty="0"/>
              <a:t>%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377603" y="4144718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Q80K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3515490" y="4144718"/>
            <a:ext cx="10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PTV-</a:t>
            </a:r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4922613" y="4144718"/>
            <a:ext cx="1119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OBV-</a:t>
            </a:r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343723" y="4144718"/>
            <a:ext cx="11113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DBV-</a:t>
            </a:r>
            <a:r>
              <a:rPr lang="fr-FR" sz="14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2122320" y="2261016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88.9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2746263" y="2107127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2414464" y="1841586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0.02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821224" y="1843713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1.0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5238277" y="1835728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0.01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6650258" y="1818996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1,0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4095412" y="2160048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94.7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3547555" y="2100125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4928279" y="256282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72.7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512118" y="2105213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97.6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6940742" y="2154505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94.7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6392885" y="209458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3548605" y="1530842"/>
            <a:ext cx="1672290" cy="325435"/>
            <a:chOff x="7376194" y="4685846"/>
            <a:chExt cx="1672290" cy="374043"/>
          </a:xfrm>
        </p:grpSpPr>
        <p:sp>
          <p:nvSpPr>
            <p:cNvPr id="83" name="AutoShape 126"/>
            <p:cNvSpPr>
              <a:spLocks noChangeArrowheads="1"/>
            </p:cNvSpPr>
            <p:nvPr/>
          </p:nvSpPr>
          <p:spPr bwMode="auto">
            <a:xfrm>
              <a:off x="7376194" y="4685846"/>
              <a:ext cx="1672290" cy="3740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rgbClr val="000066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l"/>
              <a:endParaRPr lang="en-GB" sz="2400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8411771" y="4733056"/>
              <a:ext cx="636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BP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7544962" y="4733056"/>
              <a:ext cx="7889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BP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477878" y="4849232"/>
              <a:ext cx="137393" cy="10116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343074" y="4843859"/>
              <a:ext cx="137393" cy="10116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6" name="ZoneTexte 65"/>
          <p:cNvSpPr txBox="1"/>
          <p:nvPr/>
        </p:nvSpPr>
        <p:spPr>
          <a:xfrm>
            <a:off x="810954" y="4747433"/>
            <a:ext cx="13629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Prevalence, %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2272159" y="2126773"/>
            <a:ext cx="715243" cy="0"/>
          </a:xfrm>
          <a:prstGeom prst="line">
            <a:avLst/>
          </a:prstGeom>
          <a:ln w="19050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3718335" y="2126641"/>
            <a:ext cx="715243" cy="0"/>
          </a:xfrm>
          <a:prstGeom prst="line">
            <a:avLst/>
          </a:prstGeom>
          <a:ln w="19050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5105369" y="2126641"/>
            <a:ext cx="715243" cy="0"/>
          </a:xfrm>
          <a:prstGeom prst="line">
            <a:avLst/>
          </a:prstGeom>
          <a:ln w="19050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6478934" y="2107655"/>
            <a:ext cx="715243" cy="0"/>
          </a:xfrm>
          <a:prstGeom prst="line">
            <a:avLst/>
          </a:prstGeom>
          <a:ln w="19050"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312051" y="4653509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46,9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2641682" y="4851715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53,1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3403678" y="4499985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1,0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3953789" y="4782890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99,0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5166033" y="4514716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11,5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5288728" y="4893195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88,5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6757044" y="4914955"/>
            <a:ext cx="460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97,9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6248743" y="4472176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2,1</a:t>
            </a:r>
          </a:p>
        </p:txBody>
      </p:sp>
      <p:graphicFrame>
        <p:nvGraphicFramePr>
          <p:cNvPr id="82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435295"/>
              </p:ext>
            </p:extLst>
          </p:nvPr>
        </p:nvGraphicFramePr>
        <p:xfrm>
          <a:off x="323528" y="5373216"/>
          <a:ext cx="8358845" cy="1105920"/>
        </p:xfrm>
        <a:graphic>
          <a:graphicData uri="http://schemas.openxmlformats.org/drawingml/2006/table">
            <a:tbl>
              <a:tblPr/>
              <a:tblGrid>
                <a:gridCol w="209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686">
                  <a:extLst>
                    <a:ext uri="{9D8B030D-6E8A-4147-A177-3AD203B41FA5}">
                      <a16:colId xmlns:a16="http://schemas.microsoft.com/office/drawing/2014/main" val="2434930183"/>
                    </a:ext>
                  </a:extLst>
                </a:gridCol>
                <a:gridCol w="1916418">
                  <a:extLst>
                    <a:ext uri="{9D8B030D-6E8A-4147-A177-3AD203B41FA5}">
                      <a16:colId xmlns:a16="http://schemas.microsoft.com/office/drawing/2014/main" val="3510685411"/>
                    </a:ext>
                  </a:extLst>
                </a:gridCol>
                <a:gridCol w="2609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Baseline polymorphisms (BP)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Prevalence % (n/N)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SVR</a:t>
                      </a:r>
                      <a:r>
                        <a:rPr kumimoji="0" lang="en-GB" sz="12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12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 rate with BP % (n/N)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SVR</a:t>
                      </a:r>
                      <a:r>
                        <a:rPr kumimoji="0" lang="en-GB" sz="12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12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 rate without either BP, % (n/N)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Q80K + OBV-specific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7.3 (7/96)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57.1 (4/7)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OBV-specific alone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 (4/96)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(4/4)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(47/47)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Q80K alone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39.6 (38/96)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94.7 (36/38)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8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0426967"/>
              </p:ext>
            </p:extLst>
          </p:nvPr>
        </p:nvGraphicFramePr>
        <p:xfrm>
          <a:off x="395536" y="1558745"/>
          <a:ext cx="8208912" cy="4325120"/>
        </p:xfrm>
        <a:graphic>
          <a:graphicData uri="http://schemas.openxmlformats.org/drawingml/2006/table">
            <a:tbl>
              <a:tblPr/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7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, N = 105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2.9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RBV dose reduction (haemoglobin decrease)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grade 2 (8-10 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/ grade ≥ 3 (6.5-8 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 2 (3-5 x ULN) / grade ≥ 3 (&gt; 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2 (3-5 x ULN) / grade ≥ 3 (&gt; 5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2 (1.5-3 x ULN) / grade ≥ 3 (&gt; 3 x ULN)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39932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6063679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* 1 possibly related to study drug (bipolar disorder), the 2 others not related to study drugs</a:t>
            </a:r>
          </a:p>
          <a:p>
            <a:r>
              <a:rPr lang="en-US" sz="1200" dirty="0"/>
              <a:t>** 1 possibly related to study drug (chest pain, heart rate increased, and dyspnea)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grpSp>
        <p:nvGrpSpPr>
          <p:cNvPr id="6" name="Grouper 5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539552" y="1124744"/>
            <a:ext cx="8496944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1800" dirty="0">
              <a:solidFill>
                <a:srgbClr val="000066"/>
              </a:solidFill>
              <a:latin typeface="Arial"/>
              <a:ea typeface="ＭＳ Ｐゴシック" pitchFamily="34" charset="-128"/>
              <a:cs typeface="Arial"/>
            </a:endParaRPr>
          </a:p>
          <a:p>
            <a:pPr lvl="1"/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OBV/PTV/r + DSV + 600 mg RBV QD achieved a SVR</a:t>
            </a:r>
            <a:r>
              <a:rPr lang="en-US" b="0" baseline="-25000" dirty="0">
                <a:solidFill>
                  <a:srgbClr val="000066"/>
                </a:solidFill>
                <a:latin typeface="Arial"/>
                <a:cs typeface="Arial"/>
              </a:rPr>
              <a:t>12</a:t>
            </a:r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 of 90% in patients with genotype 1a in the ITT analysis and 95% in the </a:t>
            </a:r>
            <a:r>
              <a:rPr lang="en-US" b="0" dirty="0" err="1">
                <a:solidFill>
                  <a:srgbClr val="000066"/>
                </a:solidFill>
                <a:latin typeface="Arial"/>
                <a:cs typeface="Arial"/>
              </a:rPr>
              <a:t>mITT</a:t>
            </a:r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 analysis</a:t>
            </a:r>
          </a:p>
          <a:p>
            <a:pPr lvl="2"/>
            <a:r>
              <a:rPr lang="en-US" sz="1800" b="0" dirty="0">
                <a:solidFill>
                  <a:srgbClr val="000066"/>
                </a:solidFill>
                <a:latin typeface="Arial"/>
                <a:cs typeface="Arial"/>
              </a:rPr>
              <a:t>Non-inferiority was not established for the primary study end point</a:t>
            </a:r>
          </a:p>
          <a:p>
            <a:pPr lvl="1"/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The regimen was well tolerated with mostly mild or moderate AEs. Laboratory abnormalities were lower compared to historical controls:</a:t>
            </a:r>
          </a:p>
          <a:p>
            <a:pPr lvl="2"/>
            <a:r>
              <a:rPr lang="en-US" sz="1800" b="0" dirty="0">
                <a:solidFill>
                  <a:srgbClr val="000066"/>
                </a:solidFill>
                <a:latin typeface="Arial"/>
                <a:cs typeface="Arial"/>
              </a:rPr>
              <a:t>Grade ≥ 2 hemoglobin occurred in 1% of patients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b="0" dirty="0">
                <a:solidFill>
                  <a:srgbClr val="000066"/>
                </a:solidFill>
                <a:latin typeface="Arial"/>
                <a:cs typeface="Arial"/>
              </a:rPr>
              <a:t>(compares favorably to 6.2% in historical controls who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b="0" dirty="0">
                <a:solidFill>
                  <a:srgbClr val="000066"/>
                </a:solidFill>
                <a:latin typeface="Arial"/>
                <a:cs typeface="Arial"/>
              </a:rPr>
              <a:t>received full dose RBV)</a:t>
            </a:r>
          </a:p>
          <a:p>
            <a:pPr lvl="2"/>
            <a:r>
              <a:rPr lang="en-US" sz="1800" b="0" dirty="0">
                <a:solidFill>
                  <a:srgbClr val="000066"/>
                </a:solidFill>
                <a:latin typeface="Arial"/>
                <a:cs typeface="Arial"/>
              </a:rPr>
              <a:t>No Grade ≥ 3 total bilirubin occurred (compares favorably to 5.7% in historical controls who received full dose RBV)</a:t>
            </a:r>
          </a:p>
          <a:p>
            <a:pPr lvl="1"/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Patients with baseline polymorphisms showed numerically lower SVR</a:t>
            </a:r>
            <a:r>
              <a:rPr lang="en-US" b="0" baseline="-25000" dirty="0">
                <a:solidFill>
                  <a:srgbClr val="000066"/>
                </a:solidFill>
                <a:latin typeface="Arial"/>
                <a:cs typeface="Arial"/>
              </a:rPr>
              <a:t>12</a:t>
            </a:r>
          </a:p>
          <a:p>
            <a:pPr lvl="1"/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Several patients failed to achieve SVR</a:t>
            </a:r>
            <a:r>
              <a:rPr lang="en-US" b="0" baseline="-25000" dirty="0">
                <a:solidFill>
                  <a:srgbClr val="000066"/>
                </a:solidFill>
                <a:latin typeface="Arial"/>
                <a:cs typeface="Arial"/>
              </a:rPr>
              <a:t>12</a:t>
            </a:r>
            <a:r>
              <a:rPr lang="en-US" b="0" dirty="0">
                <a:solidFill>
                  <a:srgbClr val="000066"/>
                </a:solidFill>
                <a:latin typeface="Arial"/>
                <a:cs typeface="Arial"/>
              </a:rPr>
              <a:t> due to loss to follow-up, incarceration, and other underlying behavioral disorders (high rate of history of IV drug abuse, alcohol abuse, and cognitive or psychiatric disorders in the study population)</a:t>
            </a:r>
            <a:endParaRPr lang="en-US" dirty="0">
              <a:solidFill>
                <a:srgbClr val="000066"/>
              </a:solidFill>
              <a:latin typeface="Arial"/>
              <a:ea typeface="ＭＳ Ｐゴシック" pitchFamily="34" charset="-128"/>
              <a:cs typeface="Arial"/>
            </a:endParaRP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1"/>
            <a:ext cx="8712968" cy="904528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GEODE-II Study: OBV/PTV/r + DSV + low dose RBV in genotype 1a</a:t>
            </a:r>
          </a:p>
        </p:txBody>
      </p:sp>
      <p:grpSp>
        <p:nvGrpSpPr>
          <p:cNvPr id="4" name="Grouper 3"/>
          <p:cNvGrpSpPr/>
          <p:nvPr/>
        </p:nvGrpSpPr>
        <p:grpSpPr>
          <a:xfrm>
            <a:off x="0" y="6525344"/>
            <a:ext cx="828003" cy="313058"/>
            <a:chOff x="0" y="6525344"/>
            <a:chExt cx="828003" cy="313058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828000" cy="288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0" y="6525344"/>
              <a:ext cx="8275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GEODE-II</a:t>
              </a:r>
            </a:p>
          </p:txBody>
        </p:sp>
      </p:grp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Poordad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F. AASLD 2016, Abs. 872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6407</TotalTime>
  <Words>746</Words>
  <Application>Microsoft Office PowerPoint</Application>
  <PresentationFormat>Affichage à l'écran (4:3)</PresentationFormat>
  <Paragraphs>192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2015</vt:lpstr>
      <vt:lpstr>GEODE-II Study: OBV/PTV/r + DSV + low dose RBV in genotype 1a</vt:lpstr>
      <vt:lpstr>GEODE-II Study: OBV/PTV/r + DSV + low dose RBV in genotype 1a</vt:lpstr>
      <vt:lpstr>GEODE-II Study: OBV/PTV/r + DSV + low dose RBV in genotype 1a</vt:lpstr>
      <vt:lpstr>GEODE-II Study: OBV/PTV/r + DSV + low dose RBV in genotype 1a</vt:lpstr>
      <vt:lpstr>GEODE-II Study: OBV/PTV/r + DSV + low dose RBV in genotype 1a</vt:lpstr>
      <vt:lpstr>GEODE-II Study: OBV/PTV/r + DSV + low dose RBV in genotype 1a</vt:lpstr>
      <vt:lpstr>GEODE-II Study: OBV/PTV/r + DSV + low dose RBV in genotype 1a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Pilar</cp:lastModifiedBy>
  <cp:revision>272</cp:revision>
  <dcterms:created xsi:type="dcterms:W3CDTF">2010-10-19T10:42:50Z</dcterms:created>
  <dcterms:modified xsi:type="dcterms:W3CDTF">2016-12-15T16:33:42Z</dcterms:modified>
</cp:coreProperties>
</file>