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89" r:id="rId2"/>
    <p:sldId id="284" r:id="rId3"/>
    <p:sldId id="302" r:id="rId4"/>
    <p:sldId id="306" r:id="rId5"/>
    <p:sldId id="303" r:id="rId6"/>
    <p:sldId id="304" r:id="rId7"/>
    <p:sldId id="305" r:id="rId8"/>
    <p:sldId id="292" r:id="rId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4" orient="horz" userDrawn="1">
          <p15:clr>
            <a:srgbClr val="A4A3A4"/>
          </p15:clr>
        </p15:guide>
        <p15:guide id="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  <p:cmAuthor id="1" name="Mélanie HUET" initials="MH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DDDDDD"/>
    <a:srgbClr val="000066"/>
    <a:srgbClr val="FFFFFF"/>
    <a:srgbClr val="FF6600"/>
    <a:srgbClr val="7030A0"/>
    <a:srgbClr val="9999FF"/>
    <a:srgbClr val="7F7F7F"/>
    <a:srgbClr val="33CC33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56" autoAdjust="0"/>
    <p:restoredTop sz="50067" autoAdjust="0"/>
  </p:normalViewPr>
  <p:slideViewPr>
    <p:cSldViewPr>
      <p:cViewPr>
        <p:scale>
          <a:sx n="100" d="100"/>
          <a:sy n="100" d="100"/>
        </p:scale>
        <p:origin x="-1848" y="-378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04/01/2017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22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338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>
              <a:latin typeface="Calibri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6757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16227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6487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13528" indent="-2243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E3E0977-F32A-2446-A2C7-305077222C10}" type="slidenum">
              <a:rPr lang="en-US">
                <a:solidFill>
                  <a:srgbClr val="000000"/>
                </a:solidFill>
                <a:latin typeface="Calibri" charset="0"/>
              </a:rPr>
              <a:pPr/>
              <a:t>3</a:t>
            </a:fld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5524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594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273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35950B-3B05-4EEB-A27F-E7E72F71A98A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594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ine 172"/>
          <p:cNvSpPr>
            <a:spLocks noChangeShapeType="1"/>
          </p:cNvSpPr>
          <p:nvPr/>
        </p:nvSpPr>
        <p:spPr bwMode="auto">
          <a:xfrm>
            <a:off x="8532440" y="1737200"/>
            <a:ext cx="0" cy="297340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5" name="Line 172"/>
          <p:cNvSpPr>
            <a:spLocks noChangeShapeType="1"/>
          </p:cNvSpPr>
          <p:nvPr/>
        </p:nvSpPr>
        <p:spPr bwMode="auto">
          <a:xfrm>
            <a:off x="7452320" y="1737200"/>
            <a:ext cx="0" cy="297340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2" name="Line 172"/>
          <p:cNvSpPr>
            <a:spLocks noChangeShapeType="1"/>
          </p:cNvSpPr>
          <p:nvPr/>
        </p:nvSpPr>
        <p:spPr bwMode="auto">
          <a:xfrm>
            <a:off x="7020272" y="1737200"/>
            <a:ext cx="0" cy="297340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355766"/>
              </p:ext>
            </p:extLst>
          </p:nvPr>
        </p:nvGraphicFramePr>
        <p:xfrm>
          <a:off x="5508302" y="2780927"/>
          <a:ext cx="1944216" cy="432049"/>
        </p:xfrm>
        <a:graphic>
          <a:graphicData uri="http://schemas.openxmlformats.org/drawingml/2006/table">
            <a:tbl>
              <a:tblPr/>
              <a:tblGrid>
                <a:gridCol w="19442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320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4788024" y="213285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33</a:t>
            </a:r>
          </a:p>
        </p:txBody>
      </p:sp>
      <p:sp>
        <p:nvSpPr>
          <p:cNvPr id="30" name="AutoShape 162"/>
          <p:cNvSpPr>
            <a:spLocks noChangeArrowheads="1"/>
          </p:cNvSpPr>
          <p:nvPr/>
        </p:nvSpPr>
        <p:spPr bwMode="auto">
          <a:xfrm>
            <a:off x="107505" y="2234214"/>
            <a:ext cx="3276374" cy="22814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36000" rIns="36000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18 years</a:t>
            </a:r>
            <a:b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Genotype 2, 3, 4, 5 or 6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HCV RNA </a:t>
            </a:r>
            <a:r>
              <a:rPr lang="en-US" sz="16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10 000 IU/mL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Treatment-naive or treatment-experienced (with or without DAA)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allowed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Creatinine clearance </a:t>
            </a:r>
            <a:r>
              <a:rPr lang="en-US" sz="1600" b="1" u="sng" dirty="0">
                <a:latin typeface="Calibri" pitchFamily="-1" charset="0"/>
                <a:ea typeface="Arial" pitchFamily="-1" charset="0"/>
                <a:cs typeface="Arial" pitchFamily="-1" charset="0"/>
              </a:rPr>
              <a:t>&gt;</a:t>
            </a:r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 60 mL/min</a:t>
            </a:r>
          </a:p>
          <a:p>
            <a:pPr algn="ctr"/>
            <a:r>
              <a:rPr lang="en-US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31" name="Oval 170"/>
          <p:cNvSpPr>
            <a:spLocks noChangeArrowheads="1"/>
          </p:cNvSpPr>
          <p:nvPr/>
        </p:nvSpPr>
        <p:spPr bwMode="auto">
          <a:xfrm>
            <a:off x="3320157" y="1196753"/>
            <a:ext cx="1539875" cy="719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cxnSp>
        <p:nvCxnSpPr>
          <p:cNvPr id="34" name="Connecteur droit 66"/>
          <p:cNvCxnSpPr>
            <a:cxnSpLocks noChangeShapeType="1"/>
          </p:cNvCxnSpPr>
          <p:nvPr/>
        </p:nvCxnSpPr>
        <p:spPr bwMode="auto">
          <a:xfrm rot="5400000">
            <a:off x="3914245" y="2114831"/>
            <a:ext cx="395998" cy="1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5" name="Rectangle 4"/>
          <p:cNvSpPr/>
          <p:nvPr/>
        </p:nvSpPr>
        <p:spPr>
          <a:xfrm>
            <a:off x="467544" y="5076472"/>
            <a:ext cx="56166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SOF/VEL: 400/100 mg FDC QD ; GS-9857: 100 mg QD</a:t>
            </a:r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 bwMode="auto">
          <a:xfrm>
            <a:off x="539552" y="1160540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GS-US-367-1169 Study: SOF/VEL + GS-9857 </a:t>
            </a:r>
            <a:br>
              <a:rPr lang="en-US" sz="3000" dirty="0"/>
            </a:br>
            <a:r>
              <a:rPr lang="en-US" sz="3000" dirty="0"/>
              <a:t>in genotype 2, 3, 4 or 6 - Phase II</a:t>
            </a:r>
          </a:p>
        </p:txBody>
      </p:sp>
      <p:sp>
        <p:nvSpPr>
          <p:cNvPr id="41" name="Espace réservé du contenu 10"/>
          <p:cNvSpPr txBox="1">
            <a:spLocks/>
          </p:cNvSpPr>
          <p:nvPr/>
        </p:nvSpPr>
        <p:spPr bwMode="auto">
          <a:xfrm>
            <a:off x="539750" y="5692132"/>
            <a:ext cx="8496746" cy="83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kern="0" dirty="0"/>
              <a:t>Objective</a:t>
            </a:r>
          </a:p>
          <a:p>
            <a:pPr lvl="1"/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600" baseline="-25000" dirty="0">
                <a:ea typeface="ＭＳ Ｐゴシック" pitchFamily="-1" charset="-128"/>
                <a:cs typeface="ＭＳ Ｐゴシック" pitchFamily="-1" charset="-128"/>
              </a:rPr>
              <a:t>12 </a:t>
            </a: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(HCV RNA &lt; 15 IU/mL)</a:t>
            </a:r>
            <a:r>
              <a:rPr lang="en-US" sz="1600" baseline="-25000" dirty="0">
                <a:ea typeface="ＭＳ Ｐゴシック" pitchFamily="-1" charset="-128"/>
                <a:cs typeface="ＭＳ Ｐゴシック" pitchFamily="-1" charset="-128"/>
              </a:rPr>
              <a:t>,</a:t>
            </a:r>
            <a:r>
              <a:rPr lang="en-US" sz="1600" dirty="0">
                <a:ea typeface="ＭＳ Ｐゴシック" pitchFamily="-1" charset="-128"/>
                <a:cs typeface="ＭＳ Ｐゴシック" pitchFamily="-1" charset="-128"/>
              </a:rPr>
              <a:t> by ITT, with 2-sided 95% CI (no inferential statistics)</a:t>
            </a:r>
            <a:endParaRPr lang="en-US" sz="2200" kern="0" dirty="0"/>
          </a:p>
        </p:txBody>
      </p:sp>
      <p:sp>
        <p:nvSpPr>
          <p:cNvPr id="25" name="Oval 110"/>
          <p:cNvSpPr>
            <a:spLocks noChangeArrowheads="1"/>
          </p:cNvSpPr>
          <p:nvPr/>
        </p:nvSpPr>
        <p:spPr bwMode="auto">
          <a:xfrm>
            <a:off x="8244210" y="1340769"/>
            <a:ext cx="576262" cy="39599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GS-US-367-1169 </a:t>
            </a:r>
          </a:p>
        </p:txBody>
      </p:sp>
      <p:graphicFrame>
        <p:nvGraphicFramePr>
          <p:cNvPr id="1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089386"/>
              </p:ext>
            </p:extLst>
          </p:nvPr>
        </p:nvGraphicFramePr>
        <p:xfrm>
          <a:off x="5508302" y="1911050"/>
          <a:ext cx="1512168" cy="504056"/>
        </p:xfrm>
        <a:graphic>
          <a:graphicData uri="http://schemas.openxmlformats.org/drawingml/2006/table">
            <a:tbl>
              <a:tblPr/>
              <a:tblGrid>
                <a:gridCol w="15121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/>
                          <a:ea typeface="ＭＳ Ｐゴシック" pitchFamily="-109" charset="-128"/>
                          <a:cs typeface="Calibri"/>
                        </a:rPr>
                        <a:t>SOF/VEL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/>
                          <a:ea typeface="ＭＳ Ｐゴシック" pitchFamily="-109" charset="-128"/>
                          <a:cs typeface="Calibri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/>
                          <a:ea typeface="ＭＳ Ｐゴシック" pitchFamily="-109" charset="-128"/>
                          <a:cs typeface="Calibri"/>
                        </a:rPr>
                        <a:t>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788536" y="2370366"/>
            <a:ext cx="60939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Naive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491880" y="3789040"/>
            <a:ext cx="10955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Treatment- </a:t>
            </a:r>
          </a:p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experienced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484838"/>
              </p:ext>
            </p:extLst>
          </p:nvPr>
        </p:nvGraphicFramePr>
        <p:xfrm>
          <a:off x="5508302" y="3573016"/>
          <a:ext cx="3024336" cy="360040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3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357024"/>
              </p:ext>
            </p:extLst>
          </p:nvPr>
        </p:nvGraphicFramePr>
        <p:xfrm>
          <a:off x="5508302" y="4419267"/>
          <a:ext cx="3024336" cy="286512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414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SOF/VEL + GS-9857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7" name="Oval 110"/>
          <p:cNvSpPr>
            <a:spLocks noChangeArrowheads="1"/>
          </p:cNvSpPr>
          <p:nvPr/>
        </p:nvSpPr>
        <p:spPr bwMode="auto">
          <a:xfrm>
            <a:off x="7272084" y="1340769"/>
            <a:ext cx="396260" cy="39599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W8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3" name="Oval 110"/>
          <p:cNvSpPr>
            <a:spLocks noChangeArrowheads="1"/>
          </p:cNvSpPr>
          <p:nvPr/>
        </p:nvSpPr>
        <p:spPr bwMode="auto">
          <a:xfrm>
            <a:off x="6840036" y="1340769"/>
            <a:ext cx="396260" cy="395998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grpSp>
        <p:nvGrpSpPr>
          <p:cNvPr id="3" name="Grouper 2"/>
          <p:cNvGrpSpPr/>
          <p:nvPr/>
        </p:nvGrpSpPr>
        <p:grpSpPr>
          <a:xfrm>
            <a:off x="4572000" y="2132856"/>
            <a:ext cx="936104" cy="864000"/>
            <a:chOff x="4572000" y="2348880"/>
            <a:chExt cx="936104" cy="648072"/>
          </a:xfrm>
        </p:grpSpPr>
        <p:sp>
          <p:nvSpPr>
            <p:cNvPr id="33" name="Line 63"/>
            <p:cNvSpPr>
              <a:spLocks noChangeShapeType="1"/>
            </p:cNvSpPr>
            <p:nvPr/>
          </p:nvSpPr>
          <p:spPr bwMode="auto">
            <a:xfrm>
              <a:off x="4572113" y="2348880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4" name="Line 63"/>
            <p:cNvSpPr>
              <a:spLocks noChangeShapeType="1"/>
            </p:cNvSpPr>
            <p:nvPr/>
          </p:nvSpPr>
          <p:spPr bwMode="auto">
            <a:xfrm>
              <a:off x="4572000" y="2996952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45" name="Connecteur droit 66"/>
            <p:cNvCxnSpPr>
              <a:cxnSpLocks noChangeShapeType="1"/>
            </p:cNvCxnSpPr>
            <p:nvPr/>
          </p:nvCxnSpPr>
          <p:spPr bwMode="auto">
            <a:xfrm rot="5400000">
              <a:off x="4248002" y="2672879"/>
              <a:ext cx="647998" cy="1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/>
              <a:tailEnd type="none" w="med" len="med"/>
            </a:ln>
          </p:spPr>
        </p:cxnSp>
      </p:grpSp>
      <p:grpSp>
        <p:nvGrpSpPr>
          <p:cNvPr id="50" name="Grouper 49"/>
          <p:cNvGrpSpPr/>
          <p:nvPr/>
        </p:nvGrpSpPr>
        <p:grpSpPr>
          <a:xfrm>
            <a:off x="4572000" y="3717128"/>
            <a:ext cx="936104" cy="864000"/>
            <a:chOff x="4572000" y="2348880"/>
            <a:chExt cx="936104" cy="648072"/>
          </a:xfrm>
        </p:grpSpPr>
        <p:sp>
          <p:nvSpPr>
            <p:cNvPr id="51" name="Line 63"/>
            <p:cNvSpPr>
              <a:spLocks noChangeShapeType="1"/>
            </p:cNvSpPr>
            <p:nvPr/>
          </p:nvSpPr>
          <p:spPr bwMode="auto">
            <a:xfrm>
              <a:off x="4572113" y="2348880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2" name="Line 63"/>
            <p:cNvSpPr>
              <a:spLocks noChangeShapeType="1"/>
            </p:cNvSpPr>
            <p:nvPr/>
          </p:nvSpPr>
          <p:spPr bwMode="auto">
            <a:xfrm>
              <a:off x="4572000" y="2996952"/>
              <a:ext cx="935991" cy="0"/>
            </a:xfrm>
            <a:prstGeom prst="line">
              <a:avLst/>
            </a:prstGeom>
            <a:ln w="28575">
              <a:solidFill>
                <a:srgbClr val="333399"/>
              </a:solidFill>
              <a:headEnd/>
              <a:tailE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53" name="Connecteur droit 66"/>
            <p:cNvCxnSpPr>
              <a:cxnSpLocks noChangeShapeType="1"/>
            </p:cNvCxnSpPr>
            <p:nvPr/>
          </p:nvCxnSpPr>
          <p:spPr bwMode="auto">
            <a:xfrm rot="5400000">
              <a:off x="4248002" y="2672879"/>
              <a:ext cx="647998" cy="1"/>
            </a:xfrm>
            <a:prstGeom prst="line">
              <a:avLst/>
            </a:prstGeom>
            <a:noFill/>
            <a:ln w="28575">
              <a:solidFill>
                <a:srgbClr val="333399"/>
              </a:solidFill>
              <a:round/>
              <a:headEnd type="none"/>
              <a:tailEnd type="none" w="med" len="med"/>
            </a:ln>
          </p:spPr>
        </p:cxnSp>
      </p:grpSp>
      <p:sp>
        <p:nvSpPr>
          <p:cNvPr id="54" name="Rectangle 9"/>
          <p:cNvSpPr>
            <a:spLocks noChangeArrowheads="1"/>
          </p:cNvSpPr>
          <p:nvPr/>
        </p:nvSpPr>
        <p:spPr bwMode="auto">
          <a:xfrm>
            <a:off x="4788024" y="2658398"/>
            <a:ext cx="7227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30</a:t>
            </a:r>
          </a:p>
        </p:txBody>
      </p:sp>
      <p:sp>
        <p:nvSpPr>
          <p:cNvPr id="57" name="Rectangle 9"/>
          <p:cNvSpPr>
            <a:spLocks noChangeArrowheads="1"/>
          </p:cNvSpPr>
          <p:nvPr/>
        </p:nvSpPr>
        <p:spPr bwMode="auto">
          <a:xfrm>
            <a:off x="4788274" y="371703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36</a:t>
            </a:r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4788024" y="4257478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29</a:t>
            </a:r>
          </a:p>
        </p:txBody>
      </p:sp>
      <p:sp>
        <p:nvSpPr>
          <p:cNvPr id="59" name="Rectangle 58"/>
          <p:cNvSpPr/>
          <p:nvPr/>
        </p:nvSpPr>
        <p:spPr>
          <a:xfrm>
            <a:off x="4499992" y="1825079"/>
            <a:ext cx="10695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No cirrhosis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617813" y="2996952"/>
            <a:ext cx="8338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499992" y="3429000"/>
            <a:ext cx="10695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No cirrhosis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617813" y="4600873"/>
            <a:ext cx="8338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333399"/>
                </a:solidFill>
                <a:latin typeface="Calibri" panose="020F0502020204030204" pitchFamily="34" charset="0"/>
              </a:rPr>
              <a:t>Cirrhosis</a:t>
            </a:r>
            <a:endParaRPr lang="fr-FR" sz="1400" b="1" dirty="0">
              <a:solidFill>
                <a:srgbClr val="333399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ZoneTexte 69"/>
          <p:cNvSpPr txBox="1">
            <a:spLocks noChangeArrowheads="1"/>
          </p:cNvSpPr>
          <p:nvPr/>
        </p:nvSpPr>
        <p:spPr bwMode="auto">
          <a:xfrm>
            <a:off x="5769359" y="6581775"/>
            <a:ext cx="33746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151:902-909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68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175558"/>
              </p:ext>
            </p:extLst>
          </p:nvPr>
        </p:nvGraphicFramePr>
        <p:xfrm>
          <a:off x="179512" y="1700806"/>
          <a:ext cx="8640959" cy="453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90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58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06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19983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Treatment-naive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Treatment-experienced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19983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119954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8W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99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Age, years, mean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53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499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Female,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64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4990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White,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82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49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HCV RNA,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log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IU/mL, mean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6.2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6.4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49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IL28B CC,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499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1b / 2 / 3 / 4 / 6, 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/ 6 / 21 / 5 / 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6 / 18 / 5 / 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 / 13 / 18 / 4 / 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/ 8 / 17 / 3 / 1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1066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DAA experience, 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None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SOF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+ RBV </a:t>
                      </a:r>
                      <a:r>
                        <a:rPr lang="en-US" sz="1400" b="1" u="sng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+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 PEG-IFN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Other DAAs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207301" y="1124744"/>
            <a:ext cx="3164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</a:t>
            </a:r>
          </a:p>
        </p:txBody>
      </p:sp>
      <p:sp>
        <p:nvSpPr>
          <p:cNvPr id="4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GS-US-367-1169 Study: SOF/VEL + GS-9857 </a:t>
            </a:r>
            <a:br>
              <a:rPr lang="en-US" sz="3000" dirty="0"/>
            </a:br>
            <a:r>
              <a:rPr lang="en-US" sz="3000" dirty="0"/>
              <a:t>in genotype 2, 3, 4 or 6 -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GS-US-367-1169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69359" y="6581775"/>
            <a:ext cx="33746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151:902-909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694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>
            <a:off x="3122541" y="1124744"/>
            <a:ext cx="2886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ITT, % (95% CI)</a:t>
            </a:r>
            <a:endParaRPr lang="en-US" sz="2400" b="1" baseline="-25000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460253" y="1957458"/>
            <a:ext cx="7413728" cy="4639894"/>
            <a:chOff x="460253" y="1957458"/>
            <a:chExt cx="7413728" cy="4639894"/>
          </a:xfrm>
        </p:grpSpPr>
        <p:sp>
          <p:nvSpPr>
            <p:cNvPr id="51" name="ZoneTexte 50"/>
            <p:cNvSpPr txBox="1"/>
            <p:nvPr/>
          </p:nvSpPr>
          <p:spPr>
            <a:xfrm>
              <a:off x="5462289" y="5898758"/>
              <a:ext cx="219613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Treatment-experienced</a:t>
              </a:r>
            </a:p>
          </p:txBody>
        </p:sp>
        <p:sp>
          <p:nvSpPr>
            <p:cNvPr id="54" name="Line 47"/>
            <p:cNvSpPr>
              <a:spLocks noChangeShapeType="1"/>
            </p:cNvSpPr>
            <p:nvPr/>
          </p:nvSpPr>
          <p:spPr bwMode="auto">
            <a:xfrm>
              <a:off x="900873" y="3109937"/>
              <a:ext cx="0" cy="268622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5" name="Line 48"/>
            <p:cNvSpPr>
              <a:spLocks noChangeShapeType="1"/>
            </p:cNvSpPr>
            <p:nvPr/>
          </p:nvSpPr>
          <p:spPr bwMode="auto">
            <a:xfrm>
              <a:off x="814574" y="5796166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6" name="Line 49"/>
            <p:cNvSpPr>
              <a:spLocks noChangeShapeType="1"/>
            </p:cNvSpPr>
            <p:nvPr/>
          </p:nvSpPr>
          <p:spPr bwMode="auto">
            <a:xfrm>
              <a:off x="814574" y="5263304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7" name="Line 50"/>
            <p:cNvSpPr>
              <a:spLocks noChangeShapeType="1"/>
            </p:cNvSpPr>
            <p:nvPr/>
          </p:nvSpPr>
          <p:spPr bwMode="auto">
            <a:xfrm>
              <a:off x="814574" y="4719483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8" name="Line 51"/>
            <p:cNvSpPr>
              <a:spLocks noChangeShapeType="1"/>
            </p:cNvSpPr>
            <p:nvPr/>
          </p:nvSpPr>
          <p:spPr bwMode="auto">
            <a:xfrm>
              <a:off x="814574" y="4185251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59" name="Line 52"/>
            <p:cNvSpPr>
              <a:spLocks noChangeShapeType="1"/>
            </p:cNvSpPr>
            <p:nvPr/>
          </p:nvSpPr>
          <p:spPr bwMode="auto">
            <a:xfrm>
              <a:off x="814574" y="3641430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60" name="Line 53"/>
            <p:cNvSpPr>
              <a:spLocks noChangeShapeType="1"/>
            </p:cNvSpPr>
            <p:nvPr/>
          </p:nvSpPr>
          <p:spPr bwMode="auto">
            <a:xfrm>
              <a:off x="814574" y="3109937"/>
              <a:ext cx="863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61" name="Rectangle 65"/>
            <p:cNvSpPr>
              <a:spLocks noChangeArrowheads="1"/>
            </p:cNvSpPr>
            <p:nvPr/>
          </p:nvSpPr>
          <p:spPr bwMode="auto">
            <a:xfrm>
              <a:off x="659025" y="5666033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2" name="Rectangle 66"/>
            <p:cNvSpPr>
              <a:spLocks noChangeArrowheads="1"/>
            </p:cNvSpPr>
            <p:nvPr/>
          </p:nvSpPr>
          <p:spPr bwMode="auto">
            <a:xfrm>
              <a:off x="559639" y="5167416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20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3" name="Rectangle 67"/>
            <p:cNvSpPr>
              <a:spLocks noChangeArrowheads="1"/>
            </p:cNvSpPr>
            <p:nvPr/>
          </p:nvSpPr>
          <p:spPr bwMode="auto">
            <a:xfrm>
              <a:off x="559639" y="462496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40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4" name="Rectangle 68"/>
            <p:cNvSpPr>
              <a:spLocks noChangeArrowheads="1"/>
            </p:cNvSpPr>
            <p:nvPr/>
          </p:nvSpPr>
          <p:spPr bwMode="auto">
            <a:xfrm>
              <a:off x="559639" y="4093473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60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5" name="Rectangle 69"/>
            <p:cNvSpPr>
              <a:spLocks noChangeArrowheads="1"/>
            </p:cNvSpPr>
            <p:nvPr/>
          </p:nvSpPr>
          <p:spPr bwMode="auto">
            <a:xfrm>
              <a:off x="559639" y="3522255"/>
              <a:ext cx="19877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>
                  <a:solidFill>
                    <a:srgbClr val="000066"/>
                  </a:solidFill>
                  <a:latin typeface="+mn-lt"/>
                </a:rPr>
                <a:t>80</a:t>
              </a:r>
              <a:endParaRPr lang="en-US" altLang="fr-FR" sz="1200" b="1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6" name="Rectangle 70"/>
            <p:cNvSpPr>
              <a:spLocks noChangeArrowheads="1"/>
            </p:cNvSpPr>
            <p:nvPr/>
          </p:nvSpPr>
          <p:spPr bwMode="auto">
            <a:xfrm>
              <a:off x="460253" y="2989393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r" eaLnBrk="1" hangingPunct="1">
                <a:buClrTx/>
                <a:buFontTx/>
                <a:buNone/>
              </a:pPr>
              <a:r>
                <a:rPr lang="en-US" altLang="fr-FR" sz="1400" b="1" dirty="0">
                  <a:solidFill>
                    <a:srgbClr val="000066"/>
                  </a:solidFill>
                  <a:latin typeface="+mn-lt"/>
                </a:rPr>
                <a:t>100</a:t>
              </a:r>
              <a:endParaRPr lang="en-US" altLang="fr-FR" sz="1200" b="1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67" name="Rectangle 41"/>
            <p:cNvSpPr>
              <a:spLocks noChangeArrowheads="1"/>
            </p:cNvSpPr>
            <p:nvPr/>
          </p:nvSpPr>
          <p:spPr bwMode="auto">
            <a:xfrm>
              <a:off x="1253475" y="3472873"/>
              <a:ext cx="900000" cy="230568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68" name="Rectangle 56"/>
            <p:cNvSpPr>
              <a:spLocks noChangeArrowheads="1"/>
            </p:cNvSpPr>
            <p:nvPr/>
          </p:nvSpPr>
          <p:spPr bwMode="auto">
            <a:xfrm>
              <a:off x="1403648" y="3033177"/>
              <a:ext cx="57227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88 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( 72-97)</a:t>
              </a: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629443" y="549036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33</a:t>
              </a:r>
              <a:endParaRPr lang="en-US" altLang="fr-FR" sz="12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4" name="Rectangle 41"/>
            <p:cNvSpPr>
              <a:spLocks noChangeArrowheads="1"/>
            </p:cNvSpPr>
            <p:nvPr/>
          </p:nvSpPr>
          <p:spPr bwMode="auto">
            <a:xfrm>
              <a:off x="5164289" y="3122614"/>
              <a:ext cx="900000" cy="2655948"/>
            </a:xfrm>
            <a:prstGeom prst="rect">
              <a:avLst/>
            </a:prstGeom>
            <a:solidFill>
              <a:srgbClr val="FF6600"/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5317352" y="2687986"/>
              <a:ext cx="62356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100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(90-100)</a:t>
              </a:r>
              <a:endParaRPr lang="en-US" altLang="fr-FR" sz="1400" dirty="0"/>
            </a:p>
          </p:txBody>
        </p:sp>
        <p:sp>
          <p:nvSpPr>
            <p:cNvPr id="110" name="Rectangle 109"/>
            <p:cNvSpPr>
              <a:spLocks noChangeArrowheads="1"/>
            </p:cNvSpPr>
            <p:nvPr/>
          </p:nvSpPr>
          <p:spPr bwMode="auto">
            <a:xfrm>
              <a:off x="5508104" y="549036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36</a:t>
              </a:r>
              <a:endParaRPr lang="en-US" altLang="fr-FR" sz="12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2" name="Line 54"/>
            <p:cNvSpPr>
              <a:spLocks noChangeShapeType="1"/>
            </p:cNvSpPr>
            <p:nvPr/>
          </p:nvSpPr>
          <p:spPr bwMode="auto">
            <a:xfrm>
              <a:off x="853981" y="5795973"/>
              <a:ext cx="70200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509679" y="2679884"/>
              <a:ext cx="34430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b="1" dirty="0"/>
                <a:t>%</a:t>
              </a:r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862043" y="5456790"/>
              <a:ext cx="38504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>
                  <a:latin typeface="+mn-lt"/>
                </a:rPr>
                <a:t>N=</a:t>
              </a:r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auto">
            <a:xfrm>
              <a:off x="6769394" y="3181617"/>
              <a:ext cx="900000" cy="259694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49" name="Rectangle 56"/>
            <p:cNvSpPr>
              <a:spLocks noChangeArrowheads="1"/>
            </p:cNvSpPr>
            <p:nvPr/>
          </p:nvSpPr>
          <p:spPr bwMode="auto">
            <a:xfrm>
              <a:off x="6954460" y="2734169"/>
              <a:ext cx="532197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97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(82-99)</a:t>
              </a: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7110148" y="549036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29</a:t>
              </a:r>
              <a:endParaRPr lang="en-US" altLang="fr-FR" sz="12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1043608" y="5898758"/>
              <a:ext cx="1193155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Naive </a:t>
              </a:r>
            </a:p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No cirrhosis</a:t>
              </a:r>
            </a:p>
          </p:txBody>
        </p:sp>
        <p:sp>
          <p:nvSpPr>
            <p:cNvPr id="71" name="Rectangle 41"/>
            <p:cNvSpPr>
              <a:spLocks noChangeArrowheads="1"/>
            </p:cNvSpPr>
            <p:nvPr/>
          </p:nvSpPr>
          <p:spPr bwMode="auto">
            <a:xfrm>
              <a:off x="2879912" y="3269673"/>
              <a:ext cx="900000" cy="250888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anchor="ctr"/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endParaRPr lang="en-US" altLang="fr-FR" sz="1600" b="1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75" name="Rectangle 56"/>
            <p:cNvSpPr>
              <a:spLocks noChangeArrowheads="1"/>
            </p:cNvSpPr>
            <p:nvPr/>
          </p:nvSpPr>
          <p:spPr bwMode="auto">
            <a:xfrm>
              <a:off x="3034022" y="2826533"/>
              <a:ext cx="57227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93 </a:t>
              </a:r>
            </a:p>
            <a:p>
              <a:pPr algn="ctr" eaLnBrk="1" hangingPunct="1">
                <a:buClrTx/>
                <a:buFontTx/>
                <a:buNone/>
              </a:pPr>
              <a:r>
                <a:rPr lang="en-US" altLang="fr-FR" sz="1400" b="1" dirty="0"/>
                <a:t>( 78-99)</a:t>
              </a: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3289940" y="5490363"/>
              <a:ext cx="16991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buClr>
                  <a:srgbClr val="CC0000"/>
                </a:buClr>
                <a:buChar char="•"/>
                <a:defRPr sz="2000">
                  <a:solidFill>
                    <a:srgbClr val="333399"/>
                  </a:solidFill>
                  <a:latin typeface="Calibri" pitchFamily="34" charset="0"/>
                </a:defRPr>
              </a:lvl1pPr>
              <a:lvl2pPr marL="742950" indent="-285750" algn="l" eaLnBrk="0" hangingPunct="0">
                <a:buClr>
                  <a:srgbClr val="CC0000"/>
                </a:buClr>
                <a:buChar char="–"/>
                <a:defRPr>
                  <a:solidFill>
                    <a:srgbClr val="333399"/>
                  </a:solidFill>
                  <a:latin typeface="Calibri" pitchFamily="34" charset="0"/>
                </a:defRPr>
              </a:lvl2pPr>
              <a:lvl3pPr marL="1143000" indent="-228600" algn="l" eaLnBrk="0" hangingPunct="0">
                <a:buClr>
                  <a:srgbClr val="CC0000"/>
                </a:buClr>
                <a:buChar char="•"/>
                <a:defRPr sz="1600">
                  <a:solidFill>
                    <a:srgbClr val="333399"/>
                  </a:solidFill>
                  <a:latin typeface="Calibri" pitchFamily="34" charset="0"/>
                </a:defRPr>
              </a:lvl3pPr>
              <a:lvl4pPr marL="1600200" indent="-228600" algn="l" eaLnBrk="0" hangingPunct="0">
                <a:buClr>
                  <a:srgbClr val="CC0000"/>
                </a:buClr>
                <a:buChar char="–"/>
                <a:defRPr sz="1400">
                  <a:solidFill>
                    <a:srgbClr val="333399"/>
                  </a:solidFill>
                  <a:latin typeface="Calibri" pitchFamily="34" charset="0"/>
                </a:defRPr>
              </a:lvl4pPr>
              <a:lvl5pPr marL="2057400" indent="-228600" algn="l" eaLnBrk="0" hangingPunct="0"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CC0000"/>
                </a:buClr>
                <a:buChar char="»"/>
                <a:defRPr sz="1400">
                  <a:solidFill>
                    <a:srgbClr val="333399"/>
                  </a:solidFill>
                  <a:latin typeface="Calibri" pitchFamily="34" charset="0"/>
                </a:defRPr>
              </a:lvl9pPr>
            </a:lstStyle>
            <a:p>
              <a:pPr algn="ctr" eaLnBrk="1" hangingPunct="1">
                <a:buClrTx/>
                <a:buFontTx/>
                <a:buNone/>
              </a:pPr>
              <a:r>
                <a:rPr lang="en-US" altLang="fr-FR" sz="1200" b="1" dirty="0">
                  <a:solidFill>
                    <a:srgbClr val="000066"/>
                  </a:solidFill>
                  <a:latin typeface="+mn-lt"/>
                </a:rPr>
                <a:t>30</a:t>
              </a:r>
              <a:endParaRPr lang="en-US" altLang="fr-FR" sz="120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539085" y="6258798"/>
              <a:ext cx="119315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No cirrhosis</a:t>
              </a: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6660232" y="6258798"/>
              <a:ext cx="92405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Cirrhosis</a:t>
              </a:r>
            </a:p>
          </p:txBody>
        </p:sp>
        <p:cxnSp>
          <p:nvCxnSpPr>
            <p:cNvPr id="9" name="Connecteur droit 8"/>
            <p:cNvCxnSpPr/>
            <p:nvPr/>
          </p:nvCxnSpPr>
          <p:spPr>
            <a:xfrm>
              <a:off x="1156646" y="5898758"/>
              <a:ext cx="1080187" cy="0"/>
            </a:xfrm>
            <a:prstGeom prst="line">
              <a:avLst/>
            </a:prstGeom>
            <a:ln w="28575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>
              <a:off x="5724128" y="5898758"/>
              <a:ext cx="1728192" cy="0"/>
            </a:xfrm>
            <a:prstGeom prst="line">
              <a:avLst/>
            </a:prstGeom>
            <a:ln w="28575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5724128" y="6258798"/>
              <a:ext cx="864096" cy="0"/>
            </a:xfrm>
            <a:prstGeom prst="line">
              <a:avLst/>
            </a:prstGeom>
            <a:ln w="28575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Connecteur droit 85"/>
            <p:cNvCxnSpPr/>
            <p:nvPr/>
          </p:nvCxnSpPr>
          <p:spPr>
            <a:xfrm>
              <a:off x="6732240" y="6258798"/>
              <a:ext cx="864096" cy="0"/>
            </a:xfrm>
            <a:prstGeom prst="line">
              <a:avLst/>
            </a:prstGeom>
            <a:ln w="28575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ZoneTexte 86"/>
            <p:cNvSpPr txBox="1"/>
            <p:nvPr/>
          </p:nvSpPr>
          <p:spPr>
            <a:xfrm>
              <a:off x="1246152" y="1957458"/>
              <a:ext cx="9332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6W</a:t>
              </a:r>
            </a:p>
          </p:txBody>
        </p:sp>
        <p:sp>
          <p:nvSpPr>
            <p:cNvPr id="88" name="ZoneTexte 87"/>
            <p:cNvSpPr txBox="1"/>
            <p:nvPr/>
          </p:nvSpPr>
          <p:spPr>
            <a:xfrm>
              <a:off x="2918846" y="1957458"/>
              <a:ext cx="9332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8W</a:t>
              </a:r>
            </a:p>
          </p:txBody>
        </p:sp>
        <p:sp>
          <p:nvSpPr>
            <p:cNvPr id="91" name="ZoneTexte 90"/>
            <p:cNvSpPr txBox="1"/>
            <p:nvPr/>
          </p:nvSpPr>
          <p:spPr>
            <a:xfrm>
              <a:off x="6706616" y="1957458"/>
              <a:ext cx="973343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 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12W</a:t>
              </a:r>
            </a:p>
          </p:txBody>
        </p:sp>
        <p:sp>
          <p:nvSpPr>
            <p:cNvPr id="92" name="ZoneTexte 91"/>
            <p:cNvSpPr txBox="1"/>
            <p:nvPr/>
          </p:nvSpPr>
          <p:spPr>
            <a:xfrm>
              <a:off x="5203368" y="1957458"/>
              <a:ext cx="933268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SOF/VEL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+ GS-9857</a:t>
              </a:r>
            </a:p>
            <a:p>
              <a:pPr algn="ctr"/>
              <a:r>
                <a:rPr lang="en-US" sz="1400" b="1" dirty="0">
                  <a:solidFill>
                    <a:srgbClr val="0070C0"/>
                  </a:solidFill>
                  <a:latin typeface="Calibri" panose="020F0502020204030204" pitchFamily="34" charset="0"/>
                </a:rPr>
                <a:t>12W</a:t>
              </a:r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2889759" y="5877272"/>
              <a:ext cx="924051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Naive </a:t>
              </a:r>
            </a:p>
            <a:p>
              <a:pPr algn="ctr"/>
              <a:r>
                <a:rPr lang="en-US" sz="1600" b="1" dirty="0">
                  <a:solidFill>
                    <a:srgbClr val="333399"/>
                  </a:solidFill>
                  <a:latin typeface="Calibri" panose="020F0502020204030204" pitchFamily="34" charset="0"/>
                </a:rPr>
                <a:t>Cirrhosis</a:t>
              </a:r>
            </a:p>
          </p:txBody>
        </p:sp>
        <p:cxnSp>
          <p:nvCxnSpPr>
            <p:cNvPr id="95" name="Connecteur droit 94"/>
            <p:cNvCxnSpPr/>
            <p:nvPr/>
          </p:nvCxnSpPr>
          <p:spPr>
            <a:xfrm>
              <a:off x="2812830" y="5877272"/>
              <a:ext cx="1080187" cy="0"/>
            </a:xfrm>
            <a:prstGeom prst="line">
              <a:avLst/>
            </a:prstGeom>
            <a:ln w="28575">
              <a:solidFill>
                <a:srgbClr val="33339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GS-US-367-1169 Study: SOF/VEL + GS-9857 </a:t>
            </a:r>
            <a:br>
              <a:rPr lang="en-US" sz="3000" dirty="0"/>
            </a:br>
            <a:r>
              <a:rPr lang="en-US" sz="3000" dirty="0"/>
              <a:t>in genotype 2, 3, 4 or 6 - Phase II</a:t>
            </a:r>
          </a:p>
        </p:txBody>
      </p:sp>
      <p:sp>
        <p:nvSpPr>
          <p:cNvPr id="47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GS-US-367-1169 </a:t>
            </a:r>
          </a:p>
        </p:txBody>
      </p:sp>
      <p:sp>
        <p:nvSpPr>
          <p:cNvPr id="50" name="ZoneTexte 69"/>
          <p:cNvSpPr txBox="1">
            <a:spLocks noChangeArrowheads="1"/>
          </p:cNvSpPr>
          <p:nvPr/>
        </p:nvSpPr>
        <p:spPr bwMode="auto">
          <a:xfrm>
            <a:off x="5769359" y="6581775"/>
            <a:ext cx="33746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151:902-909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65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538628"/>
              </p:ext>
            </p:extLst>
          </p:nvPr>
        </p:nvGraphicFramePr>
        <p:xfrm>
          <a:off x="179512" y="1700807"/>
          <a:ext cx="8640959" cy="4752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090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58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06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44422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Treatment-naive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Treatment-experienced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44422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31458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8W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831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SVR</a:t>
                      </a:r>
                      <a:r>
                        <a:rPr lang="en-US" sz="1400" b="1" baseline="-25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12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, N (%)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7580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1b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(100)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7580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4/6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(67)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6/6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13/13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8/8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758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21/21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(100)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17/18 (94)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18/18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16/17 (94)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758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  <a:tab pos="0" algn="l"/>
                        </a:tabLst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3/5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(60)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4/5 (80)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4/4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3/3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7580">
                <a:tc>
                  <a:txBody>
                    <a:bodyPr/>
                    <a:lstStyle/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Genotype 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1/1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1/1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1/1 (100)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288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Relapse,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N (%)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4 (12)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 (7)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685907" y="1124744"/>
            <a:ext cx="42077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and relapse by genotype</a:t>
            </a:r>
          </a:p>
        </p:txBody>
      </p:sp>
      <p:sp>
        <p:nvSpPr>
          <p:cNvPr id="4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GS-US-367-1169 Study: SOF/VEL + GS-9857 </a:t>
            </a:r>
            <a:br>
              <a:rPr lang="en-US" sz="3000" dirty="0"/>
            </a:br>
            <a:r>
              <a:rPr lang="en-US" sz="3000" dirty="0"/>
              <a:t>in genotype 2, 3, 4 or 6 -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GS-US-367-1169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69359" y="6581775"/>
            <a:ext cx="33746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151:902-909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1098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18557" y="1276187"/>
            <a:ext cx="8496746" cy="159975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/>
              <a:t>Resistance analysis (1% deep sequencing)</a:t>
            </a:r>
            <a:endParaRPr lang="en-US" sz="20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2000" spc="-40" dirty="0"/>
              <a:t>At baseline, presence of class RASs (NS3, NS5A or NS5B)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32/63 (51%) treatment-naïve patients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6/27 (22%) IFN-experienced, DDA-naïve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sz="1800" spc="-40" dirty="0"/>
              <a:t>20/38 (53%) DDA-experienced patients</a:t>
            </a:r>
          </a:p>
        </p:txBody>
      </p:sp>
      <p:sp>
        <p:nvSpPr>
          <p:cNvPr id="3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GS-US-367-1169 Study: SOF/VEL + GS-9857 </a:t>
            </a:r>
            <a:br>
              <a:rPr lang="en-US" sz="3000" dirty="0"/>
            </a:br>
            <a:r>
              <a:rPr lang="en-US" sz="3000" dirty="0"/>
              <a:t>in genotype 2, 3, 4 or 6 -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GS-US-367-1169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69359" y="6581775"/>
            <a:ext cx="33746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151:902-909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8697" y="5612467"/>
            <a:ext cx="870779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Wingdings" charset="2"/>
              <a:buChar char="§"/>
            </a:pPr>
            <a:r>
              <a:rPr lang="en-US" sz="2000" spc="-40" dirty="0"/>
              <a:t>At relapse, N = 7</a:t>
            </a:r>
          </a:p>
          <a:p>
            <a:pPr marL="742950" lvl="1" indent="-285750"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Font typeface="Arial" charset="0"/>
              <a:buChar char="•"/>
            </a:pPr>
            <a:r>
              <a:rPr lang="en-US" spc="-40" dirty="0"/>
              <a:t>Emergence of RAS in 1 patient with genotype 3a: Y93H at baseline and relapse, emergence of Q80R</a:t>
            </a:r>
            <a:endParaRPr lang="en-US" sz="2000" spc="-40" dirty="0"/>
          </a:p>
        </p:txBody>
      </p:sp>
      <p:sp>
        <p:nvSpPr>
          <p:cNvPr id="9" name="Rectangle 8"/>
          <p:cNvSpPr/>
          <p:nvPr/>
        </p:nvSpPr>
        <p:spPr>
          <a:xfrm>
            <a:off x="871235" y="2967335"/>
            <a:ext cx="73731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according to presence or absence of baseline RASs</a:t>
            </a:r>
          </a:p>
        </p:txBody>
      </p:sp>
      <p:graphicFrame>
        <p:nvGraphicFramePr>
          <p:cNvPr id="10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502794"/>
              </p:ext>
            </p:extLst>
          </p:nvPr>
        </p:nvGraphicFramePr>
        <p:xfrm>
          <a:off x="881844" y="3520395"/>
          <a:ext cx="7200799" cy="1861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0903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5881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4065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10207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Population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Duration </a:t>
                      </a:r>
                    </a:p>
                    <a:p>
                      <a:pPr algn="ctr"/>
                      <a:r>
                        <a:rPr lang="fr-FR" sz="1600" b="1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of SOF/VEL </a:t>
                      </a:r>
                    </a:p>
                    <a:p>
                      <a:pPr algn="ctr"/>
                      <a:r>
                        <a:rPr lang="fr-FR" sz="1600" b="1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</a:rPr>
                        <a:t>+ GS-9857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SVR</a:t>
                      </a:r>
                      <a:r>
                        <a:rPr lang="en-US" sz="1600" b="1" baseline="-25000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12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1020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Baseline RASs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333399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1020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Yes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0207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Naive,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no cirrhosis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6 weeks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11/14 (79%)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18/19 (95%)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0207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Naive, cirrhosis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8 weeks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11/12 (92%)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17/18 (94%)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0207">
                <a:tc>
                  <a:txBody>
                    <a:bodyPr/>
                    <a:lstStyle/>
                    <a:p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DAA-experienced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12 weeks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23/24 (96%)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>
                          <a:solidFill>
                            <a:srgbClr val="000066"/>
                          </a:solidFill>
                        </a:rPr>
                        <a:t>41/41 (100%)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60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893309"/>
              </p:ext>
            </p:extLst>
          </p:nvPr>
        </p:nvGraphicFramePr>
        <p:xfrm>
          <a:off x="179512" y="1628800"/>
          <a:ext cx="8856983" cy="489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681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558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Treatment-naive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Treatment-experienced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558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03143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8W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30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36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29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32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Serious adverse event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321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 leading to discontinuation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56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Death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81892">
                <a:tc>
                  <a:txBody>
                    <a:bodyPr/>
                    <a:lstStyle/>
                    <a:p>
                      <a:pPr marL="0" marR="0"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AE in ≥ 5% of patients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Headache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Diarrhea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Fatigue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Nausea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Constipation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Dizziness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Dry mouth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Abdominal pain, upper</a:t>
                      </a: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Nasopharyngitis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45720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Upper respiratory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tract infection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21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27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9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31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28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28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22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6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28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28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21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14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10</a:t>
                      </a:r>
                      <a:b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</a:b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264377" y="1124744"/>
            <a:ext cx="26032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%</a:t>
            </a:r>
          </a:p>
        </p:txBody>
      </p:sp>
      <p:sp>
        <p:nvSpPr>
          <p:cNvPr id="4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GS-US-367-1169 Study: SOF/VEL + GS-9857 </a:t>
            </a:r>
            <a:br>
              <a:rPr lang="en-US" sz="3000" dirty="0"/>
            </a:br>
            <a:r>
              <a:rPr lang="en-US" sz="3000" dirty="0"/>
              <a:t>in genotype 2, 3, 4 or 6 -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GS-US-367-1169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69359" y="6581775"/>
            <a:ext cx="33746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151:902-909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4235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245170"/>
              </p:ext>
            </p:extLst>
          </p:nvPr>
        </p:nvGraphicFramePr>
        <p:xfrm>
          <a:off x="179513" y="1751772"/>
          <a:ext cx="8784974" cy="455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323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323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8479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6633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91044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Treatment-naive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Treatment-experienced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1044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No 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333399"/>
                          </a:solidFill>
                          <a:latin typeface="Calibri" pitchFamily="34" charset="0"/>
                        </a:rPr>
                        <a:t>Cirrhosis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527674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6W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34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8W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33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600" b="1" dirty="0">
                        <a:solidFill>
                          <a:srgbClr val="000066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0066"/>
                          </a:solidFill>
                          <a:latin typeface="Calibri" pitchFamily="34" charset="0"/>
                        </a:rPr>
                        <a:t>N = 31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SOF/VEL</a:t>
                      </a: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b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</a:b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+ GS-9857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baseline="0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12W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N = 32</a:t>
                      </a:r>
                    </a:p>
                  </a:txBody>
                  <a:tcPr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Hemoglobin 7-9 g/dl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 (3)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Neutrophils 500-750/mm</a:t>
                      </a:r>
                      <a:r>
                        <a:rPr lang="en-US" sz="1400" b="1" baseline="30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Platelets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25 000-50 000/mm</a:t>
                      </a:r>
                      <a:r>
                        <a:rPr lang="en-US" sz="1400" b="1" baseline="3000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Creatine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kinase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u="sng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&gt;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20 x ULN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(3)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 err="1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Glycemia</a:t>
                      </a: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3-4 g/L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412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  <a:tab pos="0" algn="l"/>
                        </a:tabLs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Lipase </a:t>
                      </a:r>
                      <a:r>
                        <a:rPr lang="en-US" sz="1400" b="1" baseline="0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&lt; 3 x ULN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lang="en-US" sz="1400" b="1" dirty="0">
                        <a:solidFill>
                          <a:srgbClr val="000066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1 (3)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66"/>
                          </a:solidFill>
                          <a:latin typeface="+mn-lt"/>
                          <a:cs typeface="Arial" pitchFamily="34" charset="0"/>
                        </a:rPr>
                        <a:t>3 (10)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2440277" y="1124744"/>
            <a:ext cx="42514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Laboratory abnormalities, N (%)</a:t>
            </a:r>
          </a:p>
        </p:txBody>
      </p:sp>
      <p:sp>
        <p:nvSpPr>
          <p:cNvPr id="4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GS-US-367-1169 Study: SOF/VEL + GS-9857 </a:t>
            </a:r>
            <a:br>
              <a:rPr lang="en-US" sz="3000" dirty="0"/>
            </a:br>
            <a:r>
              <a:rPr lang="en-US" sz="3000" dirty="0"/>
              <a:t>in genotype 2, 3, 4 or 6 -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GS-US-367-1169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69359" y="6581775"/>
            <a:ext cx="33746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EJ, Gastroenterology 2016; 151:902-909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51336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39750" y="1557338"/>
            <a:ext cx="7920682" cy="482441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Summary</a:t>
            </a:r>
            <a:endParaRPr lang="en-US" sz="2000" dirty="0"/>
          </a:p>
          <a:p>
            <a:pPr lv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spc="-40" dirty="0"/>
              <a:t>In this phase 2 open-label trial, SOF/VEL + GS-9857 </a:t>
            </a:r>
            <a:br>
              <a:rPr lang="en-US" sz="2000" spc="-40" dirty="0"/>
            </a:br>
            <a:r>
              <a:rPr lang="en-US" sz="2000" spc="-40" dirty="0"/>
              <a:t>(8 weeks in treatment-naïve patients or 12 weeks in treatment-experienced patients) was safe and effective for patients with HCV genotype 2, 3, 4, or 6 infections, with or without compensated cirrhosis</a:t>
            </a:r>
            <a:endParaRPr lang="en-US" sz="8000" spc="-40" dirty="0"/>
          </a:p>
        </p:txBody>
      </p:sp>
      <p:sp>
        <p:nvSpPr>
          <p:cNvPr id="3" name="Titre 5"/>
          <p:cNvSpPr>
            <a:spLocks noGrp="1"/>
          </p:cNvSpPr>
          <p:nvPr>
            <p:ph type="title"/>
          </p:nvPr>
        </p:nvSpPr>
        <p:spPr>
          <a:xfrm>
            <a:off x="468313" y="76200"/>
            <a:ext cx="8351837" cy="976313"/>
          </a:xfrm>
        </p:spPr>
        <p:txBody>
          <a:bodyPr/>
          <a:lstStyle/>
          <a:p>
            <a:r>
              <a:rPr lang="en-US" sz="3000" dirty="0"/>
              <a:t>GS-US-367-1169 Study: SOF/VEL + GS-9857 </a:t>
            </a:r>
            <a:br>
              <a:rPr lang="en-US" sz="3000" dirty="0"/>
            </a:br>
            <a:r>
              <a:rPr lang="en-US" sz="3000" dirty="0"/>
              <a:t>in genotype 2, 3, 4 or 6 - Phase II</a:t>
            </a: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0" y="6624736"/>
            <a:ext cx="1763688" cy="26064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GS-US-367-1169 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769359" y="6581775"/>
            <a:ext cx="337464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>
                <a:solidFill>
                  <a:srgbClr val="0070C0"/>
                </a:solidFill>
                <a:ea typeface="ＭＳ Ｐゴシック" pitchFamily="34" charset="-128"/>
              </a:rPr>
              <a:t> EJ, Gastroenterology 2016; 151:902-909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2578003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5606</TotalTime>
  <Words>775</Words>
  <Application>Microsoft Office PowerPoint</Application>
  <PresentationFormat>Affichage à l'écran (4:3)</PresentationFormat>
  <Paragraphs>344</Paragraphs>
  <Slides>8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HCV-trials.com 2016</vt:lpstr>
      <vt:lpstr>GS-US-367-1169 Study: SOF/VEL + GS-9857  in genotype 2, 3, 4 or 6 - Phase II</vt:lpstr>
      <vt:lpstr>GS-US-367-1169 Study: SOF/VEL + GS-9857  in genotype 2, 3, 4 or 6 - Phase II</vt:lpstr>
      <vt:lpstr>GS-US-367-1169 Study: SOF/VEL + GS-9857  in genotype 2, 3, 4 or 6 - Phase II</vt:lpstr>
      <vt:lpstr>GS-US-367-1169 Study: SOF/VEL + GS-9857  in genotype 2, 3, 4 or 6 - Phase II</vt:lpstr>
      <vt:lpstr>GS-US-367-1169 Study: SOF/VEL + GS-9857  in genotype 2, 3, 4 or 6 - Phase II</vt:lpstr>
      <vt:lpstr>GS-US-367-1169 Study: SOF/VEL + GS-9857  in genotype 2, 3, 4 or 6 - Phase II</vt:lpstr>
      <vt:lpstr>GS-US-367-1169 Study: SOF/VEL + GS-9857  in genotype 2, 3, 4 or 6 - Phase II</vt:lpstr>
      <vt:lpstr>GS-US-367-1169 Study: SOF/VEL + GS-9857  in genotype 2, 3, 4 or 6 - Phase II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</cp:lastModifiedBy>
  <cp:revision>272</cp:revision>
  <dcterms:created xsi:type="dcterms:W3CDTF">2015-05-23T16:11:26Z</dcterms:created>
  <dcterms:modified xsi:type="dcterms:W3CDTF">2017-01-04T16:12:47Z</dcterms:modified>
</cp:coreProperties>
</file>