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9" r:id="rId2"/>
    <p:sldId id="284" r:id="rId3"/>
    <p:sldId id="302" r:id="rId4"/>
    <p:sldId id="303" r:id="rId5"/>
    <p:sldId id="304" r:id="rId6"/>
    <p:sldId id="305" r:id="rId7"/>
    <p:sldId id="29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000066"/>
    <a:srgbClr val="FFFFFF"/>
    <a:srgbClr val="333399"/>
    <a:srgbClr val="DDDDDD"/>
    <a:srgbClr val="7030A0"/>
    <a:srgbClr val="7F7F7F"/>
    <a:srgbClr val="33CC33"/>
    <a:srgbClr val="0070C0"/>
    <a:srgbClr val="8D3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2" autoAdjust="0"/>
    <p:restoredTop sz="50067" autoAdjust="0"/>
  </p:normalViewPr>
  <p:slideViewPr>
    <p:cSldViewPr>
      <p:cViewPr>
        <p:scale>
          <a:sx n="100" d="100"/>
          <a:sy n="100" d="100"/>
        </p:scale>
        <p:origin x="-2220" y="-378"/>
      </p:cViewPr>
      <p:guideLst>
        <p:guide orient="horz" pos="216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3E0977-F32A-2446-A2C7-305077222C10}" type="slidenum">
              <a:rPr lang="en-US">
                <a:solidFill>
                  <a:srgbClr val="000000"/>
                </a:solidFill>
                <a:latin typeface="Calibri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4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94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9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172"/>
          <p:cNvSpPr>
            <a:spLocks noChangeShapeType="1"/>
          </p:cNvSpPr>
          <p:nvPr/>
        </p:nvSpPr>
        <p:spPr bwMode="auto">
          <a:xfrm>
            <a:off x="8532440" y="1737200"/>
            <a:ext cx="0" cy="321724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7452320" y="1737200"/>
            <a:ext cx="0" cy="321724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7020272" y="1737200"/>
            <a:ext cx="0" cy="321724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032808"/>
              </p:ext>
            </p:extLst>
          </p:nvPr>
        </p:nvGraphicFramePr>
        <p:xfrm>
          <a:off x="5508302" y="2529285"/>
          <a:ext cx="1944216" cy="432049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16016" y="188121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34</a:t>
            </a: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107504" y="2098007"/>
            <a:ext cx="3204326" cy="255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HCV RNA </a:t>
            </a:r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10 000 IU/ml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Treatment-naive or treatment-experienced (NS5A inhibitor </a:t>
            </a:r>
            <a:b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or ≥ 2 DAA classes experienced)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/>
            <a:r>
              <a:rPr lang="en-US" sz="1600" b="1" dirty="0" err="1">
                <a:latin typeface="Calibri" pitchFamily="-1" charset="0"/>
                <a:ea typeface="Arial" pitchFamily="-1" charset="0"/>
                <a:cs typeface="Arial" pitchFamily="-1" charset="0"/>
              </a:rPr>
              <a:t>Creatinine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clearance </a:t>
            </a:r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60 ml/min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059832" y="1196753"/>
            <a:ext cx="1539875" cy="719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653920" y="2114831"/>
            <a:ext cx="395998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5" name="Rectangle 4"/>
          <p:cNvSpPr/>
          <p:nvPr/>
        </p:nvSpPr>
        <p:spPr>
          <a:xfrm>
            <a:off x="467544" y="5076472"/>
            <a:ext cx="676875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SOF/VEL: 400/100 mg FDC </a:t>
            </a:r>
            <a:r>
              <a:rPr lang="en-US" sz="1600" dirty="0" err="1"/>
              <a:t>qd</a:t>
            </a:r>
            <a:r>
              <a:rPr lang="en-US" sz="1600" dirty="0"/>
              <a:t> ; GS-9857: 100 mg </a:t>
            </a:r>
            <a:r>
              <a:rPr lang="en-US" sz="1600" dirty="0" err="1"/>
              <a:t>qd</a:t>
            </a:r>
            <a:endParaRPr lang="en-US" sz="1600" dirty="0"/>
          </a:p>
          <a:p>
            <a:r>
              <a:rPr lang="en-US" sz="1600" dirty="0"/>
              <a:t>RBV: 1000 or 1200 mg/day in 2 doses according to weight (&lt; or ≥ 75 kg)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GS-US-367-1168 Study: SOF/VEL + GS-9857 </a:t>
            </a:r>
            <a:br>
              <a:rPr lang="en-US" sz="3000" dirty="0"/>
            </a:br>
            <a:r>
              <a:rPr lang="en-US" sz="3000" dirty="0"/>
              <a:t>in genotype 1 - Phase II</a:t>
            </a:r>
          </a:p>
        </p:txBody>
      </p:sp>
      <p:sp>
        <p:nvSpPr>
          <p:cNvPr id="41" name="Espace réservé du contenu 10"/>
          <p:cNvSpPr txBox="1">
            <a:spLocks/>
          </p:cNvSpPr>
          <p:nvPr/>
        </p:nvSpPr>
        <p:spPr bwMode="auto">
          <a:xfrm>
            <a:off x="539750" y="5692132"/>
            <a:ext cx="8351838" cy="83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(HCV RNA &lt; 15 IU/ml)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,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 by ITT, with 2-sided 95% CI (no inferential statistics)</a:t>
            </a:r>
            <a:endParaRPr lang="en-US" sz="2200" kern="0" dirty="0"/>
          </a:p>
        </p:txBody>
      </p:sp>
      <p:sp>
        <p:nvSpPr>
          <p:cNvPr id="25" name="Oval 110"/>
          <p:cNvSpPr>
            <a:spLocks noChangeArrowheads="1"/>
          </p:cNvSpPr>
          <p:nvPr/>
        </p:nvSpPr>
        <p:spPr bwMode="auto">
          <a:xfrm>
            <a:off x="8244210" y="1340769"/>
            <a:ext cx="576262" cy="3959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GS-US-367-1168 </a:t>
            </a:r>
          </a:p>
        </p:txBody>
      </p:sp>
      <p:graphicFrame>
        <p:nvGraphicFramePr>
          <p:cNvPr id="1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402275"/>
              </p:ext>
            </p:extLst>
          </p:nvPr>
        </p:nvGraphicFramePr>
        <p:xfrm>
          <a:off x="5508302" y="1911050"/>
          <a:ext cx="1512168" cy="530352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/>
                          <a:ea typeface="ＭＳ Ｐゴシック" pitchFamily="-109" charset="-128"/>
                          <a:cs typeface="Calibri"/>
                        </a:rPr>
                        <a:t>SOF/VEL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/>
                          <a:ea typeface="ＭＳ Ｐゴシック" pitchFamily="-109" charset="-128"/>
                          <a:cs typeface="Calibri"/>
                        </a:rPr>
                        <a:t>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101963"/>
              </p:ext>
            </p:extLst>
          </p:nvPr>
        </p:nvGraphicFramePr>
        <p:xfrm>
          <a:off x="5508302" y="3033342"/>
          <a:ext cx="1944216" cy="286512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4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338373" y="2232542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No cirrhosis</a:t>
            </a:r>
          </a:p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Naive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93549" y="3105350"/>
            <a:ext cx="833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</a:p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Naive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42188" y="4041454"/>
            <a:ext cx="1095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DAA- </a:t>
            </a:r>
          </a:p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experienced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315975"/>
              </p:ext>
            </p:extLst>
          </p:nvPr>
        </p:nvGraphicFramePr>
        <p:xfrm>
          <a:off x="5508302" y="3987219"/>
          <a:ext cx="3024336" cy="360040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61659"/>
              </p:ext>
            </p:extLst>
          </p:nvPr>
        </p:nvGraphicFramePr>
        <p:xfrm>
          <a:off x="5508302" y="3356920"/>
          <a:ext cx="1944216" cy="504057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4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059803"/>
              </p:ext>
            </p:extLst>
          </p:nvPr>
        </p:nvGraphicFramePr>
        <p:xfrm>
          <a:off x="5508302" y="4419267"/>
          <a:ext cx="3024336" cy="481584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4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7" name="Oval 110"/>
          <p:cNvSpPr>
            <a:spLocks noChangeArrowheads="1"/>
          </p:cNvSpPr>
          <p:nvPr/>
        </p:nvSpPr>
        <p:spPr bwMode="auto">
          <a:xfrm>
            <a:off x="7272084" y="1340769"/>
            <a:ext cx="396260" cy="3959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6840036" y="1340769"/>
            <a:ext cx="396260" cy="3959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3" name="Grouper 2"/>
          <p:cNvGrpSpPr/>
          <p:nvPr/>
        </p:nvGrpSpPr>
        <p:grpSpPr>
          <a:xfrm>
            <a:off x="4572000" y="2199082"/>
            <a:ext cx="936104" cy="540072"/>
            <a:chOff x="4572000" y="2348880"/>
            <a:chExt cx="936104" cy="648072"/>
          </a:xfrm>
        </p:grpSpPr>
        <p:sp>
          <p:nvSpPr>
            <p:cNvPr id="33" name="Line 63"/>
            <p:cNvSpPr>
              <a:spLocks noChangeShapeType="1"/>
            </p:cNvSpPr>
            <p:nvPr/>
          </p:nvSpPr>
          <p:spPr bwMode="auto">
            <a:xfrm>
              <a:off x="4572113" y="2348880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4" name="Line 63"/>
            <p:cNvSpPr>
              <a:spLocks noChangeShapeType="1"/>
            </p:cNvSpPr>
            <p:nvPr/>
          </p:nvSpPr>
          <p:spPr bwMode="auto">
            <a:xfrm>
              <a:off x="4572000" y="2996952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45" name="Connecteur droit 66"/>
            <p:cNvCxnSpPr>
              <a:cxnSpLocks noChangeShapeType="1"/>
            </p:cNvCxnSpPr>
            <p:nvPr/>
          </p:nvCxnSpPr>
          <p:spPr bwMode="auto">
            <a:xfrm rot="5400000">
              <a:off x="4248002" y="2672879"/>
              <a:ext cx="647998" cy="1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none" w="med" len="med"/>
            </a:ln>
          </p:spPr>
        </p:cxnSp>
      </p:grpSp>
      <p:grpSp>
        <p:nvGrpSpPr>
          <p:cNvPr id="46" name="Grouper 45"/>
          <p:cNvGrpSpPr/>
          <p:nvPr/>
        </p:nvGrpSpPr>
        <p:grpSpPr>
          <a:xfrm>
            <a:off x="4572000" y="3135186"/>
            <a:ext cx="936104" cy="540072"/>
            <a:chOff x="4572000" y="2348880"/>
            <a:chExt cx="936104" cy="648072"/>
          </a:xfrm>
        </p:grpSpPr>
        <p:sp>
          <p:nvSpPr>
            <p:cNvPr id="47" name="Line 63"/>
            <p:cNvSpPr>
              <a:spLocks noChangeShapeType="1"/>
            </p:cNvSpPr>
            <p:nvPr/>
          </p:nvSpPr>
          <p:spPr bwMode="auto">
            <a:xfrm>
              <a:off x="4572113" y="2348880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8" name="Line 63"/>
            <p:cNvSpPr>
              <a:spLocks noChangeShapeType="1"/>
            </p:cNvSpPr>
            <p:nvPr/>
          </p:nvSpPr>
          <p:spPr bwMode="auto">
            <a:xfrm>
              <a:off x="4572000" y="2996952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49" name="Connecteur droit 66"/>
            <p:cNvCxnSpPr>
              <a:cxnSpLocks noChangeShapeType="1"/>
            </p:cNvCxnSpPr>
            <p:nvPr/>
          </p:nvCxnSpPr>
          <p:spPr bwMode="auto">
            <a:xfrm rot="5400000">
              <a:off x="4248002" y="2672879"/>
              <a:ext cx="647998" cy="1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none" w="med" len="med"/>
            </a:ln>
          </p:spPr>
        </p:cxnSp>
      </p:grpSp>
      <p:grpSp>
        <p:nvGrpSpPr>
          <p:cNvPr id="50" name="Grouper 49"/>
          <p:cNvGrpSpPr/>
          <p:nvPr/>
        </p:nvGrpSpPr>
        <p:grpSpPr>
          <a:xfrm>
            <a:off x="4572000" y="4143298"/>
            <a:ext cx="936104" cy="432072"/>
            <a:chOff x="4572000" y="2348880"/>
            <a:chExt cx="936104" cy="648072"/>
          </a:xfrm>
        </p:grpSpPr>
        <p:sp>
          <p:nvSpPr>
            <p:cNvPr id="51" name="Line 63"/>
            <p:cNvSpPr>
              <a:spLocks noChangeShapeType="1"/>
            </p:cNvSpPr>
            <p:nvPr/>
          </p:nvSpPr>
          <p:spPr bwMode="auto">
            <a:xfrm>
              <a:off x="4572113" y="2348880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Line 63"/>
            <p:cNvSpPr>
              <a:spLocks noChangeShapeType="1"/>
            </p:cNvSpPr>
            <p:nvPr/>
          </p:nvSpPr>
          <p:spPr bwMode="auto">
            <a:xfrm>
              <a:off x="4572000" y="2996952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53" name="Connecteur droit 66"/>
            <p:cNvCxnSpPr>
              <a:cxnSpLocks noChangeShapeType="1"/>
            </p:cNvCxnSpPr>
            <p:nvPr/>
          </p:nvCxnSpPr>
          <p:spPr bwMode="auto">
            <a:xfrm rot="5400000">
              <a:off x="4248002" y="2672879"/>
              <a:ext cx="647998" cy="1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none" w="med" len="med"/>
            </a:ln>
          </p:spPr>
        </p:cxnSp>
      </p:grp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4716016" y="238527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716016" y="281731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33</a:t>
            </a: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4716016" y="334286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31</a:t>
            </a:r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4716016" y="382543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31</a:t>
            </a: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4716016" y="425747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32</a:t>
            </a:r>
          </a:p>
        </p:txBody>
      </p:sp>
      <p:sp>
        <p:nvSpPr>
          <p:cNvPr id="59" name="ZoneTexte 69"/>
          <p:cNvSpPr txBox="1">
            <a:spLocks noChangeArrowheads="1"/>
          </p:cNvSpPr>
          <p:nvPr/>
        </p:nvSpPr>
        <p:spPr bwMode="auto">
          <a:xfrm>
            <a:off x="5786993" y="6581775"/>
            <a:ext cx="335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Lawitz E, Gastroenterology 2016; 151:893-901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727217"/>
              </p:ext>
            </p:extLst>
          </p:nvPr>
        </p:nvGraphicFramePr>
        <p:xfrm>
          <a:off x="179513" y="1700809"/>
          <a:ext cx="8784974" cy="475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50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811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40673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Naive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DAA-experienced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101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7413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6W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8W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8W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8W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4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4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474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0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0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04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1a /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1b,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79 / 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78 / 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79 / 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81 / 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87 / 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75 / 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4386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DAA experience, 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LDV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Other NS5A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NS3A + NS5B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983528" y="1124744"/>
            <a:ext cx="3164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GS-US-367-1168 Study: SOF/VEL + GS-9857 </a:t>
            </a:r>
            <a:br>
              <a:rPr lang="en-US" sz="3000" dirty="0"/>
            </a:br>
            <a:r>
              <a:rPr lang="en-US" sz="3000" dirty="0"/>
              <a:t>in genotype 1 - Phase II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GS-US-367-1168 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786993" y="6581775"/>
            <a:ext cx="335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Lawitz E, Gastroenterology 2016; 151:893-901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3122541" y="1124744"/>
            <a:ext cx="2886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ITT, % (95% CI)</a:t>
            </a:r>
            <a:endParaRPr lang="en-US" sz="24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460253" y="1639916"/>
            <a:ext cx="7413728" cy="4957436"/>
            <a:chOff x="460253" y="1639916"/>
            <a:chExt cx="7413728" cy="4957436"/>
          </a:xfrm>
        </p:grpSpPr>
        <p:sp>
          <p:nvSpPr>
            <p:cNvPr id="51" name="ZoneTexte 50"/>
            <p:cNvSpPr txBox="1"/>
            <p:nvPr/>
          </p:nvSpPr>
          <p:spPr>
            <a:xfrm>
              <a:off x="5724128" y="5898758"/>
              <a:ext cx="16724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DAA-experienced</a:t>
              </a:r>
            </a:p>
          </p:txBody>
        </p:sp>
        <p:sp>
          <p:nvSpPr>
            <p:cNvPr id="54" name="Line 47"/>
            <p:cNvSpPr>
              <a:spLocks noChangeShapeType="1"/>
            </p:cNvSpPr>
            <p:nvPr/>
          </p:nvSpPr>
          <p:spPr bwMode="auto">
            <a:xfrm>
              <a:off x="900873" y="3109937"/>
              <a:ext cx="0" cy="268622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5" name="Line 48"/>
            <p:cNvSpPr>
              <a:spLocks noChangeShapeType="1"/>
            </p:cNvSpPr>
            <p:nvPr/>
          </p:nvSpPr>
          <p:spPr bwMode="auto">
            <a:xfrm>
              <a:off x="814574" y="5796166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6" name="Line 49"/>
            <p:cNvSpPr>
              <a:spLocks noChangeShapeType="1"/>
            </p:cNvSpPr>
            <p:nvPr/>
          </p:nvSpPr>
          <p:spPr bwMode="auto">
            <a:xfrm>
              <a:off x="814574" y="5263304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7" name="Line 50"/>
            <p:cNvSpPr>
              <a:spLocks noChangeShapeType="1"/>
            </p:cNvSpPr>
            <p:nvPr/>
          </p:nvSpPr>
          <p:spPr bwMode="auto">
            <a:xfrm>
              <a:off x="814574" y="4719483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>
              <a:off x="814574" y="4185251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9" name="Line 52"/>
            <p:cNvSpPr>
              <a:spLocks noChangeShapeType="1"/>
            </p:cNvSpPr>
            <p:nvPr/>
          </p:nvSpPr>
          <p:spPr bwMode="auto">
            <a:xfrm>
              <a:off x="814574" y="3641430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>
              <a:off x="814574" y="3109937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61" name="Rectangle 65"/>
            <p:cNvSpPr>
              <a:spLocks noChangeArrowheads="1"/>
            </p:cNvSpPr>
            <p:nvPr/>
          </p:nvSpPr>
          <p:spPr bwMode="auto">
            <a:xfrm>
              <a:off x="659025" y="566603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2" name="Rectangle 66"/>
            <p:cNvSpPr>
              <a:spLocks noChangeArrowheads="1"/>
            </p:cNvSpPr>
            <p:nvPr/>
          </p:nvSpPr>
          <p:spPr bwMode="auto">
            <a:xfrm>
              <a:off x="559639" y="516741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20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3" name="Rectangle 67"/>
            <p:cNvSpPr>
              <a:spLocks noChangeArrowheads="1"/>
            </p:cNvSpPr>
            <p:nvPr/>
          </p:nvSpPr>
          <p:spPr bwMode="auto">
            <a:xfrm>
              <a:off x="559639" y="462496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40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4" name="Rectangle 68"/>
            <p:cNvSpPr>
              <a:spLocks noChangeArrowheads="1"/>
            </p:cNvSpPr>
            <p:nvPr/>
          </p:nvSpPr>
          <p:spPr bwMode="auto">
            <a:xfrm>
              <a:off x="559639" y="409347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60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5" name="Rectangle 69"/>
            <p:cNvSpPr>
              <a:spLocks noChangeArrowheads="1"/>
            </p:cNvSpPr>
            <p:nvPr/>
          </p:nvSpPr>
          <p:spPr bwMode="auto">
            <a:xfrm>
              <a:off x="559639" y="352225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80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6" name="Rectangle 70"/>
            <p:cNvSpPr>
              <a:spLocks noChangeArrowheads="1"/>
            </p:cNvSpPr>
            <p:nvPr/>
          </p:nvSpPr>
          <p:spPr bwMode="auto">
            <a:xfrm>
              <a:off x="460253" y="2989393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100</a:t>
              </a:r>
              <a:endParaRPr lang="en-US" altLang="fr-FR" sz="12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1253475" y="3939549"/>
              <a:ext cx="702012" cy="183901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68" name="Rectangle 56"/>
            <p:cNvSpPr>
              <a:spLocks noChangeArrowheads="1"/>
            </p:cNvSpPr>
            <p:nvPr/>
          </p:nvSpPr>
          <p:spPr bwMode="auto">
            <a:xfrm>
              <a:off x="1300007" y="3502888"/>
              <a:ext cx="57227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71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( 53-85)</a:t>
              </a: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512884" y="54903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</a:rPr>
                <a:t>34</a:t>
              </a:r>
              <a:endParaRPr lang="en-US" altLang="fr-FR" sz="1200" dirty="0">
                <a:solidFill>
                  <a:srgbClr val="000066"/>
                </a:solidFill>
              </a:endParaRPr>
            </a:p>
          </p:txBody>
        </p:sp>
        <p:sp>
          <p:nvSpPr>
            <p:cNvPr id="73" name="Rectangle 41"/>
            <p:cNvSpPr>
              <a:spLocks noChangeArrowheads="1"/>
            </p:cNvSpPr>
            <p:nvPr/>
          </p:nvSpPr>
          <p:spPr bwMode="auto">
            <a:xfrm>
              <a:off x="3509948" y="3284983"/>
              <a:ext cx="702012" cy="24935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4" name="Rectangle 41"/>
            <p:cNvSpPr>
              <a:spLocks noChangeArrowheads="1"/>
            </p:cNvSpPr>
            <p:nvPr/>
          </p:nvSpPr>
          <p:spPr bwMode="auto">
            <a:xfrm>
              <a:off x="5689274" y="3100402"/>
              <a:ext cx="702012" cy="2678160"/>
            </a:xfrm>
            <a:prstGeom prst="rect">
              <a:avLst/>
            </a:prstGeom>
            <a:solidFill>
              <a:srgbClr val="9999FF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5716580" y="2669514"/>
              <a:ext cx="62356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100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(89-100)</a:t>
              </a:r>
              <a:endParaRPr lang="en-US" altLang="fr-FR" sz="1200" dirty="0"/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3770490" y="54903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FFFFFF"/>
                  </a:solidFill>
                </a:rPr>
                <a:t>33</a:t>
              </a:r>
              <a:endParaRPr lang="en-US" altLang="fr-FR" sz="1200" dirty="0"/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5949816" y="54903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FFFFFF"/>
                  </a:solidFill>
                </a:rPr>
                <a:t>31</a:t>
              </a:r>
              <a:endParaRPr lang="en-US" altLang="fr-FR" sz="1200" dirty="0"/>
            </a:p>
          </p:txBody>
        </p:sp>
        <p:sp>
          <p:nvSpPr>
            <p:cNvPr id="72" name="Line 54"/>
            <p:cNvSpPr>
              <a:spLocks noChangeShapeType="1"/>
            </p:cNvSpPr>
            <p:nvPr/>
          </p:nvSpPr>
          <p:spPr bwMode="auto">
            <a:xfrm>
              <a:off x="853981" y="5795973"/>
              <a:ext cx="70200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509679" y="2679884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%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862043" y="5456790"/>
              <a:ext cx="3850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N=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4515434" y="3644900"/>
              <a:ext cx="702012" cy="213366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6769394" y="3114883"/>
              <a:ext cx="702012" cy="266367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46" name="Rectangle 56"/>
            <p:cNvSpPr>
              <a:spLocks noChangeArrowheads="1"/>
            </p:cNvSpPr>
            <p:nvPr/>
          </p:nvSpPr>
          <p:spPr bwMode="auto">
            <a:xfrm>
              <a:off x="3582342" y="2854239"/>
              <a:ext cx="53219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94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(80-99)</a:t>
              </a:r>
            </a:p>
          </p:txBody>
        </p:sp>
        <p:sp>
          <p:nvSpPr>
            <p:cNvPr id="47" name="Rectangle 56"/>
            <p:cNvSpPr>
              <a:spLocks noChangeArrowheads="1"/>
            </p:cNvSpPr>
            <p:nvPr/>
          </p:nvSpPr>
          <p:spPr bwMode="auto">
            <a:xfrm>
              <a:off x="4601863" y="3205217"/>
              <a:ext cx="53219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81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(63-93)</a:t>
              </a:r>
            </a:p>
          </p:txBody>
        </p:sp>
        <p:sp>
          <p:nvSpPr>
            <p:cNvPr id="49" name="Rectangle 56"/>
            <p:cNvSpPr>
              <a:spLocks noChangeArrowheads="1"/>
            </p:cNvSpPr>
            <p:nvPr/>
          </p:nvSpPr>
          <p:spPr bwMode="auto">
            <a:xfrm>
              <a:off x="6787607" y="2669514"/>
              <a:ext cx="62356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100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(94-100)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796769" y="54903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FFFFFF"/>
                  </a:solidFill>
                </a:rPr>
                <a:t>31</a:t>
              </a:r>
              <a:endParaRPr lang="en-US" altLang="fr-FR" sz="1200" dirty="0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7079616" y="54903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FFFFFF"/>
                  </a:solidFill>
                </a:rPr>
                <a:t>32</a:t>
              </a:r>
              <a:endParaRPr lang="en-US" altLang="fr-FR" sz="1200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971600" y="5898758"/>
              <a:ext cx="2157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Naive without cirrhosis</a:t>
              </a:r>
            </a:p>
          </p:txBody>
        </p:sp>
        <p:sp>
          <p:nvSpPr>
            <p:cNvPr id="71" name="Rectangle 41"/>
            <p:cNvSpPr>
              <a:spLocks noChangeArrowheads="1"/>
            </p:cNvSpPr>
            <p:nvPr/>
          </p:nvSpPr>
          <p:spPr bwMode="auto">
            <a:xfrm>
              <a:off x="2267744" y="3114883"/>
              <a:ext cx="702012" cy="266367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5" name="Rectangle 56"/>
            <p:cNvSpPr>
              <a:spLocks noChangeArrowheads="1"/>
            </p:cNvSpPr>
            <p:nvPr/>
          </p:nvSpPr>
          <p:spPr bwMode="auto">
            <a:xfrm>
              <a:off x="2262434" y="2669514"/>
              <a:ext cx="66364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100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( 90-100)</a:t>
              </a: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561213" y="54903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</a:rPr>
                <a:t>36</a:t>
              </a:r>
              <a:endParaRPr lang="en-US" altLang="fr-FR" sz="1200" dirty="0">
                <a:solidFill>
                  <a:srgbClr val="000066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415305" y="5898758"/>
              <a:ext cx="186581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Naive with cirrhosis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539085" y="6258798"/>
              <a:ext cx="11931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No cirrhosis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60232" y="6258798"/>
              <a:ext cx="92405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Cirrhosis</a:t>
              </a:r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1259632" y="5898758"/>
              <a:ext cx="1728192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>
              <a:off x="3491880" y="5898758"/>
              <a:ext cx="1728192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5724128" y="5898758"/>
              <a:ext cx="1728192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5724128" y="6258798"/>
              <a:ext cx="864096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6732240" y="6258798"/>
              <a:ext cx="864096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ZoneTexte 86"/>
            <p:cNvSpPr txBox="1"/>
            <p:nvPr/>
          </p:nvSpPr>
          <p:spPr>
            <a:xfrm>
              <a:off x="1099106" y="1639916"/>
              <a:ext cx="93288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6W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2179226" y="1639916"/>
              <a:ext cx="93288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8W</a:t>
              </a: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3331354" y="1639916"/>
              <a:ext cx="93288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8W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6623492" y="1639916"/>
              <a:ext cx="97334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 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RBV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12W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5563602" y="1639916"/>
              <a:ext cx="93288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12W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4411474" y="1639916"/>
              <a:ext cx="93288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RBV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8W</a:t>
              </a:r>
            </a:p>
          </p:txBody>
        </p:sp>
      </p:grpSp>
      <p:sp>
        <p:nvSpPr>
          <p:cNvPr id="53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GS-US-367-1168 Study: SOF/VEL + GS-9857 </a:t>
            </a:r>
            <a:br>
              <a:rPr lang="en-US" sz="3000" dirty="0"/>
            </a:br>
            <a:r>
              <a:rPr lang="en-US" sz="3000" dirty="0"/>
              <a:t>in genotype 1 - Phase II</a:t>
            </a:r>
          </a:p>
        </p:txBody>
      </p:sp>
      <p:sp>
        <p:nvSpPr>
          <p:cNvPr id="77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GS-US-367-1168 </a:t>
            </a:r>
          </a:p>
        </p:txBody>
      </p:sp>
      <p:sp>
        <p:nvSpPr>
          <p:cNvPr id="79" name="ZoneTexte 69"/>
          <p:cNvSpPr txBox="1">
            <a:spLocks noChangeArrowheads="1"/>
          </p:cNvSpPr>
          <p:nvPr/>
        </p:nvSpPr>
        <p:spPr bwMode="auto">
          <a:xfrm>
            <a:off x="5786993" y="6581775"/>
            <a:ext cx="335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Lawitz E, Gastroenterology 2016; 151:893-901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65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124744"/>
            <a:ext cx="835273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Resistance analysis (1% deep sequencing)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At baseline, presence of class RASs (NS3, NS5A or NS5B)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81/134 (60%) treatment-naïve patients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51/63 (81%) DDA-experienced patients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93% if NS5A-experienced </a:t>
            </a:r>
            <a:r>
              <a:rPr lang="en-US" sz="1800" spc="-40" dirty="0" err="1"/>
              <a:t>vs</a:t>
            </a:r>
            <a:r>
              <a:rPr lang="en-US" sz="1800" spc="-40" dirty="0"/>
              <a:t> 18% if not NS5A-experienced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In treatment-naïve patients, 8 weeks of SOF/VEL + GS-9857 led to 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in 96% (25/26) and 97% (42/43) of patients without and with baseline RASs, respectively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All DAA-experienced patients, regardless of the presence of single or multi-class RASs, achieved 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following 12 weeks of SOF/VEL </a:t>
            </a:r>
            <a:br>
              <a:rPr lang="en-US" sz="2000" spc="-40" dirty="0"/>
            </a:br>
            <a:r>
              <a:rPr lang="en-US" sz="2000" spc="-40" dirty="0"/>
              <a:t>+ GS-9857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At relapse (sequencing data in 17/18):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10/17 (59%) had the same number or fewer RASs at the time of </a:t>
            </a:r>
            <a:r>
              <a:rPr lang="en-US" sz="1800" spc="-40" dirty="0" err="1"/>
              <a:t>virologic</a:t>
            </a:r>
            <a:r>
              <a:rPr lang="en-US" sz="1800" spc="-40" dirty="0"/>
              <a:t> relapse than at baseline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4/17(24%) had no RASs both at baseline and at </a:t>
            </a:r>
            <a:r>
              <a:rPr lang="en-US" sz="1800" spc="-40" dirty="0" err="1"/>
              <a:t>virologic</a:t>
            </a:r>
            <a:r>
              <a:rPr lang="en-US" sz="1800" spc="-40" dirty="0"/>
              <a:t> relapse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Only 3 patients had treatment-emergent RASs, all in the NS3 gene and all at frequencies less than 2% of the viral population: V170T, Q41R + A156T, V36M</a:t>
            </a:r>
          </a:p>
        </p:txBody>
      </p:sp>
      <p:sp>
        <p:nvSpPr>
          <p:cNvPr id="3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GS-US-367-1168 Study: SOF/VEL + GS-9857 </a:t>
            </a:r>
            <a:br>
              <a:rPr lang="en-US" sz="3000" dirty="0"/>
            </a:br>
            <a:r>
              <a:rPr lang="en-US" sz="3000" dirty="0"/>
              <a:t>in genotype 1 -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GS-US-367-1168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86993" y="6581775"/>
            <a:ext cx="335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Lawitz E, Gastroenterology 2016; 151:893-901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6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164917"/>
              </p:ext>
            </p:extLst>
          </p:nvPr>
        </p:nvGraphicFramePr>
        <p:xfrm>
          <a:off x="179513" y="1628800"/>
          <a:ext cx="8784974" cy="4807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50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811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41371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Naive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DAA-experienced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137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37904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6W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8W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8W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8W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26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 leading to discontinuation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91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465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 in ≥ 5% of patients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Insomnia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Constipation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Nasopharyngitis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Anemia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Cough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Dizziness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26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29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29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264377" y="1124744"/>
            <a:ext cx="2603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%</a:t>
            </a: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GS-US-367-1168 Study: SOF/VEL + GS-9857 </a:t>
            </a:r>
            <a:br>
              <a:rPr lang="en-US" sz="3000" dirty="0"/>
            </a:br>
            <a:r>
              <a:rPr lang="en-US" sz="3000" dirty="0"/>
              <a:t>in genotype 1 -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GS-US-367-1168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86993" y="6581775"/>
            <a:ext cx="335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Lawitz E, Gastroenterology 2016; 151:893-901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23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448878"/>
              </p:ext>
            </p:extLst>
          </p:nvPr>
        </p:nvGraphicFramePr>
        <p:xfrm>
          <a:off x="179513" y="1628800"/>
          <a:ext cx="8784974" cy="464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50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811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4582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Naive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DAA-experienced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5829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2598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6W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8W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8W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8W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 </a:t>
                      </a:r>
                      <a:b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 10 g/dl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(13)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Platelets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25-50 000/mm</a:t>
                      </a:r>
                      <a:r>
                        <a:rPr lang="en-US" sz="13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(6)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INR 2-3 x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 5-10 x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CK 10-20 x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Glycemia</a:t>
                      </a: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2.5-5 </a:t>
                      </a:r>
                      <a:r>
                        <a:rPr lang="en-US" sz="1300" b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g/l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(6)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Lipase 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&gt; 5 x ULN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(12)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25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Bilirubin 2.5-5 x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(10)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1(3)</a:t>
                      </a:r>
                      <a:endParaRPr lang="en-US" sz="13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440277" y="1124744"/>
            <a:ext cx="4251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 abnormalities, N (%)</a:t>
            </a: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GS-US-367-1168 Study: SOF/VEL + GS-9857 </a:t>
            </a:r>
            <a:br>
              <a:rPr lang="en-US" sz="3000" dirty="0"/>
            </a:br>
            <a:r>
              <a:rPr lang="en-US" sz="3000" dirty="0"/>
              <a:t>in genotype 1 -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GS-US-367-1168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86993" y="6581775"/>
            <a:ext cx="335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Lawitz E, Gastroenterology 2016; 151:893-901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133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GS-US-367-1168 Study: SOF/VEL + GS-9857 </a:t>
            </a:r>
            <a:br>
              <a:rPr lang="en-US" sz="3000" dirty="0"/>
            </a:br>
            <a:r>
              <a:rPr lang="en-US" sz="3000" dirty="0"/>
              <a:t>in genotype 1 - Phase II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/>
              <a:t>Summary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20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/>
              <a:t>In this phase 2 open-label trial, 8 weeks treatment with SOF/VEL </a:t>
            </a:r>
            <a:br>
              <a:rPr lang="en-US" sz="2000" spc="-40" dirty="0"/>
            </a:br>
            <a:r>
              <a:rPr lang="en-US" sz="2000" spc="-40" dirty="0"/>
              <a:t>+ GS-9857 was safe and effective in treatment-naïve patients ; </a:t>
            </a:r>
            <a:br>
              <a:rPr lang="en-US" sz="2000" spc="-40" dirty="0"/>
            </a:br>
            <a:r>
              <a:rPr lang="en-US" sz="2000" spc="-40" dirty="0"/>
              <a:t>12 weeks was safe and effective in patients previously treated with DAAs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/>
              <a:t>The combination was safe and effective in patients with or without compensated cirrhosis</a:t>
            </a:r>
            <a:endParaRPr lang="en-US" sz="4400" spc="-40" dirty="0"/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786992" y="6581775"/>
            <a:ext cx="33570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>
                <a:solidFill>
                  <a:srgbClr val="0070C0"/>
                </a:solidFill>
                <a:ea typeface="ＭＳ Ｐゴシック" pitchFamily="34" charset="-128"/>
              </a:rPr>
              <a:t>Lawitz E, Gastroenterology 2016; 151:893-901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GS-US-367-1168 </a:t>
            </a: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5592</TotalTime>
  <Words>748</Words>
  <Application>Microsoft Office PowerPoint</Application>
  <PresentationFormat>Affichage à l'écran (4:3)</PresentationFormat>
  <Paragraphs>395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2016</vt:lpstr>
      <vt:lpstr>GS-US-367-1168 Study: SOF/VEL + GS-9857  in genotype 1 - Phase II</vt:lpstr>
      <vt:lpstr>GS-US-367-1168 Study: SOF/VEL + GS-9857  in genotype 1 - Phase II</vt:lpstr>
      <vt:lpstr>GS-US-367-1168 Study: SOF/VEL + GS-9857  in genotype 1 - Phase II</vt:lpstr>
      <vt:lpstr>GS-US-367-1168 Study: SOF/VEL + GS-9857  in genotype 1 - Phase II</vt:lpstr>
      <vt:lpstr>GS-US-367-1168 Study: SOF/VEL + GS-9857  in genotype 1 - Phase II</vt:lpstr>
      <vt:lpstr>GS-US-367-1168 Study: SOF/VEL + GS-9857  in genotype 1 - Phase II</vt:lpstr>
      <vt:lpstr>GS-US-367-1168 Study: SOF/VEL + GS-9857  in genotype 1 - Phase II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270</cp:revision>
  <dcterms:created xsi:type="dcterms:W3CDTF">2015-05-23T16:11:26Z</dcterms:created>
  <dcterms:modified xsi:type="dcterms:W3CDTF">2017-01-04T16:11:47Z</dcterms:modified>
</cp:coreProperties>
</file>