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9" r:id="rId2"/>
    <p:sldId id="284" r:id="rId3"/>
    <p:sldId id="299" r:id="rId4"/>
    <p:sldId id="292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DDDDD"/>
    <a:srgbClr val="0000FF"/>
    <a:srgbClr val="009900"/>
    <a:srgbClr val="333399"/>
    <a:srgbClr val="33CC33"/>
    <a:srgbClr val="0070C0"/>
    <a:srgbClr val="000066"/>
    <a:srgbClr val="8D3C1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404" autoAdjust="0"/>
  </p:normalViewPr>
  <p:slideViewPr>
    <p:cSldViewPr>
      <p:cViewPr varScale="1">
        <p:scale>
          <a:sx n="89" d="100"/>
          <a:sy n="89" d="100"/>
        </p:scale>
        <p:origin x="-568" y="-112"/>
      </p:cViewPr>
      <p:guideLst>
        <p:guide orient="horz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10/02/17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 txBox="1">
            <a:spLocks/>
          </p:cNvSpPr>
          <p:nvPr/>
        </p:nvSpPr>
        <p:spPr>
          <a:xfrm>
            <a:off x="251521" y="76200"/>
            <a:ext cx="8280920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/>
              <a:t>HEPNET ACUTE HCV IV study: 6 weeks LDV/SOF for acute hepatitis C</a:t>
            </a:r>
          </a:p>
        </p:txBody>
      </p:sp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473408"/>
              </p:ext>
            </p:extLst>
          </p:nvPr>
        </p:nvGraphicFramePr>
        <p:xfrm>
          <a:off x="4516398" y="2875796"/>
          <a:ext cx="1639778" cy="648072"/>
        </p:xfrm>
        <a:graphic>
          <a:graphicData uri="http://schemas.openxmlformats.org/drawingml/2006/table">
            <a:tbl>
              <a:tblPr/>
              <a:tblGrid>
                <a:gridCol w="16397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90/400 mg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637947" y="2780928"/>
            <a:ext cx="790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20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197003" y="1265387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12" name="Line 172"/>
          <p:cNvSpPr>
            <a:spLocks noChangeShapeType="1"/>
          </p:cNvSpPr>
          <p:nvPr/>
        </p:nvSpPr>
        <p:spPr bwMode="auto">
          <a:xfrm>
            <a:off x="6156282" y="1890811"/>
            <a:ext cx="0" cy="1728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Oval 110"/>
          <p:cNvSpPr>
            <a:spLocks noChangeArrowheads="1"/>
          </p:cNvSpPr>
          <p:nvPr/>
        </p:nvSpPr>
        <p:spPr bwMode="auto">
          <a:xfrm>
            <a:off x="5868144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6156176" y="3212976"/>
            <a:ext cx="1944216" cy="0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0" y="6581775"/>
            <a:ext cx="1835696" cy="276999"/>
            <a:chOff x="0" y="6581775"/>
            <a:chExt cx="1835696" cy="276999"/>
          </a:xfrm>
        </p:grpSpPr>
        <p:sp>
          <p:nvSpPr>
            <p:cNvPr id="27" name="AutoShape 162"/>
            <p:cNvSpPr>
              <a:spLocks noChangeArrowheads="1"/>
            </p:cNvSpPr>
            <p:nvPr/>
          </p:nvSpPr>
          <p:spPr bwMode="auto">
            <a:xfrm>
              <a:off x="0" y="6597352"/>
              <a:ext cx="1835696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8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76381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HEPNET ACUTE HCV IV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248149" y="1196752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491880" y="3212976"/>
            <a:ext cx="1024412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713597" y="2354573"/>
            <a:ext cx="564676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" name="ZoneTexte 1"/>
          <p:cNvSpPr txBox="1"/>
          <p:nvPr/>
        </p:nvSpPr>
        <p:spPr>
          <a:xfrm>
            <a:off x="8137145" y="3018438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</a:rPr>
              <a:t>SVR</a:t>
            </a:r>
            <a:r>
              <a:rPr lang="en-US" sz="1600" b="1" baseline="-25000" dirty="0">
                <a:solidFill>
                  <a:srgbClr val="333399"/>
                </a:solidFill>
              </a:rPr>
              <a:t>12</a:t>
            </a:r>
          </a:p>
        </p:txBody>
      </p:sp>
      <p:sp>
        <p:nvSpPr>
          <p:cNvPr id="29" name="AutoShape 162"/>
          <p:cNvSpPr>
            <a:spLocks noChangeArrowheads="1"/>
          </p:cNvSpPr>
          <p:nvPr/>
        </p:nvSpPr>
        <p:spPr bwMode="auto">
          <a:xfrm>
            <a:off x="355077" y="2500052"/>
            <a:ext cx="3165422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Acute HCV genotype 1 infection *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HCV RNA &gt; 10 00 IU/</a:t>
            </a: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ml</a:t>
            </a:r>
            <a:endParaRPr lang="en-US" sz="1600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3" name="Espace réservé du contenu 2"/>
          <p:cNvSpPr>
            <a:spLocks/>
          </p:cNvSpPr>
          <p:nvPr/>
        </p:nvSpPr>
        <p:spPr bwMode="auto">
          <a:xfrm>
            <a:off x="175235" y="5235438"/>
            <a:ext cx="8839493" cy="107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lnSpc>
                <a:spcPts val="2800"/>
              </a:lnSpc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742950" lvl="1" indent="-285750">
              <a:lnSpc>
                <a:spcPts val="2800"/>
              </a:lnSpc>
              <a:spcBef>
                <a:spcPts val="0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(HCV RNA &lt; 15 UI/</a:t>
            </a:r>
            <a:r>
              <a:rPr lang="en-US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ml)</a:t>
            </a: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, power of 80% to conclude efficacy if the true response rate is &gt; 98% (lower margin of </a:t>
            </a:r>
            <a:r>
              <a:rPr lang="en-US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the 95</a:t>
            </a: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% CI &gt; 80%)</a:t>
            </a:r>
            <a:endParaRPr lang="en-US" sz="4400" dirty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55077" y="4149932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Documented seroconversion to HCV antibody positivity within the 4 months before screening, or known or suspected exposure to HCV within the 4 months before screening with</a:t>
            </a:r>
            <a:r>
              <a:rPr lang="fr-FR" sz="1600" dirty="0"/>
              <a:t> </a:t>
            </a:r>
            <a:r>
              <a:rPr lang="en-US" sz="1600" dirty="0"/>
              <a:t>ALT &gt; 10 x ULN at screening or within a 4-week period before </a:t>
            </a:r>
            <a:r>
              <a:rPr lang="fr-FR" sz="1600" dirty="0"/>
              <a:t>screening</a:t>
            </a:r>
            <a:endParaRPr lang="en-US" sz="1600" dirty="0"/>
          </a:p>
        </p:txBody>
      </p:sp>
      <p:sp>
        <p:nvSpPr>
          <p:cNvPr id="20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Deterding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K, Lancet Infect Dis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2017; 17:215-22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396695"/>
              </p:ext>
            </p:extLst>
          </p:nvPr>
        </p:nvGraphicFramePr>
        <p:xfrm>
          <a:off x="364050" y="1628800"/>
          <a:ext cx="744831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72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10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94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LDV/SOF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0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Male,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4525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Risk factor, %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Sexual transmission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Medical procedures or </a:t>
                      </a: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needlestick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injury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Nail treatment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Unspecified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55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0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1a / 1b,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55 / 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0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ml, 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4.04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0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ALAT, median U/L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63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IFNL3 genotype (IFNL4), %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CC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CT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0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Symptomatic acute HCV infection,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0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(95% CI)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 (83.89-100)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9450" y="1124744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outcome</a:t>
            </a:r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251521" y="76200"/>
            <a:ext cx="7992888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/>
              <a:t>HEPNET ACUTE HCV IV study: 6 weeks LDV/SOF for acute hepatitis C</a:t>
            </a:r>
          </a:p>
        </p:txBody>
      </p:sp>
      <p:grpSp>
        <p:nvGrpSpPr>
          <p:cNvPr id="13" name="Groupe 12"/>
          <p:cNvGrpSpPr/>
          <p:nvPr/>
        </p:nvGrpSpPr>
        <p:grpSpPr>
          <a:xfrm>
            <a:off x="0" y="6581775"/>
            <a:ext cx="1835696" cy="276999"/>
            <a:chOff x="0" y="6581775"/>
            <a:chExt cx="1835696" cy="276999"/>
          </a:xfrm>
        </p:grpSpPr>
        <p:sp>
          <p:nvSpPr>
            <p:cNvPr id="14" name="AutoShape 162"/>
            <p:cNvSpPr>
              <a:spLocks noChangeArrowheads="1"/>
            </p:cNvSpPr>
            <p:nvPr/>
          </p:nvSpPr>
          <p:spPr bwMode="auto">
            <a:xfrm>
              <a:off x="0" y="6597352"/>
              <a:ext cx="1835696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5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76381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HEPNET ACUTE HCV IV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Deterding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K, Lancet Infect Dis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2017; 17:215-22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943376"/>
              </p:ext>
            </p:extLst>
          </p:nvPr>
        </p:nvGraphicFramePr>
        <p:xfrm>
          <a:off x="539551" y="1844824"/>
          <a:ext cx="7848873" cy="4320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5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36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29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LDV/SOF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6 weeks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Gastro-intestinal symptoms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Hair loss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Abdominal pain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Skin reaction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Mental problems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Sleeping disorders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Mouth burn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Spleen pain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8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Eye twitch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9450" y="1124744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%</a:t>
            </a:r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251521" y="76200"/>
            <a:ext cx="8136904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/>
              <a:t>HEPNET ACUTE HCV IV study: 6 weeks LDV/SOF for acute hepatitis C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0" y="6581775"/>
            <a:ext cx="1835696" cy="276999"/>
            <a:chOff x="0" y="6581775"/>
            <a:chExt cx="1835696" cy="276999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97352"/>
              <a:ext cx="1835696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76381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HEPNET ACUTE HCV IV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Deterding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K, Lancet Infect Dis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2017; 17:215-22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133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>
          <a:xfrm>
            <a:off x="323528" y="1368152"/>
            <a:ext cx="8568952" cy="3356992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2800" dirty="0"/>
              <a:t>Summary</a:t>
            </a:r>
            <a:br>
              <a:rPr lang="en-US" sz="2800" dirty="0"/>
            </a:br>
            <a:endParaRPr lang="en-US" sz="2000" dirty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spc="-40" dirty="0"/>
              <a:t>A short course of 6 weeks with an interferon-free and ribavirin-free therapy consisting of LDV/SOF fixed drug combination resulted in a SVR</a:t>
            </a:r>
            <a:r>
              <a:rPr lang="en-US" sz="2000" spc="-40" baseline="-25000" dirty="0"/>
              <a:t>12</a:t>
            </a:r>
            <a:r>
              <a:rPr lang="en-US" sz="2000" spc="-40" dirty="0"/>
              <a:t> of 100% in patients with acute HCV genotype 1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spc="-40" dirty="0"/>
              <a:t>Rapid improvement of symptoms and biochemical abnormalities of acute hepatitis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spc="-40" dirty="0"/>
              <a:t>Very good tolerance</a:t>
            </a:r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251521" y="76200"/>
            <a:ext cx="8352928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/>
              <a:t>HEPNET ACUTE HCV IV study: 6 weeks LDV/SOF for acute hepatitis C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Deterding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K, Lancet Infect Dis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2017; 17:215-22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0" y="6581775"/>
            <a:ext cx="1835696" cy="276999"/>
            <a:chOff x="0" y="6581775"/>
            <a:chExt cx="1835696" cy="276999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97352"/>
              <a:ext cx="1835696" cy="26064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71881" y="6581775"/>
              <a:ext cx="176381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HEPNET ACUTE HCV IV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4101</TotalTime>
  <Words>396</Words>
  <Application>Microsoft Macintosh PowerPoint</Application>
  <PresentationFormat>Présentation à l'écran (4:3)</PresentationFormat>
  <Paragraphs>91</Paragraphs>
  <Slides>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2015 </vt:lpstr>
      <vt:lpstr>Présentation PowerPoint</vt:lpstr>
      <vt:lpstr>Présentation PowerPoint</vt:lpstr>
      <vt:lpstr>Présentation PowerPoint</vt:lpstr>
      <vt:lpstr>Présentation PowerPoint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186</cp:revision>
  <dcterms:created xsi:type="dcterms:W3CDTF">2015-05-23T16:11:26Z</dcterms:created>
  <dcterms:modified xsi:type="dcterms:W3CDTF">2017-02-10T09:12:40Z</dcterms:modified>
</cp:coreProperties>
</file>