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notesMasterIdLst>
    <p:notesMasterId r:id="rId9"/>
  </p:notesMasterIdLst>
  <p:sldIdLst>
    <p:sldId id="278" r:id="rId3"/>
    <p:sldId id="277" r:id="rId4"/>
    <p:sldId id="281" r:id="rId5"/>
    <p:sldId id="282" r:id="rId6"/>
    <p:sldId id="279" r:id="rId7"/>
    <p:sldId id="280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B200"/>
    <a:srgbClr val="000066"/>
    <a:srgbClr val="FFC000"/>
    <a:srgbClr val="0070C0"/>
    <a:srgbClr val="800080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993" autoAdjust="0"/>
  </p:normalViewPr>
  <p:slideViewPr>
    <p:cSldViewPr snapToObjects="1">
      <p:cViewPr>
        <p:scale>
          <a:sx n="100" d="100"/>
          <a:sy n="100" d="100"/>
        </p:scale>
        <p:origin x="-2718" y="-32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24/05/2017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2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1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4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2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2BE16F37-D63B-443C-96C0-C234F1098F79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‹N°›</a:t>
            </a:fld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6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13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141180" y="2104502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54545"/>
              </p:ext>
            </p:extLst>
          </p:nvPr>
        </p:nvGraphicFramePr>
        <p:xfrm>
          <a:off x="5384800" y="3436652"/>
          <a:ext cx="1962363" cy="368300"/>
        </p:xfrm>
        <a:graphic>
          <a:graphicData uri="http://schemas.openxmlformats.org/drawingml/2006/table">
            <a:tbl>
              <a:tblPr/>
              <a:tblGrid>
                <a:gridCol w="1962363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DCV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637182" y="1303026"/>
            <a:ext cx="1367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15884" y="1628800"/>
            <a:ext cx="3275996" cy="334799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 or 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10 000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or pre-treated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w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ith PEG-IFN ±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 (&gt; 14.5 </a:t>
            </a: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kPa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on </a:t>
            </a: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FibroScan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Portal hypertension or  liver </a:t>
            </a: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decompensation</a:t>
            </a:r>
            <a:endParaRPr lang="en-GB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hepatocellular carcinoma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Total bilirubin ≤ 3 x ULN, </a:t>
            </a:r>
            <a:b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Platelet ≥ 30,000/mm</a:t>
            </a:r>
            <a:r>
              <a:rPr lang="en-GB" sz="14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, </a:t>
            </a:r>
            <a:b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Albumin ≤ 2.5 g/dl, INR ≤ 2.5, </a:t>
            </a:r>
            <a:b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eGFR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≥ 30 ml/min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505811" y="3646718"/>
            <a:ext cx="1871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370053" y="2268656"/>
            <a:ext cx="0" cy="169333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370055" y="2874056"/>
            <a:ext cx="1440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370055" y="3588929"/>
            <a:ext cx="1440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02623" y="3061522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fr-FR" b="1" baseline="-250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  <a:endParaRPr lang="fr-FR" b="1" baseline="-250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505811" y="2857239"/>
            <a:ext cx="1871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27441"/>
              </p:ext>
            </p:extLst>
          </p:nvPr>
        </p:nvGraphicFramePr>
        <p:xfrm>
          <a:off x="5384800" y="2686057"/>
          <a:ext cx="1962364" cy="310896"/>
        </p:xfrm>
        <a:graphic>
          <a:graphicData uri="http://schemas.openxmlformats.org/drawingml/2006/table">
            <a:tbl>
              <a:tblPr/>
              <a:tblGrid>
                <a:gridCol w="196236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DCV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666616" y="3253787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96350" y="2512296"/>
            <a:ext cx="12929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CP A &lt; 7 + PH</a:t>
            </a:r>
            <a:endParaRPr lang="fr-FR" sz="1600" dirty="0"/>
          </a:p>
        </p:txBody>
      </p:sp>
      <p:sp>
        <p:nvSpPr>
          <p:cNvPr id="4" name="Rectangle 3"/>
          <p:cNvSpPr/>
          <p:nvPr/>
        </p:nvSpPr>
        <p:spPr>
          <a:xfrm>
            <a:off x="3472936" y="3329525"/>
            <a:ext cx="8752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CP B 7-9</a:t>
            </a:r>
            <a:endParaRPr lang="fr-FR" sz="1600" dirty="0">
              <a:solidFill>
                <a:srgbClr val="000066"/>
              </a:solidFill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684414" y="2336057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19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5610" y="4050131"/>
            <a:ext cx="3544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CP : Child-</a:t>
            </a:r>
            <a:r>
              <a:rPr lang="fr-FR" sz="1400" dirty="0" err="1" smtClean="0">
                <a:solidFill>
                  <a:srgbClr val="000066"/>
                </a:solidFill>
              </a:rPr>
              <a:t>Pugh</a:t>
            </a:r>
            <a:r>
              <a:rPr lang="fr-FR" sz="1400" dirty="0" smtClean="0">
                <a:solidFill>
                  <a:srgbClr val="000066"/>
                </a:solidFill>
              </a:rPr>
              <a:t> ; PH : portal hypertension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8" name="Espace réservé du contenu 2"/>
          <p:cNvSpPr>
            <a:spLocks/>
          </p:cNvSpPr>
          <p:nvPr/>
        </p:nvSpPr>
        <p:spPr bwMode="auto">
          <a:xfrm>
            <a:off x="539552" y="5517232"/>
            <a:ext cx="85821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15 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IU/ml), 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2-sided 95% CI, by ITT</a:t>
            </a:r>
            <a:endParaRPr lang="fr-FR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5106670"/>
            <a:ext cx="58633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fr-FR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SMV 150 mg </a:t>
            </a:r>
            <a:r>
              <a:rPr lang="fr-FR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fr-FR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+ DCV 90 mg </a:t>
            </a:r>
            <a:r>
              <a:rPr lang="fr-FR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fr-FR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+ SOF 400 mg </a:t>
            </a:r>
            <a:r>
              <a:rPr lang="fr-FR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fr-FR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280151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IMPACT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SMV + DCV + SOF in HCV genotype 1 with decompensated liver disease</a:t>
            </a:r>
            <a:endParaRPr lang="fr-FR" dirty="0"/>
          </a:p>
        </p:txBody>
      </p:sp>
      <p:sp>
        <p:nvSpPr>
          <p:cNvPr id="42" name="Oval 110"/>
          <p:cNvSpPr>
            <a:spLocks noChangeArrowheads="1"/>
          </p:cNvSpPr>
          <p:nvPr/>
        </p:nvSpPr>
        <p:spPr bwMode="auto">
          <a:xfrm>
            <a:off x="7082938" y="17315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80197" y="4401585"/>
            <a:ext cx="204150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Post-</a:t>
            </a:r>
            <a:r>
              <a:rPr lang="fr-FR" sz="1600" dirty="0" err="1" smtClean="0"/>
              <a:t>treatment</a:t>
            </a:r>
            <a:r>
              <a:rPr lang="fr-FR" sz="1600" dirty="0" smtClean="0"/>
              <a:t> </a:t>
            </a:r>
            <a:r>
              <a:rPr lang="fr-FR" sz="1600" dirty="0" err="1" smtClean="0"/>
              <a:t>follow</a:t>
            </a:r>
            <a:r>
              <a:rPr lang="fr-FR" sz="1600" dirty="0" smtClean="0"/>
              <a:t>-up of 5 </a:t>
            </a:r>
            <a:r>
              <a:rPr lang="fr-FR" sz="1600" dirty="0" err="1" smtClean="0"/>
              <a:t>years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6853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136135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IMPACT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SMV + DCV + SOF in HCV genotype 1 with decompensated liver disease</a:t>
            </a:r>
            <a:endParaRPr lang="fr-FR" dirty="0"/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0701776"/>
              </p:ext>
            </p:extLst>
          </p:nvPr>
        </p:nvGraphicFramePr>
        <p:xfrm>
          <a:off x="803703" y="1627656"/>
          <a:ext cx="7495569" cy="4775976"/>
        </p:xfrm>
        <a:graphic>
          <a:graphicData uri="http://schemas.openxmlformats.org/drawingml/2006/table">
            <a:tbl>
              <a:tblPr/>
              <a:tblGrid>
                <a:gridCol w="4262773"/>
                <a:gridCol w="1616398"/>
                <a:gridCol w="1616398"/>
              </a:tblGrid>
              <a:tr h="310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A, N = 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B, N = 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 /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17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(NS3 Q80K)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(9/15)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(3/10)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score,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Child-Pugh score : 5 / 6 / 7 / 8 / 9,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/ 5 / 0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9 / 8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MELD score &lt; 10 / 10-15 / ≥ 15,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/ 7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/ 9 /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Albumin, g/dl,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Platelets x 10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106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79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975210" y="1295400"/>
            <a:ext cx="3155479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4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8314" y="76200"/>
            <a:ext cx="8249886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IMPACT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SMV + DCV + SOF in HCV genotype 1 with decompensated liver disease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64467"/>
              </p:ext>
            </p:extLst>
          </p:nvPr>
        </p:nvGraphicFramePr>
        <p:xfrm>
          <a:off x="848965" y="1628800"/>
          <a:ext cx="7430875" cy="644400"/>
        </p:xfrm>
        <a:graphic>
          <a:graphicData uri="http://schemas.openxmlformats.org/drawingml/2006/table">
            <a:tbl>
              <a:tblPr/>
              <a:tblGrid>
                <a:gridCol w="4225981"/>
                <a:gridCol w="1602447"/>
                <a:gridCol w="1602447"/>
              </a:tblGrid>
              <a:tr h="30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A, N = 19</a:t>
                      </a: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B, N = 21</a:t>
                      </a: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3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(HCV RNA &lt; 15 UI/ml)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0273" marR="10027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Outcome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87" name="Groupe 286"/>
          <p:cNvGrpSpPr/>
          <p:nvPr/>
        </p:nvGrpSpPr>
        <p:grpSpPr>
          <a:xfrm>
            <a:off x="231057" y="3202522"/>
            <a:ext cx="4374532" cy="3159832"/>
            <a:chOff x="231057" y="3202522"/>
            <a:chExt cx="4374532" cy="3159832"/>
          </a:xfrm>
        </p:grpSpPr>
        <p:cxnSp>
          <p:nvCxnSpPr>
            <p:cNvPr id="61" name="Straight Connector 67"/>
            <p:cNvCxnSpPr/>
            <p:nvPr/>
          </p:nvCxnSpPr>
          <p:spPr bwMode="auto">
            <a:xfrm>
              <a:off x="488658" y="4760877"/>
              <a:ext cx="4116931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4"/>
            <p:cNvSpPr/>
            <p:nvPr/>
          </p:nvSpPr>
          <p:spPr bwMode="auto">
            <a:xfrm>
              <a:off x="524842" y="4761521"/>
              <a:ext cx="91172" cy="982825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25412" y="4761521"/>
              <a:ext cx="91172" cy="982825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25982" y="4761521"/>
              <a:ext cx="91172" cy="49819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26552" y="4761521"/>
              <a:ext cx="91172" cy="49819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2712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2769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12826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228831" y="4761521"/>
              <a:ext cx="91172" cy="498198"/>
            </a:xfrm>
            <a:prstGeom prst="rect">
              <a:avLst/>
            </a:prstGeom>
            <a:solidFill>
              <a:srgbClr val="4A793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32940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2997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530541" y="4761521"/>
              <a:ext cx="91172" cy="49819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631111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731681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32251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93282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3339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3396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3453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33510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3567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53624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63681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737380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837949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938519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039089" y="4711120"/>
              <a:ext cx="91172" cy="111658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3965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4022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34079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44136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4193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64250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743079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843648" y="4711120"/>
              <a:ext cx="91172" cy="111658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944218" y="4265263"/>
              <a:ext cx="91172" cy="494320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044788" y="4265263"/>
              <a:ext cx="91172" cy="494320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145358" y="4265263"/>
              <a:ext cx="91172" cy="494320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245928" y="4265263"/>
              <a:ext cx="91172" cy="494320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346498" y="4265263"/>
              <a:ext cx="91172" cy="494320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447072" y="3776759"/>
              <a:ext cx="91172" cy="982825"/>
            </a:xfrm>
            <a:prstGeom prst="rect">
              <a:avLst/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45" name="Rectangle 9"/>
            <p:cNvSpPr>
              <a:spLocks noChangeArrowheads="1"/>
            </p:cNvSpPr>
            <p:nvPr/>
          </p:nvSpPr>
          <p:spPr bwMode="auto">
            <a:xfrm>
              <a:off x="231057" y="6146910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-3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231057" y="5656177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17"/>
            <p:cNvSpPr>
              <a:spLocks noChangeArrowheads="1"/>
            </p:cNvSpPr>
            <p:nvPr/>
          </p:nvSpPr>
          <p:spPr bwMode="auto">
            <a:xfrm>
              <a:off x="290369" y="369325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48" name="Straight Connector 10"/>
            <p:cNvCxnSpPr/>
            <p:nvPr/>
          </p:nvCxnSpPr>
          <p:spPr bwMode="auto">
            <a:xfrm>
              <a:off x="450966" y="3293423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11"/>
            <p:cNvCxnSpPr/>
            <p:nvPr/>
          </p:nvCxnSpPr>
          <p:spPr bwMode="auto">
            <a:xfrm>
              <a:off x="450966" y="3782574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12"/>
            <p:cNvCxnSpPr/>
            <p:nvPr/>
          </p:nvCxnSpPr>
          <p:spPr bwMode="auto">
            <a:xfrm>
              <a:off x="450966" y="5739178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13"/>
            <p:cNvCxnSpPr/>
            <p:nvPr/>
          </p:nvCxnSpPr>
          <p:spPr bwMode="auto">
            <a:xfrm>
              <a:off x="450966" y="6228330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Freeform 14"/>
            <p:cNvSpPr/>
            <p:nvPr/>
          </p:nvSpPr>
          <p:spPr bwMode="auto">
            <a:xfrm>
              <a:off x="484637" y="3292130"/>
              <a:ext cx="0" cy="2936197"/>
            </a:xfrm>
            <a:custGeom>
              <a:avLst/>
              <a:gdLst>
                <a:gd name="connsiteX0" fmla="*/ 0 w 6534150"/>
                <a:gd name="connsiteY0" fmla="*/ 0 h 3606800"/>
                <a:gd name="connsiteX1" fmla="*/ 0 w 6534150"/>
                <a:gd name="connsiteY1" fmla="*/ 3606800 h 3606800"/>
                <a:gd name="connsiteX2" fmla="*/ 6534150 w 6534150"/>
                <a:gd name="connsiteY2" fmla="*/ 3606800 h 3606800"/>
                <a:gd name="connsiteX0" fmla="*/ 0 w 0"/>
                <a:gd name="connsiteY0" fmla="*/ 0 h 3606800"/>
                <a:gd name="connsiteX1" fmla="*/ 0 w 0"/>
                <a:gd name="connsiteY1" fmla="*/ 3606800 h 360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06800">
                  <a:moveTo>
                    <a:pt x="0" y="0"/>
                  </a:moveTo>
                  <a:lnTo>
                    <a:pt x="0" y="360680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290369" y="3202522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5"/>
            <p:cNvSpPr>
              <a:spLocks noChangeArrowheads="1"/>
            </p:cNvSpPr>
            <p:nvPr/>
          </p:nvSpPr>
          <p:spPr bwMode="auto">
            <a:xfrm>
              <a:off x="231057" y="516544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-1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6" name="Straight Connector 22"/>
            <p:cNvCxnSpPr/>
            <p:nvPr/>
          </p:nvCxnSpPr>
          <p:spPr bwMode="auto">
            <a:xfrm>
              <a:off x="450966" y="5250027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Rectangle 15"/>
            <p:cNvSpPr>
              <a:spLocks noChangeArrowheads="1"/>
            </p:cNvSpPr>
            <p:nvPr/>
          </p:nvSpPr>
          <p:spPr bwMode="auto">
            <a:xfrm>
              <a:off x="290369" y="467471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8" name="Straight Connector 24"/>
            <p:cNvCxnSpPr/>
            <p:nvPr/>
          </p:nvCxnSpPr>
          <p:spPr bwMode="auto">
            <a:xfrm>
              <a:off x="450966" y="4760876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290369" y="418398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0" name="Straight Connector 26"/>
            <p:cNvCxnSpPr/>
            <p:nvPr/>
          </p:nvCxnSpPr>
          <p:spPr bwMode="auto">
            <a:xfrm>
              <a:off x="450966" y="4271725"/>
              <a:ext cx="36469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2" name="TextBox 107"/>
          <p:cNvSpPr txBox="1"/>
          <p:nvPr/>
        </p:nvSpPr>
        <p:spPr>
          <a:xfrm>
            <a:off x="2080618" y="5517232"/>
            <a:ext cx="22658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>
            <a:defPPr>
              <a:defRPr lang="en-GB"/>
            </a:defPPr>
            <a:lvl1pPr algn="r">
              <a:defRPr sz="1000" b="0">
                <a:ea typeface="ＭＳ Ｐゴシック" pitchFamily="34" charset="-128"/>
              </a:defRPr>
            </a:lvl1pPr>
          </a:lstStyle>
          <a:p>
            <a:pPr marL="285750" indent="-285750" algn="l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0066"/>
                </a:solidFill>
              </a:rPr>
              <a:t>Decreased, N = 11   </a:t>
            </a:r>
            <a:endParaRPr lang="en-GB" sz="1400" b="1" dirty="0">
              <a:solidFill>
                <a:srgbClr val="000066"/>
              </a:solidFill>
            </a:endParaRPr>
          </a:p>
          <a:p>
            <a:pPr marL="285750" indent="-285750" algn="l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0066"/>
                </a:solidFill>
              </a:rPr>
              <a:t>No change, N = 23  </a:t>
            </a:r>
            <a:endParaRPr lang="en-GB" sz="1400" b="1" dirty="0">
              <a:solidFill>
                <a:srgbClr val="000066"/>
              </a:solidFill>
            </a:endParaRPr>
          </a:p>
          <a:p>
            <a:pPr marL="285750" indent="-285750" algn="l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0066"/>
                </a:solidFill>
              </a:rPr>
              <a:t>Increased, N = 6</a:t>
            </a:r>
            <a:endParaRPr lang="en-GB" sz="1400" b="1" dirty="0">
              <a:solidFill>
                <a:srgbClr val="000066"/>
              </a:solidFill>
            </a:endParaRPr>
          </a:p>
        </p:txBody>
      </p:sp>
      <p:sp>
        <p:nvSpPr>
          <p:cNvPr id="65" name="Rectangle 20"/>
          <p:cNvSpPr>
            <a:spLocks noChangeArrowheads="1"/>
          </p:cNvSpPr>
          <p:nvPr/>
        </p:nvSpPr>
        <p:spPr bwMode="auto">
          <a:xfrm>
            <a:off x="1885427" y="2852936"/>
            <a:ext cx="12923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Baseline CP score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10" name="TextBox 43"/>
          <p:cNvSpPr txBox="1"/>
          <p:nvPr/>
        </p:nvSpPr>
        <p:spPr>
          <a:xfrm>
            <a:off x="6209611" y="5517232"/>
            <a:ext cx="20238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>
            <a:defPPr>
              <a:defRPr lang="en-GB"/>
            </a:defPPr>
            <a:lvl1pPr algn="r">
              <a:defRPr sz="1000" b="0">
                <a:ea typeface="ＭＳ Ｐゴシック" pitchFamily="34" charset="-128"/>
              </a:defRPr>
            </a:lvl1pPr>
          </a:lstStyle>
          <a:p>
            <a:pPr marL="285750" marR="0" lvl="0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34" charset="-128"/>
              </a:rPr>
              <a:t>Decreased, N = 20  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85750" marR="0" lvl="0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34" charset="-128"/>
              </a:rPr>
              <a:t>No change, N = 13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ＭＳ Ｐゴシック" pitchFamily="34" charset="-128"/>
            </a:endParaRPr>
          </a:p>
          <a:p>
            <a:pPr marL="285750" marR="0" lvl="0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ＭＳ Ｐゴシック" pitchFamily="34" charset="-128"/>
              </a:rPr>
              <a:t>Increased, N = 7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ＭＳ Ｐゴシック" pitchFamily="34" charset="-128"/>
            </a:endParaRPr>
          </a:p>
        </p:txBody>
      </p:sp>
      <p:cxnSp>
        <p:nvCxnSpPr>
          <p:cNvPr id="217" name="Straight Connector 52"/>
          <p:cNvCxnSpPr/>
          <p:nvPr/>
        </p:nvCxnSpPr>
        <p:spPr bwMode="auto">
          <a:xfrm>
            <a:off x="5044713" y="6557930"/>
            <a:ext cx="32777" cy="0"/>
          </a:xfrm>
          <a:prstGeom prst="line">
            <a:avLst/>
          </a:prstGeom>
          <a:noFill/>
          <a:ln w="19050" cap="flat" cmpd="sng" algn="ctr">
            <a:solidFill>
              <a:srgbClr val="807F7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Rectangle 17"/>
          <p:cNvSpPr>
            <a:spLocks noChangeArrowheads="1"/>
          </p:cNvSpPr>
          <p:nvPr/>
        </p:nvSpPr>
        <p:spPr bwMode="auto">
          <a:xfrm>
            <a:off x="376393" y="2492896"/>
            <a:ext cx="43104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Change in Child-Pugh score at follow-up</a:t>
            </a:r>
            <a:r>
              <a:rPr kumimoji="0" lang="en-US" altLang="en-US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W12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0" name="Rectangle 17"/>
          <p:cNvSpPr>
            <a:spLocks noChangeArrowheads="1"/>
          </p:cNvSpPr>
          <p:nvPr/>
        </p:nvSpPr>
        <p:spPr bwMode="auto">
          <a:xfrm>
            <a:off x="5067270" y="2492896"/>
            <a:ext cx="38173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Change in </a:t>
            </a:r>
            <a:r>
              <a:rPr lang="en-US" alt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MELD</a:t>
            </a:r>
            <a:r>
              <a:rPr lang="en-US" altLang="en-US" b="1" dirty="0">
                <a:solidFill>
                  <a:srgbClr val="0070C0"/>
                </a:solidFill>
                <a:latin typeface="Calibri" panose="020F0502020204030204" pitchFamily="34" charset="0"/>
              </a:rPr>
              <a:t> score at follow-up </a:t>
            </a:r>
            <a:r>
              <a:rPr lang="en-US" alt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W12</a:t>
            </a:r>
            <a:endParaRPr lang="en-US" altLang="en-US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85" name="Groupe 284"/>
          <p:cNvGrpSpPr/>
          <p:nvPr/>
        </p:nvGrpSpPr>
        <p:grpSpPr>
          <a:xfrm>
            <a:off x="1800631" y="3155514"/>
            <a:ext cx="1461932" cy="336550"/>
            <a:chOff x="1808264" y="3155514"/>
            <a:chExt cx="1461932" cy="336550"/>
          </a:xfrm>
        </p:grpSpPr>
        <p:sp>
          <p:nvSpPr>
            <p:cNvPr id="146" name="AutoShape 126"/>
            <p:cNvSpPr>
              <a:spLocks noChangeArrowheads="1"/>
            </p:cNvSpPr>
            <p:nvPr/>
          </p:nvSpPr>
          <p:spPr bwMode="auto">
            <a:xfrm>
              <a:off x="1808264" y="3155514"/>
              <a:ext cx="1461932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147" name="Rectangle 3"/>
            <p:cNvSpPr>
              <a:spLocks noChangeArrowheads="1"/>
            </p:cNvSpPr>
            <p:nvPr/>
          </p:nvSpPr>
          <p:spPr bwMode="auto">
            <a:xfrm>
              <a:off x="1952280" y="3251558"/>
              <a:ext cx="144000" cy="144462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b="1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8" name="Rectangle 4"/>
            <p:cNvSpPr>
              <a:spLocks noChangeArrowheads="1"/>
            </p:cNvSpPr>
            <p:nvPr/>
          </p:nvSpPr>
          <p:spPr bwMode="auto">
            <a:xfrm>
              <a:off x="2634360" y="3251558"/>
              <a:ext cx="144000" cy="144463"/>
            </a:xfrm>
            <a:prstGeom prst="rect">
              <a:avLst/>
            </a:prstGeom>
            <a:solidFill>
              <a:srgbClr val="5184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b="1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" name="ZoneTexte 84"/>
            <p:cNvSpPr txBox="1">
              <a:spLocks noChangeArrowheads="1"/>
            </p:cNvSpPr>
            <p:nvPr/>
          </p:nvSpPr>
          <p:spPr bwMode="auto">
            <a:xfrm>
              <a:off x="2109443" y="3169901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5–6</a:t>
              </a:r>
            </a:p>
          </p:txBody>
        </p:sp>
        <p:sp>
          <p:nvSpPr>
            <p:cNvPr id="150" name="ZoneTexte 85"/>
            <p:cNvSpPr txBox="1">
              <a:spLocks noChangeArrowheads="1"/>
            </p:cNvSpPr>
            <p:nvPr/>
          </p:nvSpPr>
          <p:spPr bwMode="auto">
            <a:xfrm>
              <a:off x="2791523" y="3169901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7–9</a:t>
              </a: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4831001" y="2841053"/>
            <a:ext cx="3947725" cy="3386071"/>
            <a:chOff x="4831001" y="2841053"/>
            <a:chExt cx="3947725" cy="3386071"/>
          </a:xfrm>
        </p:grpSpPr>
        <p:cxnSp>
          <p:nvCxnSpPr>
            <p:cNvPr id="271" name="Straight Connector 75"/>
            <p:cNvCxnSpPr/>
            <p:nvPr/>
          </p:nvCxnSpPr>
          <p:spPr bwMode="auto">
            <a:xfrm>
              <a:off x="5078589" y="4755323"/>
              <a:ext cx="370013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2" name="Rectangle 15"/>
            <p:cNvSpPr>
              <a:spLocks noChangeArrowheads="1"/>
            </p:cNvSpPr>
            <p:nvPr/>
          </p:nvSpPr>
          <p:spPr bwMode="auto">
            <a:xfrm>
              <a:off x="4831001" y="5101593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-2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13" name="Rectangle 17"/>
            <p:cNvSpPr>
              <a:spLocks noChangeArrowheads="1"/>
            </p:cNvSpPr>
            <p:nvPr/>
          </p:nvSpPr>
          <p:spPr bwMode="auto">
            <a:xfrm>
              <a:off x="4890313" y="329316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6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14" name="Straight Connector 49"/>
            <p:cNvCxnSpPr/>
            <p:nvPr/>
          </p:nvCxnSpPr>
          <p:spPr bwMode="auto">
            <a:xfrm>
              <a:off x="5044713" y="2952715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50"/>
            <p:cNvCxnSpPr/>
            <p:nvPr/>
          </p:nvCxnSpPr>
          <p:spPr bwMode="auto">
            <a:xfrm>
              <a:off x="5044713" y="3403367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51"/>
            <p:cNvCxnSpPr/>
            <p:nvPr/>
          </p:nvCxnSpPr>
          <p:spPr bwMode="auto">
            <a:xfrm>
              <a:off x="5044713" y="5205975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8" name="Freeform 53"/>
            <p:cNvSpPr/>
            <p:nvPr/>
          </p:nvSpPr>
          <p:spPr bwMode="auto">
            <a:xfrm>
              <a:off x="5074975" y="2951130"/>
              <a:ext cx="0" cy="3275994"/>
            </a:xfrm>
            <a:custGeom>
              <a:avLst/>
              <a:gdLst>
                <a:gd name="connsiteX0" fmla="*/ 0 w 6534150"/>
                <a:gd name="connsiteY0" fmla="*/ 0 h 3606800"/>
                <a:gd name="connsiteX1" fmla="*/ 0 w 6534150"/>
                <a:gd name="connsiteY1" fmla="*/ 3606800 h 3606800"/>
                <a:gd name="connsiteX2" fmla="*/ 6534150 w 6534150"/>
                <a:gd name="connsiteY2" fmla="*/ 3606800 h 3606800"/>
                <a:gd name="connsiteX0" fmla="*/ 0 w 0"/>
                <a:gd name="connsiteY0" fmla="*/ 0 h 3606800"/>
                <a:gd name="connsiteX1" fmla="*/ 0 w 0"/>
                <a:gd name="connsiteY1" fmla="*/ 3606800 h 360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606800">
                  <a:moveTo>
                    <a:pt x="0" y="0"/>
                  </a:moveTo>
                  <a:lnTo>
                    <a:pt x="0" y="360680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20" name="Rectangle 20"/>
            <p:cNvSpPr>
              <a:spLocks noChangeArrowheads="1"/>
            </p:cNvSpPr>
            <p:nvPr/>
          </p:nvSpPr>
          <p:spPr bwMode="auto">
            <a:xfrm>
              <a:off x="4890313" y="284105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8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21" name="Rectangle 9"/>
            <p:cNvSpPr>
              <a:spLocks noChangeArrowheads="1"/>
            </p:cNvSpPr>
            <p:nvPr/>
          </p:nvSpPr>
          <p:spPr bwMode="auto">
            <a:xfrm>
              <a:off x="4831001" y="6005809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-6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22" name="Straight Connector 78"/>
            <p:cNvCxnSpPr/>
            <p:nvPr/>
          </p:nvCxnSpPr>
          <p:spPr bwMode="auto">
            <a:xfrm>
              <a:off x="5044713" y="6107279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3" name="Rectangle 9"/>
            <p:cNvSpPr>
              <a:spLocks noChangeArrowheads="1"/>
            </p:cNvSpPr>
            <p:nvPr/>
          </p:nvSpPr>
          <p:spPr bwMode="auto">
            <a:xfrm>
              <a:off x="4831001" y="5553701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-4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24" name="Straight Connector 80"/>
            <p:cNvCxnSpPr/>
            <p:nvPr/>
          </p:nvCxnSpPr>
          <p:spPr bwMode="auto">
            <a:xfrm>
              <a:off x="5044713" y="5656627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5" name="Rectangle 15"/>
            <p:cNvSpPr>
              <a:spLocks noChangeArrowheads="1"/>
            </p:cNvSpPr>
            <p:nvPr/>
          </p:nvSpPr>
          <p:spPr bwMode="auto">
            <a:xfrm>
              <a:off x="4890313" y="464948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0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26" name="Straight Connector 82"/>
            <p:cNvCxnSpPr/>
            <p:nvPr/>
          </p:nvCxnSpPr>
          <p:spPr bwMode="auto">
            <a:xfrm>
              <a:off x="5044713" y="4755323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7" name="Rectangle 15"/>
            <p:cNvSpPr>
              <a:spLocks noChangeArrowheads="1"/>
            </p:cNvSpPr>
            <p:nvPr/>
          </p:nvSpPr>
          <p:spPr bwMode="auto">
            <a:xfrm>
              <a:off x="4890313" y="419737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2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28" name="Straight Connector 84"/>
            <p:cNvCxnSpPr/>
            <p:nvPr/>
          </p:nvCxnSpPr>
          <p:spPr bwMode="auto">
            <a:xfrm>
              <a:off x="5044713" y="4304671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9" name="Rectangle 15"/>
            <p:cNvSpPr>
              <a:spLocks noChangeArrowheads="1"/>
            </p:cNvSpPr>
            <p:nvPr/>
          </p:nvSpPr>
          <p:spPr bwMode="auto">
            <a:xfrm>
              <a:off x="4890313" y="374526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4</a:t>
              </a:r>
              <a:endPara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cxnSp>
          <p:nvCxnSpPr>
            <p:cNvPr id="230" name="Straight Connector 86"/>
            <p:cNvCxnSpPr/>
            <p:nvPr/>
          </p:nvCxnSpPr>
          <p:spPr bwMode="auto">
            <a:xfrm>
              <a:off x="5044713" y="3854019"/>
              <a:ext cx="32777" cy="0"/>
            </a:xfrm>
            <a:prstGeom prst="line">
              <a:avLst/>
            </a:pr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1" name="Rectangle 230"/>
            <p:cNvSpPr/>
            <p:nvPr/>
          </p:nvSpPr>
          <p:spPr bwMode="auto">
            <a:xfrm>
              <a:off x="5111110" y="4756114"/>
              <a:ext cx="81302" cy="113347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>
              <a:off x="5201514" y="4756115"/>
              <a:ext cx="81302" cy="112871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5291919" y="4756115"/>
              <a:ext cx="81302" cy="90487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5382324" y="4756115"/>
              <a:ext cx="81302" cy="90725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5472729" y="4756115"/>
              <a:ext cx="81302" cy="44640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5563134" y="4756115"/>
              <a:ext cx="81302" cy="446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5653538" y="4756115"/>
              <a:ext cx="81302" cy="446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5743943" y="4756115"/>
              <a:ext cx="81302" cy="446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5834348" y="4756115"/>
              <a:ext cx="81302" cy="446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5924753" y="4756115"/>
              <a:ext cx="81302" cy="446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6015158" y="4756115"/>
              <a:ext cx="81302" cy="44767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6105562" y="4756115"/>
              <a:ext cx="81302" cy="44767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6195967" y="4756115"/>
              <a:ext cx="81302" cy="447675"/>
            </a:xfrm>
            <a:prstGeom prst="rect">
              <a:avLst/>
            </a:prstGeom>
            <a:solidFill>
              <a:srgbClr val="DC662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6286372" y="4756116"/>
              <a:ext cx="81302" cy="22860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6376777" y="4756116"/>
              <a:ext cx="81302" cy="228600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6467182" y="4756116"/>
              <a:ext cx="81302" cy="22860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6557586" y="4756116"/>
              <a:ext cx="81302" cy="22860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8" name="Rectangle 247"/>
            <p:cNvSpPr/>
            <p:nvPr/>
          </p:nvSpPr>
          <p:spPr bwMode="auto">
            <a:xfrm>
              <a:off x="6647991" y="4756116"/>
              <a:ext cx="81302" cy="2286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6738396" y="4756116"/>
              <a:ext cx="81302" cy="2286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6828801" y="4756116"/>
              <a:ext cx="81302" cy="2286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6919206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009610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7100015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7190420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280825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7371230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7461634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552039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59" name="Rectangle 258"/>
            <p:cNvSpPr/>
            <p:nvPr/>
          </p:nvSpPr>
          <p:spPr bwMode="auto">
            <a:xfrm>
              <a:off x="7642444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7732849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7823254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7913658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8004063" y="4691823"/>
              <a:ext cx="81302" cy="137160"/>
            </a:xfrm>
            <a:prstGeom prst="rect">
              <a:avLst/>
            </a:prstGeom>
            <a:solidFill>
              <a:srgbClr val="007BC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8094468" y="4534658"/>
              <a:ext cx="81302" cy="224065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8184873" y="4534658"/>
              <a:ext cx="81302" cy="224065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8275278" y="4313202"/>
              <a:ext cx="81302" cy="445521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7" name="Rectangle 266"/>
            <p:cNvSpPr/>
            <p:nvPr/>
          </p:nvSpPr>
          <p:spPr bwMode="auto">
            <a:xfrm>
              <a:off x="8365682" y="4313202"/>
              <a:ext cx="81302" cy="445521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8456087" y="4084602"/>
              <a:ext cx="81302" cy="67412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8546492" y="4084602"/>
              <a:ext cx="81302" cy="674121"/>
            </a:xfrm>
            <a:prstGeom prst="rect">
              <a:avLst/>
            </a:prstGeom>
            <a:solidFill>
              <a:srgbClr val="DC662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8636897" y="3408328"/>
              <a:ext cx="81302" cy="1350396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52" name="Rectangle 20"/>
            <p:cNvSpPr>
              <a:spLocks noChangeArrowheads="1"/>
            </p:cNvSpPr>
            <p:nvPr/>
          </p:nvSpPr>
          <p:spPr bwMode="auto">
            <a:xfrm>
              <a:off x="6207934" y="2852936"/>
              <a:ext cx="1535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b="1" dirty="0" smtClean="0">
                  <a:solidFill>
                    <a:srgbClr val="000066"/>
                  </a:solidFill>
                  <a:latin typeface="Calibri" panose="020F0502020204030204" pitchFamily="34" charset="0"/>
                </a:rPr>
                <a:t>Baseline MELD score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286" name="Groupe 285"/>
          <p:cNvGrpSpPr/>
          <p:nvPr/>
        </p:nvGrpSpPr>
        <p:grpSpPr>
          <a:xfrm>
            <a:off x="5669469" y="3155514"/>
            <a:ext cx="2612928" cy="336550"/>
            <a:chOff x="5868144" y="3155514"/>
            <a:chExt cx="2612928" cy="336550"/>
          </a:xfrm>
        </p:grpSpPr>
        <p:sp>
          <p:nvSpPr>
            <p:cNvPr id="154" name="AutoShape 126"/>
            <p:cNvSpPr>
              <a:spLocks noChangeArrowheads="1"/>
            </p:cNvSpPr>
            <p:nvPr/>
          </p:nvSpPr>
          <p:spPr bwMode="auto">
            <a:xfrm>
              <a:off x="5868144" y="3155514"/>
              <a:ext cx="2612928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155" name="Rectangle 3"/>
            <p:cNvSpPr>
              <a:spLocks noChangeArrowheads="1"/>
            </p:cNvSpPr>
            <p:nvPr/>
          </p:nvSpPr>
          <p:spPr bwMode="auto">
            <a:xfrm>
              <a:off x="6012161" y="3251558"/>
              <a:ext cx="144000" cy="144462"/>
            </a:xfrm>
            <a:prstGeom prst="rect">
              <a:avLst/>
            </a:prstGeom>
            <a:solidFill>
              <a:srgbClr val="002A5C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b="1" kern="0">
                <a:solidFill>
                  <a:srgbClr val="505050"/>
                </a:solidFill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56" name="Rectangle 4"/>
            <p:cNvSpPr>
              <a:spLocks noChangeArrowheads="1"/>
            </p:cNvSpPr>
            <p:nvPr/>
          </p:nvSpPr>
          <p:spPr bwMode="auto">
            <a:xfrm>
              <a:off x="6739961" y="3251558"/>
              <a:ext cx="144000" cy="14446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b="1" kern="0">
                <a:solidFill>
                  <a:srgbClr val="505050"/>
                </a:solidFill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57" name="ZoneTexte 84"/>
            <p:cNvSpPr txBox="1">
              <a:spLocks noChangeArrowheads="1"/>
            </p:cNvSpPr>
            <p:nvPr/>
          </p:nvSpPr>
          <p:spPr bwMode="auto">
            <a:xfrm>
              <a:off x="6169324" y="316990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&lt; 10</a:t>
              </a:r>
              <a:endParaRPr lang="en-GB" sz="1400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58" name="ZoneTexte 85"/>
            <p:cNvSpPr txBox="1">
              <a:spLocks noChangeArrowheads="1"/>
            </p:cNvSpPr>
            <p:nvPr/>
          </p:nvSpPr>
          <p:spPr bwMode="auto">
            <a:xfrm>
              <a:off x="6878836" y="3169901"/>
              <a:ext cx="8643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≥ 10-&lt; 15</a:t>
              </a:r>
              <a:endParaRPr lang="en-GB" sz="1400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60" name="Rectangle 3"/>
            <p:cNvSpPr>
              <a:spLocks noChangeArrowheads="1"/>
            </p:cNvSpPr>
            <p:nvPr/>
          </p:nvSpPr>
          <p:spPr bwMode="auto">
            <a:xfrm>
              <a:off x="7796395" y="3251558"/>
              <a:ext cx="144000" cy="144462"/>
            </a:xfrm>
            <a:prstGeom prst="rect">
              <a:avLst/>
            </a:prstGeom>
            <a:solidFill>
              <a:srgbClr val="DC662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1" name="ZoneTexte 84"/>
            <p:cNvSpPr txBox="1">
              <a:spLocks noChangeArrowheads="1"/>
            </p:cNvSpPr>
            <p:nvPr/>
          </p:nvSpPr>
          <p:spPr bwMode="auto">
            <a:xfrm>
              <a:off x="7953558" y="316990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≥ 15</a:t>
              </a:r>
              <a:endParaRPr lang="en-GB" sz="1400" b="1" dirty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44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04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284" y="1172160"/>
            <a:ext cx="8687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kern="0" dirty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SMV, </a:t>
            </a:r>
            <a:r>
              <a:rPr lang="en-GB" sz="2400" b="1" kern="0" dirty="0" smtClean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DCV and SOF </a:t>
            </a:r>
            <a:r>
              <a:rPr lang="en-GB" sz="2400" b="1" kern="0" dirty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pharmacokinetics </a:t>
            </a:r>
            <a:endParaRPr lang="en-GB" sz="2400" b="1" kern="0" dirty="0" smtClean="0">
              <a:solidFill>
                <a:srgbClr val="0070C0"/>
              </a:solidFill>
              <a:latin typeface="Calibri"/>
              <a:ea typeface="ＭＳ Ｐゴシック"/>
              <a:cs typeface="Calibri"/>
            </a:endParaRPr>
          </a:p>
          <a:p>
            <a:pPr algn="ctr"/>
            <a:r>
              <a:rPr lang="en-GB" sz="2400" b="1" kern="0" dirty="0" smtClean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following </a:t>
            </a:r>
            <a:r>
              <a:rPr lang="en-GB" sz="2400" b="1" kern="0" dirty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administration of SMV </a:t>
            </a:r>
            <a:r>
              <a:rPr lang="en-GB" sz="2400" b="1" kern="0" dirty="0" smtClean="0">
                <a:solidFill>
                  <a:srgbClr val="0070C0"/>
                </a:solidFill>
                <a:latin typeface="Calibri"/>
                <a:ea typeface="ＭＳ Ｐゴシック"/>
                <a:cs typeface="Calibri"/>
              </a:rPr>
              <a:t>+ DCV + SOF</a:t>
            </a:r>
            <a:endParaRPr lang="fr-FR" sz="1600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539750" y="2329054"/>
            <a:ext cx="8722239" cy="410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Intensive PK analysis performed at Week 2 and Week 8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Mean SMV exposure: 2.2-fold higher in CP B than CP </a:t>
            </a:r>
            <a:r>
              <a:rPr lang="en-US" dirty="0" smtClean="0"/>
              <a:t>A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Mean DCV exposure: similar in CP </a:t>
            </a:r>
            <a:r>
              <a:rPr lang="en-US" dirty="0" smtClean="0"/>
              <a:t>B </a:t>
            </a:r>
            <a:r>
              <a:rPr lang="en-US" dirty="0"/>
              <a:t>and CP </a:t>
            </a:r>
            <a:r>
              <a:rPr lang="en-US" dirty="0" smtClean="0"/>
              <a:t>A (1.2-fold higher in CP B)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GB" dirty="0"/>
              <a:t>Mean SOF exposure: </a:t>
            </a:r>
            <a:r>
              <a:rPr lang="en-GB" dirty="0" smtClean="0"/>
              <a:t>1.5-</a:t>
            </a:r>
            <a:r>
              <a:rPr lang="en-GB" dirty="0"/>
              <a:t>fold higher in CP B than CP </a:t>
            </a:r>
            <a:r>
              <a:rPr lang="en-GB" dirty="0" smtClean="0"/>
              <a:t>A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GB" dirty="0"/>
              <a:t>Mean GS-331007 </a:t>
            </a:r>
            <a:r>
              <a:rPr lang="en-GB" dirty="0" smtClean="0"/>
              <a:t>exposure (SOF metabolite): </a:t>
            </a:r>
            <a:r>
              <a:rPr lang="en-GB" dirty="0"/>
              <a:t>similar in CP </a:t>
            </a:r>
            <a:r>
              <a:rPr lang="en-GB" dirty="0" smtClean="0"/>
              <a:t>B </a:t>
            </a:r>
            <a:r>
              <a:rPr lang="en-GB" dirty="0"/>
              <a:t>and CP A</a:t>
            </a:r>
            <a:endParaRPr lang="en-GB" baseline="30000" dirty="0"/>
          </a:p>
          <a:p>
            <a:pPr marL="457200" lvl="1" indent="0">
              <a:spcBef>
                <a:spcPts val="30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IMPACT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SMV + DCV + SOF in HCV genotype 1 with decompensated liver disease</a:t>
            </a:r>
            <a:endParaRPr lang="fr-FR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4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08723" y="1122253"/>
            <a:ext cx="6728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7992119" cy="976313"/>
          </a:xfrm>
        </p:spPr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IMPACT Study: SMV + DCV + SOF in HCV genotype 1 with decompensated liver disease</a:t>
            </a:r>
            <a:endParaRPr lang="en-US" dirty="0"/>
          </a:p>
        </p:txBody>
      </p:sp>
      <p:graphicFrame>
        <p:nvGraphicFramePr>
          <p:cNvPr id="8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55805754"/>
              </p:ext>
            </p:extLst>
          </p:nvPr>
        </p:nvGraphicFramePr>
        <p:xfrm>
          <a:off x="434316" y="1630946"/>
          <a:ext cx="8269572" cy="4636518"/>
        </p:xfrm>
        <a:graphic>
          <a:graphicData uri="http://schemas.openxmlformats.org/drawingml/2006/table">
            <a:tbl>
              <a:tblPr/>
              <a:tblGrid>
                <a:gridCol w="3985238"/>
                <a:gridCol w="1664614"/>
                <a:gridCol w="2619720"/>
              </a:tblGrid>
              <a:tr h="433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A, N = 19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CP B, N = 21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54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(5)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GI haemorrhage, not related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related to study drug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(33)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2 patients in any group,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Urinary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Photosensitivity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Hepatic encephalopathy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/ grade 4,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Lipase grade 3 / grade 4, 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Glucose elevations grade 3 / grade 4, 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1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72237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IMPACT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7992119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IMPACT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SMV + DCV + SOF in HCV genotype 1 with decompensated liver disease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Treatment for 12 weeks with SMV, SOF, and DCV resulted in 100% response rate; all 19 Child-Pugh A patients and all 21 Child-Pugh B patients achieved SVR</a:t>
            </a:r>
            <a:r>
              <a:rPr lang="en-US" baseline="-25000" dirty="0" smtClean="0"/>
              <a:t>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High </a:t>
            </a:r>
            <a:r>
              <a:rPr lang="en-US" dirty="0" err="1"/>
              <a:t>virologic</a:t>
            </a:r>
            <a:r>
              <a:rPr lang="en-US" dirty="0"/>
              <a:t> response was observed regardless 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of Child-Pugh class (&lt;7 or 7–9) 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or the presence of resistance-associated variants at baseline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This 3-DAA combination was generally safe and well tolerated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No discontinuations due to adverse events 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800" dirty="0"/>
              <a:t>No </a:t>
            </a:r>
            <a:r>
              <a:rPr lang="en-US" sz="1800" dirty="0" smtClean="0"/>
              <a:t>deaths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endParaRPr lang="en-US" sz="18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5-</a:t>
            </a:r>
            <a:r>
              <a:rPr lang="en-US" dirty="0" smtClean="0"/>
              <a:t>year follow</a:t>
            </a:r>
            <a:r>
              <a:rPr lang="en-US" dirty="0"/>
              <a:t>-</a:t>
            </a:r>
            <a:r>
              <a:rPr lang="en-US" dirty="0" smtClean="0"/>
              <a:t>up will </a:t>
            </a:r>
            <a:r>
              <a:rPr lang="en-US" dirty="0"/>
              <a:t>be important in providing long-</a:t>
            </a:r>
            <a:r>
              <a:rPr lang="en-US" dirty="0" smtClean="0"/>
              <a:t>term outcomes in association </a:t>
            </a:r>
            <a:r>
              <a:rPr lang="en-US" dirty="0"/>
              <a:t>with </a:t>
            </a:r>
            <a:r>
              <a:rPr lang="en-US" dirty="0" smtClean="0"/>
              <a:t>SVR</a:t>
            </a:r>
            <a:endParaRPr lang="en-US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endParaRPr lang="en-US" sz="20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35531" y="6585874"/>
            <a:ext cx="288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E. J Viral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</a:t>
            </a:r>
            <a:r>
              <a:rPr lang="en-GB" sz="1200" i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2017; 24:287-94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0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767</Words>
  <Application>Microsoft Office PowerPoint</Application>
  <PresentationFormat>Affichage à l'écran (4:3)</PresentationFormat>
  <Paragraphs>206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ARV_trials_2010</vt:lpstr>
      <vt:lpstr>HCV-trials.com 2015 </vt:lpstr>
      <vt:lpstr>IMPACT Study: SMV + DCV + SOF in HCV genotype 1 with decompensated liver disease</vt:lpstr>
      <vt:lpstr>IMPACT Study: SMV + DCV + SOF in HCV genotype 1 with decompensated liver disease</vt:lpstr>
      <vt:lpstr>IMPACT Study: SMV + DCV + SOF in HCV genotype 1 with decompensated liver disease</vt:lpstr>
      <vt:lpstr>IMPACT Study: SMV + DCV + SOF in HCV genotype 1 with decompensated liver disease</vt:lpstr>
      <vt:lpstr>IMPACT Study: SMV + DCV + SOF in HCV genotype 1 with decompensated liver disease</vt:lpstr>
      <vt:lpstr>IMPACT Study: SMV + DCV + SOF in HCV genotype 1 with decompensated liver disease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Utilisateur</cp:lastModifiedBy>
  <cp:revision>143</cp:revision>
  <dcterms:created xsi:type="dcterms:W3CDTF">2015-05-22T12:00:39Z</dcterms:created>
  <dcterms:modified xsi:type="dcterms:W3CDTF">2017-05-24T14:56:02Z</dcterms:modified>
</cp:coreProperties>
</file>