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8" r:id="rId2"/>
    <p:sldId id="329" r:id="rId3"/>
    <p:sldId id="330" r:id="rId4"/>
    <p:sldId id="331" r:id="rId5"/>
    <p:sldId id="332" r:id="rId6"/>
    <p:sldId id="333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3399"/>
    <a:srgbClr val="800080"/>
    <a:srgbClr val="CC6600"/>
    <a:srgbClr val="FFC000"/>
    <a:srgbClr val="FF6600"/>
    <a:srgbClr val="000066"/>
    <a:srgbClr val="FF9933"/>
    <a:srgbClr val="0033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123" autoAdjust="0"/>
  </p:normalViewPr>
  <p:slideViewPr>
    <p:cSldViewPr>
      <p:cViewPr varScale="1">
        <p:scale>
          <a:sx n="145" d="100"/>
          <a:sy n="145" d="100"/>
        </p:scale>
        <p:origin x="-128" y="-104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21/07/16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HCV-trial.com</a:t>
            </a: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65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5796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102804" y="2381912"/>
            <a:ext cx="431992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282556"/>
              </p:ext>
            </p:extLst>
          </p:nvPr>
        </p:nvGraphicFramePr>
        <p:xfrm>
          <a:off x="5263505" y="2125941"/>
          <a:ext cx="1681415" cy="546723"/>
        </p:xfrm>
        <a:graphic>
          <a:graphicData uri="http://schemas.openxmlformats.org/drawingml/2006/table">
            <a:tbl>
              <a:tblPr/>
              <a:tblGrid>
                <a:gridCol w="1681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6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551736" y="1278216"/>
            <a:ext cx="1547997" cy="86399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1:1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250842" y="1768185"/>
            <a:ext cx="3350120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20 years, Japanese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100 000 IU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Treatment-naive, or pre-treated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**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Creatinine</a:t>
            </a: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clearance ≥ 1 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ml/</a:t>
            </a: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4577285" y="2091426"/>
            <a:ext cx="747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171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86933" y="4535664"/>
            <a:ext cx="8748466" cy="594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LDV/SOF 90/400 mg 1 pill </a:t>
            </a:r>
            <a:r>
              <a:rPr lang="en-US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(divided dose): 600 mg/d if &lt; 60 kg, 800 mg/d if &gt; 60 to ≤ 80 kg, 1000 mg/d if ≤ 80 kg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34925" y="5331280"/>
            <a:ext cx="9116575" cy="123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ts val="2060"/>
              </a:lnSpc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lnSpc>
                <a:spcPts val="2060"/>
              </a:lnSpc>
              <a:buClr>
                <a:srgbClr val="0070C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Primary endpoint: SVR</a:t>
            </a:r>
            <a:r>
              <a:rPr lang="en-GB" baseline="-25000" dirty="0">
                <a:solidFill>
                  <a:srgbClr val="000066"/>
                </a:solidFill>
              </a:rPr>
              <a:t>12</a:t>
            </a:r>
            <a:r>
              <a:rPr lang="en-GB" dirty="0">
                <a:solidFill>
                  <a:srgbClr val="000066"/>
                </a:solidFill>
              </a:rPr>
              <a:t> (HCV RNA &lt; 25 IU</a:t>
            </a:r>
            <a:r>
              <a:rPr lang="en-GB" dirty="0" smtClean="0">
                <a:solidFill>
                  <a:srgbClr val="000066"/>
                </a:solidFill>
              </a:rPr>
              <a:t>/ml)</a:t>
            </a:r>
            <a:r>
              <a:rPr lang="en-GB" dirty="0">
                <a:solidFill>
                  <a:srgbClr val="000066"/>
                </a:solidFill>
              </a:rPr>
              <a:t>, with 2-sided 95% CI</a:t>
            </a:r>
          </a:p>
          <a:p>
            <a:pPr marL="800100" lvl="1" indent="-342900" defTabSz="914400">
              <a:lnSpc>
                <a:spcPts val="2060"/>
              </a:lnSpc>
              <a:buClr>
                <a:srgbClr val="0070C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For naive patients without cirrhosis, SVR &gt; 23% of the adjusted historical SVR null rate of 63%, 90% power; For other patients, no statistical hypothesis testing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675285" y="3506143"/>
            <a:ext cx="5505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</a:t>
            </a:r>
            <a:r>
              <a:rPr lang="en-US" sz="1200" dirty="0" err="1"/>
              <a:t>Randomisation</a:t>
            </a:r>
            <a:r>
              <a:rPr lang="en-US" sz="1200" dirty="0"/>
              <a:t> of naive patients stratified on cirrhosis (yes or no) ; </a:t>
            </a:r>
            <a:r>
              <a:rPr lang="en-US" sz="1200" dirty="0" err="1"/>
              <a:t>Randomisation</a:t>
            </a:r>
            <a:r>
              <a:rPr lang="en-US" sz="1200" dirty="0"/>
              <a:t> of pre-treated patients stratified on cirrhosis and prior response to previous therapy (relapse, non-response, IFN-intolerance)</a:t>
            </a:r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-2" y="6570663"/>
            <a:ext cx="158399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LDV-SOF G1 Japanese</a:t>
            </a:r>
          </a:p>
        </p:txBody>
      </p:sp>
      <p:sp>
        <p:nvSpPr>
          <p:cNvPr id="15" name="Line 63"/>
          <p:cNvSpPr>
            <a:spLocks noChangeShapeType="1"/>
          </p:cNvSpPr>
          <p:nvPr/>
        </p:nvSpPr>
        <p:spPr bwMode="auto">
          <a:xfrm>
            <a:off x="3600796" y="2761153"/>
            <a:ext cx="1043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6" name="AutoShape 60"/>
          <p:cNvCxnSpPr>
            <a:cxnSpLocks noChangeShapeType="1"/>
          </p:cNvCxnSpPr>
          <p:nvPr/>
        </p:nvCxnSpPr>
        <p:spPr bwMode="auto">
          <a:xfrm rot="10800000" flipH="1" flipV="1">
            <a:off x="5263408" y="2407800"/>
            <a:ext cx="1587" cy="755987"/>
          </a:xfrm>
          <a:prstGeom prst="bentConnector3">
            <a:avLst>
              <a:gd name="adj1" fmla="val -37945306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" name="ZoneTexte 1"/>
          <p:cNvSpPr txBox="1"/>
          <p:nvPr/>
        </p:nvSpPr>
        <p:spPr>
          <a:xfrm>
            <a:off x="321653" y="3933056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** Liver biopsy (</a:t>
            </a:r>
            <a:r>
              <a:rPr lang="en-US" sz="1200" dirty="0" err="1"/>
              <a:t>Metavir</a:t>
            </a:r>
            <a:r>
              <a:rPr lang="en-US" sz="1200" dirty="0"/>
              <a:t> F4 or </a:t>
            </a:r>
            <a:r>
              <a:rPr lang="en-US" sz="1200" dirty="0" err="1"/>
              <a:t>Ishak</a:t>
            </a:r>
            <a:r>
              <a:rPr lang="en-US" sz="1200" dirty="0"/>
              <a:t> ≥ 5), </a:t>
            </a:r>
          </a:p>
          <a:p>
            <a:r>
              <a:rPr lang="en-US" sz="1200" dirty="0"/>
              <a:t>or </a:t>
            </a:r>
            <a:r>
              <a:rPr lang="en-US" sz="1200" dirty="0" err="1"/>
              <a:t>Fibroscan</a:t>
            </a:r>
            <a:r>
              <a:rPr lang="en-US" sz="1200" dirty="0"/>
              <a:t> &gt; 12.5 </a:t>
            </a:r>
            <a:r>
              <a:rPr lang="en-US" sz="1200" dirty="0" err="1"/>
              <a:t>kPa</a:t>
            </a:r>
            <a:endParaRPr lang="en-US" sz="1200" dirty="0"/>
          </a:p>
        </p:txBody>
      </p:sp>
      <p:graphicFrame>
        <p:nvGraphicFramePr>
          <p:cNvPr id="1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66361"/>
              </p:ext>
            </p:extLst>
          </p:nvPr>
        </p:nvGraphicFramePr>
        <p:xfrm>
          <a:off x="5280785" y="2859271"/>
          <a:ext cx="1681415" cy="546723"/>
        </p:xfrm>
        <a:graphic>
          <a:graphicData uri="http://schemas.openxmlformats.org/drawingml/2006/table">
            <a:tbl>
              <a:tblPr/>
              <a:tblGrid>
                <a:gridCol w="1681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6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9" name="Line 172"/>
          <p:cNvSpPr>
            <a:spLocks noChangeShapeType="1"/>
          </p:cNvSpPr>
          <p:nvPr/>
        </p:nvSpPr>
        <p:spPr bwMode="auto">
          <a:xfrm>
            <a:off x="6956427" y="1849282"/>
            <a:ext cx="0" cy="172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Oval 110"/>
          <p:cNvSpPr>
            <a:spLocks noChangeArrowheads="1"/>
          </p:cNvSpPr>
          <p:nvPr/>
        </p:nvSpPr>
        <p:spPr bwMode="auto">
          <a:xfrm>
            <a:off x="6668196" y="127321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1" name="Line 63"/>
          <p:cNvSpPr>
            <a:spLocks noChangeShapeType="1"/>
          </p:cNvSpPr>
          <p:nvPr/>
        </p:nvSpPr>
        <p:spPr bwMode="auto">
          <a:xfrm flipV="1">
            <a:off x="6956518" y="2419679"/>
            <a:ext cx="1188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Line 63"/>
          <p:cNvSpPr>
            <a:spLocks noChangeShapeType="1"/>
          </p:cNvSpPr>
          <p:nvPr/>
        </p:nvSpPr>
        <p:spPr bwMode="auto">
          <a:xfrm flipV="1">
            <a:off x="6956426" y="3139531"/>
            <a:ext cx="1188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083151" y="2249695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SVR</a:t>
            </a:r>
            <a:r>
              <a:rPr lang="fr-FR" sz="1600" baseline="-25000" dirty="0"/>
              <a:t>12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8111276" y="2969547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SVR</a:t>
            </a:r>
            <a:r>
              <a:rPr lang="fr-FR" sz="1600" baseline="-25000" dirty="0"/>
              <a:t>12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4575018" y="3162506"/>
            <a:ext cx="747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170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LDV-SOF </a:t>
            </a:r>
            <a:r>
              <a:rPr lang="fr-FR" sz="2800" dirty="0" err="1"/>
              <a:t>Japanese</a:t>
            </a:r>
            <a:r>
              <a:rPr lang="fr-FR" sz="2800" dirty="0"/>
              <a:t> </a:t>
            </a:r>
            <a:r>
              <a:rPr lang="fr-FR" sz="2800" dirty="0" err="1"/>
              <a:t>Study</a:t>
            </a:r>
            <a:r>
              <a:rPr lang="fr-FR" sz="2800" dirty="0"/>
              <a:t>: LDV/SOF ± RBV </a:t>
            </a:r>
            <a:br>
              <a:rPr lang="fr-FR" sz="2800" dirty="0"/>
            </a:br>
            <a:r>
              <a:rPr lang="fr-FR" sz="2800" dirty="0"/>
              <a:t>for </a:t>
            </a:r>
            <a:r>
              <a:rPr lang="fr-FR" sz="2800" dirty="0" err="1"/>
              <a:t>genotype</a:t>
            </a:r>
            <a:r>
              <a:rPr lang="fr-FR" sz="2800" dirty="0"/>
              <a:t> 1 in </a:t>
            </a:r>
            <a:r>
              <a:rPr lang="fr-FR" sz="2800" dirty="0" err="1"/>
              <a:t>Japanese</a:t>
            </a:r>
            <a:r>
              <a:rPr lang="fr-FR" sz="2800" dirty="0"/>
              <a:t> (GS-US-337-0113)</a:t>
            </a:r>
          </a:p>
        </p:txBody>
      </p:sp>
      <p:sp>
        <p:nvSpPr>
          <p:cNvPr id="27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Mikozami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M, Lancet Infect Dis 2015;15:645-53</a:t>
            </a: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2611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3746294"/>
              </p:ext>
            </p:extLst>
          </p:nvPr>
        </p:nvGraphicFramePr>
        <p:xfrm>
          <a:off x="323528" y="1654090"/>
          <a:ext cx="8465941" cy="4855809"/>
        </p:xfrm>
        <a:graphic>
          <a:graphicData uri="http://schemas.openxmlformats.org/drawingml/2006/table">
            <a:tbl>
              <a:tblPr/>
              <a:tblGrid>
                <a:gridCol w="34804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7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79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LDV/SOF, N = 171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RBV, N = 170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98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3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history,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aive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Pre-treated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 + PEG-IFN + RBV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Response to previous treatment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 or relapse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IFN-intolerance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 AE, 1 death)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LDV-SOF </a:t>
            </a:r>
            <a:r>
              <a:rPr lang="fr-FR" sz="2800" dirty="0" err="1"/>
              <a:t>Japanese</a:t>
            </a:r>
            <a:r>
              <a:rPr lang="fr-FR" sz="2800" dirty="0"/>
              <a:t> </a:t>
            </a:r>
            <a:r>
              <a:rPr lang="fr-FR" sz="2800" dirty="0" err="1"/>
              <a:t>Study</a:t>
            </a:r>
            <a:r>
              <a:rPr lang="fr-FR" sz="2800" dirty="0"/>
              <a:t>: LDV/SOF ± RBV </a:t>
            </a:r>
            <a:br>
              <a:rPr lang="fr-FR" sz="2800" dirty="0"/>
            </a:br>
            <a:r>
              <a:rPr lang="fr-FR" sz="2800" dirty="0"/>
              <a:t>for </a:t>
            </a:r>
            <a:r>
              <a:rPr lang="fr-FR" sz="2800" dirty="0" err="1"/>
              <a:t>genotype</a:t>
            </a:r>
            <a:r>
              <a:rPr lang="fr-FR" sz="2800" dirty="0"/>
              <a:t> 1 in </a:t>
            </a:r>
            <a:r>
              <a:rPr lang="fr-FR" sz="2800" dirty="0" err="1"/>
              <a:t>Japanese</a:t>
            </a:r>
            <a:r>
              <a:rPr lang="fr-FR" sz="2800" dirty="0"/>
              <a:t> (GS-US-337-0113)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2" y="6570663"/>
            <a:ext cx="158399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LDV-SOF G1 Japanese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Mikozami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M, Lancet Infect Dis 2015;15:645-53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849402" y="1286840"/>
            <a:ext cx="5429050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characteristics, and disposition</a:t>
            </a:r>
          </a:p>
        </p:txBody>
      </p:sp>
    </p:spTree>
    <p:extLst>
      <p:ext uri="{BB962C8B-B14F-4D97-AF65-F5344CB8AC3E}">
        <p14:creationId xmlns:p14="http://schemas.microsoft.com/office/powerpoint/2010/main" val="209992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691680" y="1196752"/>
            <a:ext cx="57623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CI), ITT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37410" y="6194416"/>
            <a:ext cx="4867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 &lt; 0.0001 vs SVR null rate of 63%, for both comparisons</a:t>
            </a:r>
          </a:p>
        </p:txBody>
      </p:sp>
      <p:sp>
        <p:nvSpPr>
          <p:cNvPr id="68" name="AutoShape 165"/>
          <p:cNvSpPr>
            <a:spLocks noChangeArrowheads="1"/>
          </p:cNvSpPr>
          <p:nvPr/>
        </p:nvSpPr>
        <p:spPr bwMode="auto">
          <a:xfrm>
            <a:off x="2810142" y="1657346"/>
            <a:ext cx="3314985" cy="3849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2888322" y="1785398"/>
            <a:ext cx="144000" cy="1440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4283968" y="1785398"/>
            <a:ext cx="144000" cy="144000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1" name="ZoneTexte 84"/>
          <p:cNvSpPr txBox="1">
            <a:spLocks noChangeArrowheads="1"/>
          </p:cNvSpPr>
          <p:nvPr/>
        </p:nvSpPr>
        <p:spPr bwMode="auto">
          <a:xfrm>
            <a:off x="3041902" y="1672963"/>
            <a:ext cx="1069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LDV/SOF</a:t>
            </a:r>
          </a:p>
        </p:txBody>
      </p:sp>
      <p:sp>
        <p:nvSpPr>
          <p:cNvPr id="72" name="ZoneTexte 85"/>
          <p:cNvSpPr txBox="1">
            <a:spLocks noChangeArrowheads="1"/>
          </p:cNvSpPr>
          <p:nvPr/>
        </p:nvSpPr>
        <p:spPr bwMode="auto">
          <a:xfrm>
            <a:off x="4430127" y="1672963"/>
            <a:ext cx="1857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LDV/SOF + RBV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28932" y="2179759"/>
            <a:ext cx="8587216" cy="3975067"/>
            <a:chOff x="228932" y="2179759"/>
            <a:chExt cx="8587216" cy="3975067"/>
          </a:xfrm>
        </p:grpSpPr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925945" y="2673783"/>
              <a:ext cx="590550" cy="3023999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1802302" y="2709782"/>
              <a:ext cx="600075" cy="2988000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2759428" y="2673783"/>
              <a:ext cx="590550" cy="3023999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644680" y="2678357"/>
              <a:ext cx="0" cy="30194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>
              <a:off x="568480" y="5697782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568480" y="5097707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>
              <a:off x="568480" y="4488107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>
              <a:off x="568480" y="3888032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>
              <a:off x="568480" y="3278432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568480" y="2678357"/>
              <a:ext cx="762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>
              <a:off x="644679" y="5697782"/>
              <a:ext cx="80640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V="1">
              <a:off x="644680" y="5697782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9" name="Line 37"/>
            <p:cNvSpPr>
              <a:spLocks noChangeShapeType="1"/>
            </p:cNvSpPr>
            <p:nvPr/>
          </p:nvSpPr>
          <p:spPr bwMode="auto">
            <a:xfrm flipV="1">
              <a:off x="1675918" y="5697782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 flipV="1">
              <a:off x="2606935" y="5697782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 flipV="1">
              <a:off x="4531819" y="5697782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834897" y="2205027"/>
              <a:ext cx="7726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100</a:t>
              </a:r>
            </a:p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(98-100)</a:t>
              </a:r>
              <a:endParaRPr lang="fr-FR" sz="1500" dirty="0">
                <a:solidFill>
                  <a:srgbClr val="333399"/>
                </a:solidFill>
              </a:endParaRPr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1716016" y="2233832"/>
              <a:ext cx="7726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98</a:t>
              </a:r>
            </a:p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(95-100)</a:t>
              </a:r>
            </a:p>
          </p:txBody>
        </p:sp>
        <p:sp>
          <p:nvSpPr>
            <p:cNvPr id="13354" name="Rectangle 42"/>
            <p:cNvSpPr>
              <a:spLocks noChangeArrowheads="1"/>
            </p:cNvSpPr>
            <p:nvPr/>
          </p:nvSpPr>
          <p:spPr bwMode="auto">
            <a:xfrm>
              <a:off x="2577008" y="2198867"/>
              <a:ext cx="9553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100</a:t>
              </a:r>
            </a:p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(95.7-100)</a:t>
              </a:r>
              <a:endParaRPr lang="fr-FR" sz="1500" dirty="0">
                <a:solidFill>
                  <a:srgbClr val="333399"/>
                </a:solidFill>
              </a:endParaRPr>
            </a:p>
          </p:txBody>
        </p:sp>
        <p:sp>
          <p:nvSpPr>
            <p:cNvPr id="13355" name="Rectangle 43"/>
            <p:cNvSpPr>
              <a:spLocks noChangeArrowheads="1"/>
            </p:cNvSpPr>
            <p:nvPr/>
          </p:nvSpPr>
          <p:spPr bwMode="auto">
            <a:xfrm>
              <a:off x="427705" y="559132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latin typeface="+mn-lt"/>
                </a:rPr>
                <a:t>0</a:t>
              </a:r>
            </a:p>
          </p:txBody>
        </p:sp>
        <p:sp>
          <p:nvSpPr>
            <p:cNvPr id="13356" name="Rectangle 44"/>
            <p:cNvSpPr>
              <a:spLocks noChangeArrowheads="1"/>
            </p:cNvSpPr>
            <p:nvPr/>
          </p:nvSpPr>
          <p:spPr bwMode="auto">
            <a:xfrm>
              <a:off x="328319" y="499125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dirty="0">
                  <a:latin typeface="+mn-lt"/>
                </a:rPr>
                <a:t>20</a:t>
              </a:r>
            </a:p>
          </p:txBody>
        </p:sp>
        <p:sp>
          <p:nvSpPr>
            <p:cNvPr id="13357" name="Rectangle 45"/>
            <p:cNvSpPr>
              <a:spLocks noChangeArrowheads="1"/>
            </p:cNvSpPr>
            <p:nvPr/>
          </p:nvSpPr>
          <p:spPr bwMode="auto">
            <a:xfrm>
              <a:off x="328319" y="438165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latin typeface="+mn-lt"/>
                </a:rPr>
                <a:t>40</a:t>
              </a:r>
            </a:p>
          </p:txBody>
        </p:sp>
        <p:sp>
          <p:nvSpPr>
            <p:cNvPr id="13358" name="Rectangle 46"/>
            <p:cNvSpPr>
              <a:spLocks noChangeArrowheads="1"/>
            </p:cNvSpPr>
            <p:nvPr/>
          </p:nvSpPr>
          <p:spPr bwMode="auto">
            <a:xfrm>
              <a:off x="328319" y="378157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latin typeface="+mn-lt"/>
                </a:rPr>
                <a:t>60</a:t>
              </a:r>
            </a:p>
          </p:txBody>
        </p:sp>
        <p:sp>
          <p:nvSpPr>
            <p:cNvPr id="13359" name="Rectangle 47"/>
            <p:cNvSpPr>
              <a:spLocks noChangeArrowheads="1"/>
            </p:cNvSpPr>
            <p:nvPr/>
          </p:nvSpPr>
          <p:spPr bwMode="auto">
            <a:xfrm>
              <a:off x="328319" y="317197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latin typeface="+mn-lt"/>
                </a:rPr>
                <a:t>80</a:t>
              </a:r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228932" y="2571902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dirty="0">
                  <a:latin typeface="+mn-lt"/>
                </a:rPr>
                <a:t>100</a:t>
              </a: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1084163" y="5369363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171</a:t>
              </a:r>
            </a:p>
          </p:txBody>
        </p:sp>
        <p:sp>
          <p:nvSpPr>
            <p:cNvPr id="50" name="Rectangle 40"/>
            <p:cNvSpPr>
              <a:spLocks noChangeArrowheads="1"/>
            </p:cNvSpPr>
            <p:nvPr/>
          </p:nvSpPr>
          <p:spPr bwMode="auto">
            <a:xfrm>
              <a:off x="1965282" y="5369363"/>
              <a:ext cx="27411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170</a:t>
              </a:r>
            </a:p>
          </p:txBody>
        </p:sp>
        <p:sp>
          <p:nvSpPr>
            <p:cNvPr id="53" name="Rectangle 40"/>
            <p:cNvSpPr>
              <a:spLocks noChangeArrowheads="1"/>
            </p:cNvSpPr>
            <p:nvPr/>
          </p:nvSpPr>
          <p:spPr bwMode="auto">
            <a:xfrm>
              <a:off x="2963332" y="5369363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83</a:t>
              </a:r>
            </a:p>
          </p:txBody>
        </p:sp>
        <p:sp>
          <p:nvSpPr>
            <p:cNvPr id="48" name="Text Box 148"/>
            <p:cNvSpPr txBox="1">
              <a:spLocks noChangeArrowheads="1"/>
            </p:cNvSpPr>
            <p:nvPr/>
          </p:nvSpPr>
          <p:spPr bwMode="auto">
            <a:xfrm>
              <a:off x="431385" y="2254186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3775112" y="2745782"/>
              <a:ext cx="590550" cy="2952000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Rectangle 27"/>
            <p:cNvSpPr>
              <a:spLocks noChangeArrowheads="1"/>
            </p:cNvSpPr>
            <p:nvPr/>
          </p:nvSpPr>
          <p:spPr bwMode="auto">
            <a:xfrm>
              <a:off x="4807745" y="2673783"/>
              <a:ext cx="590550" cy="3023999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Rectangle 40"/>
            <p:cNvSpPr>
              <a:spLocks noChangeArrowheads="1"/>
            </p:cNvSpPr>
            <p:nvPr/>
          </p:nvSpPr>
          <p:spPr bwMode="auto">
            <a:xfrm>
              <a:off x="3979016" y="5369363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83</a:t>
              </a:r>
            </a:p>
          </p:txBody>
        </p:sp>
        <p:sp>
          <p:nvSpPr>
            <p:cNvPr id="61" name="Rectangle 40"/>
            <p:cNvSpPr>
              <a:spLocks noChangeArrowheads="1"/>
            </p:cNvSpPr>
            <p:nvPr/>
          </p:nvSpPr>
          <p:spPr bwMode="auto">
            <a:xfrm>
              <a:off x="5011649" y="5369363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88</a:t>
              </a:r>
            </a:p>
          </p:txBody>
        </p:sp>
        <p:sp>
          <p:nvSpPr>
            <p:cNvPr id="62" name="Rectangle 42"/>
            <p:cNvSpPr>
              <a:spLocks noChangeArrowheads="1"/>
            </p:cNvSpPr>
            <p:nvPr/>
          </p:nvSpPr>
          <p:spPr bwMode="auto">
            <a:xfrm>
              <a:off x="3557426" y="2283529"/>
              <a:ext cx="1025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96.4</a:t>
              </a:r>
            </a:p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(89.8-99.2)</a:t>
              </a:r>
              <a:endParaRPr lang="fr-FR" sz="1500" dirty="0">
                <a:solidFill>
                  <a:srgbClr val="333399"/>
                </a:solidFill>
              </a:endParaRP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014272" y="5697782"/>
              <a:ext cx="413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/>
                <a:t>All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895391" y="5697782"/>
              <a:ext cx="413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/>
                <a:t>All</a:t>
              </a:r>
            </a:p>
          </p:txBody>
        </p:sp>
        <p:sp>
          <p:nvSpPr>
            <p:cNvPr id="66" name="Rectangle 42"/>
            <p:cNvSpPr>
              <a:spLocks noChangeArrowheads="1"/>
            </p:cNvSpPr>
            <p:nvPr/>
          </p:nvSpPr>
          <p:spPr bwMode="auto">
            <a:xfrm>
              <a:off x="4625325" y="2212573"/>
              <a:ext cx="9553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100</a:t>
              </a:r>
            </a:p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(95.9-100)</a:t>
              </a:r>
              <a:endParaRPr lang="fr-FR" sz="1500" dirty="0">
                <a:solidFill>
                  <a:srgbClr val="333399"/>
                </a:solidFill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3248827" y="5847049"/>
              <a:ext cx="6623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/>
                <a:t>Naive</a:t>
              </a:r>
              <a:endParaRPr lang="fr-FR" sz="1400" b="1" dirty="0"/>
            </a:p>
          </p:txBody>
        </p:sp>
        <p:sp>
          <p:nvSpPr>
            <p:cNvPr id="74" name="Rectangle 27"/>
            <p:cNvSpPr>
              <a:spLocks noChangeArrowheads="1"/>
            </p:cNvSpPr>
            <p:nvPr/>
          </p:nvSpPr>
          <p:spPr bwMode="auto">
            <a:xfrm>
              <a:off x="5851652" y="2673783"/>
              <a:ext cx="590550" cy="3023999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4921706" y="5847049"/>
              <a:ext cx="12490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/>
                <a:t>Experienced</a:t>
              </a:r>
              <a:endParaRPr lang="fr-FR" sz="1400" b="1" dirty="0"/>
            </a:p>
          </p:txBody>
        </p:sp>
        <p:sp>
          <p:nvSpPr>
            <p:cNvPr id="76" name="Rectangle 40"/>
            <p:cNvSpPr>
              <a:spLocks noChangeArrowheads="1"/>
            </p:cNvSpPr>
            <p:nvPr/>
          </p:nvSpPr>
          <p:spPr bwMode="auto">
            <a:xfrm flipH="1">
              <a:off x="6032378" y="5369363"/>
              <a:ext cx="2290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87</a:t>
              </a:r>
            </a:p>
          </p:txBody>
        </p:sp>
        <p:sp>
          <p:nvSpPr>
            <p:cNvPr id="77" name="Rectangle 42"/>
            <p:cNvSpPr>
              <a:spLocks noChangeArrowheads="1"/>
            </p:cNvSpPr>
            <p:nvPr/>
          </p:nvSpPr>
          <p:spPr bwMode="auto">
            <a:xfrm>
              <a:off x="5669232" y="2206094"/>
              <a:ext cx="9553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100</a:t>
              </a:r>
            </a:p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(95.8-100)</a:t>
              </a:r>
              <a:endParaRPr lang="fr-FR" sz="1500" dirty="0">
                <a:solidFill>
                  <a:srgbClr val="333399"/>
                </a:solidFill>
              </a:endParaRPr>
            </a:p>
          </p:txBody>
        </p:sp>
        <p:sp>
          <p:nvSpPr>
            <p:cNvPr id="78" name="Line 38"/>
            <p:cNvSpPr>
              <a:spLocks noChangeShapeType="1"/>
            </p:cNvSpPr>
            <p:nvPr/>
          </p:nvSpPr>
          <p:spPr bwMode="auto">
            <a:xfrm flipV="1">
              <a:off x="5550019" y="5697782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Line 38"/>
            <p:cNvSpPr>
              <a:spLocks noChangeShapeType="1"/>
            </p:cNvSpPr>
            <p:nvPr/>
          </p:nvSpPr>
          <p:spPr bwMode="auto">
            <a:xfrm flipV="1">
              <a:off x="3574591" y="5697782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820990" y="5847049"/>
              <a:ext cx="19062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/>
                <a:t>Naive</a:t>
              </a:r>
              <a:r>
                <a:rPr lang="fr-FR" sz="1400" b="1" dirty="0"/>
                <a:t>, no </a:t>
              </a:r>
              <a:r>
                <a:rPr lang="fr-FR" sz="1400" b="1" dirty="0" err="1"/>
                <a:t>cirrhosis</a:t>
              </a:r>
              <a:r>
                <a:rPr lang="fr-FR" sz="1400" b="1" dirty="0"/>
                <a:t> *</a:t>
              </a:r>
            </a:p>
          </p:txBody>
        </p:sp>
        <p:sp>
          <p:nvSpPr>
            <p:cNvPr id="82" name="Rectangle 27"/>
            <p:cNvSpPr>
              <a:spLocks noChangeArrowheads="1"/>
            </p:cNvSpPr>
            <p:nvPr/>
          </p:nvSpPr>
          <p:spPr bwMode="auto">
            <a:xfrm>
              <a:off x="6901293" y="2673783"/>
              <a:ext cx="590550" cy="3023999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>
              <a:off x="7105197" y="5369363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70</a:t>
              </a:r>
            </a:p>
          </p:txBody>
        </p:sp>
        <p:sp>
          <p:nvSpPr>
            <p:cNvPr id="84" name="Rectangle 27"/>
            <p:cNvSpPr>
              <a:spLocks noChangeArrowheads="1"/>
            </p:cNvSpPr>
            <p:nvPr/>
          </p:nvSpPr>
          <p:spPr bwMode="auto">
            <a:xfrm>
              <a:off x="8007912" y="2709782"/>
              <a:ext cx="590550" cy="2988000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" name="Rectangle 40"/>
            <p:cNvSpPr>
              <a:spLocks noChangeArrowheads="1"/>
            </p:cNvSpPr>
            <p:nvPr/>
          </p:nvSpPr>
          <p:spPr bwMode="auto">
            <a:xfrm flipH="1">
              <a:off x="8188638" y="5369363"/>
              <a:ext cx="2290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71</a:t>
              </a:r>
            </a:p>
          </p:txBody>
        </p:sp>
        <p:sp>
          <p:nvSpPr>
            <p:cNvPr id="86" name="Rectangle 42"/>
            <p:cNvSpPr>
              <a:spLocks noChangeArrowheads="1"/>
            </p:cNvSpPr>
            <p:nvPr/>
          </p:nvSpPr>
          <p:spPr bwMode="auto">
            <a:xfrm>
              <a:off x="6718873" y="2179759"/>
              <a:ext cx="9553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100</a:t>
              </a:r>
            </a:p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(94.9-100)</a:t>
              </a:r>
              <a:endParaRPr lang="fr-FR" sz="1500" dirty="0">
                <a:solidFill>
                  <a:srgbClr val="333399"/>
                </a:solidFill>
              </a:endParaRPr>
            </a:p>
          </p:txBody>
        </p:sp>
        <p:sp>
          <p:nvSpPr>
            <p:cNvPr id="87" name="Rectangle 42"/>
            <p:cNvSpPr>
              <a:spLocks noChangeArrowheads="1"/>
            </p:cNvSpPr>
            <p:nvPr/>
          </p:nvSpPr>
          <p:spPr bwMode="auto">
            <a:xfrm>
              <a:off x="7790226" y="2220320"/>
              <a:ext cx="1025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97.2</a:t>
              </a:r>
            </a:p>
            <a:p>
              <a:pPr algn="ctr"/>
              <a:r>
                <a:rPr lang="fr-FR" sz="1500" b="1" dirty="0">
                  <a:solidFill>
                    <a:srgbClr val="333399"/>
                  </a:solidFill>
                  <a:latin typeface="Trebuchet MS" pitchFamily="34" charset="0"/>
                </a:rPr>
                <a:t>(90.2-99.8)</a:t>
              </a:r>
              <a:endParaRPr lang="fr-FR" sz="1500" dirty="0">
                <a:solidFill>
                  <a:srgbClr val="333399"/>
                </a:solidFill>
              </a:endParaRPr>
            </a:p>
          </p:txBody>
        </p:sp>
        <p:sp>
          <p:nvSpPr>
            <p:cNvPr id="88" name="Line 39"/>
            <p:cNvSpPr>
              <a:spLocks noChangeShapeType="1"/>
            </p:cNvSpPr>
            <p:nvPr/>
          </p:nvSpPr>
          <p:spPr bwMode="auto">
            <a:xfrm flipV="1">
              <a:off x="6753715" y="5697782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9" name="Line 38"/>
            <p:cNvSpPr>
              <a:spLocks noChangeShapeType="1"/>
            </p:cNvSpPr>
            <p:nvPr/>
          </p:nvSpPr>
          <p:spPr bwMode="auto">
            <a:xfrm flipV="1">
              <a:off x="7771915" y="5697782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cxnSp>
          <p:nvCxnSpPr>
            <p:cNvPr id="7" name="Connecteur droit 6"/>
            <p:cNvCxnSpPr/>
            <p:nvPr/>
          </p:nvCxnSpPr>
          <p:spPr bwMode="auto">
            <a:xfrm>
              <a:off x="2756728" y="5843526"/>
              <a:ext cx="156258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Connecteur droit 89"/>
            <p:cNvCxnSpPr/>
            <p:nvPr/>
          </p:nvCxnSpPr>
          <p:spPr bwMode="auto">
            <a:xfrm>
              <a:off x="4759615" y="5843526"/>
              <a:ext cx="169199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Connecteur droit 90"/>
            <p:cNvCxnSpPr/>
            <p:nvPr/>
          </p:nvCxnSpPr>
          <p:spPr bwMode="auto">
            <a:xfrm>
              <a:off x="6906283" y="5843526"/>
              <a:ext cx="169199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ZoneTexte 7"/>
            <p:cNvSpPr txBox="1"/>
            <p:nvPr/>
          </p:nvSpPr>
          <p:spPr>
            <a:xfrm>
              <a:off x="591473" y="5344281"/>
              <a:ext cx="4283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N =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LDV-SOF </a:t>
            </a:r>
            <a:r>
              <a:rPr lang="fr-FR" sz="2800" dirty="0" err="1"/>
              <a:t>Japanese</a:t>
            </a:r>
            <a:r>
              <a:rPr lang="fr-FR" sz="2800" dirty="0"/>
              <a:t> </a:t>
            </a:r>
            <a:r>
              <a:rPr lang="fr-FR" sz="2800" dirty="0" err="1"/>
              <a:t>Study</a:t>
            </a:r>
            <a:r>
              <a:rPr lang="fr-FR" sz="2800" dirty="0"/>
              <a:t>: LDV/SOF ± RBV </a:t>
            </a:r>
            <a:br>
              <a:rPr lang="fr-FR" sz="2800" dirty="0"/>
            </a:br>
            <a:r>
              <a:rPr lang="fr-FR" sz="2800" dirty="0"/>
              <a:t>for </a:t>
            </a:r>
            <a:r>
              <a:rPr lang="fr-FR" sz="2800" dirty="0" err="1"/>
              <a:t>genotype</a:t>
            </a:r>
            <a:r>
              <a:rPr lang="fr-FR" sz="2800" dirty="0"/>
              <a:t> 1 in </a:t>
            </a:r>
            <a:r>
              <a:rPr lang="fr-FR" sz="2800" dirty="0" err="1"/>
              <a:t>Japanese</a:t>
            </a:r>
            <a:r>
              <a:rPr lang="fr-FR" sz="2800" dirty="0"/>
              <a:t> (GS-US-337-0113)</a:t>
            </a:r>
          </a:p>
        </p:txBody>
      </p:sp>
      <p:sp>
        <p:nvSpPr>
          <p:cNvPr id="81" name="AutoShape 162"/>
          <p:cNvSpPr>
            <a:spLocks noChangeArrowheads="1"/>
          </p:cNvSpPr>
          <p:nvPr/>
        </p:nvSpPr>
        <p:spPr bwMode="auto">
          <a:xfrm>
            <a:off x="-2" y="6570663"/>
            <a:ext cx="158399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LDV-SOF G1 Japanese</a:t>
            </a:r>
          </a:p>
        </p:txBody>
      </p:sp>
      <p:sp>
        <p:nvSpPr>
          <p:cNvPr id="92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Mikozami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M, Lancet Infect Dis 2015;15:645-53</a:t>
            </a:r>
          </a:p>
        </p:txBody>
      </p:sp>
    </p:spTree>
    <p:extLst>
      <p:ext uri="{BB962C8B-B14F-4D97-AF65-F5344CB8AC3E}">
        <p14:creationId xmlns:p14="http://schemas.microsoft.com/office/powerpoint/2010/main" val="154385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LDV-SOF </a:t>
            </a:r>
            <a:r>
              <a:rPr lang="fr-FR" sz="2800" dirty="0" err="1"/>
              <a:t>Japanese</a:t>
            </a:r>
            <a:r>
              <a:rPr lang="fr-FR" sz="2800" dirty="0"/>
              <a:t> </a:t>
            </a:r>
            <a:r>
              <a:rPr lang="fr-FR" sz="2800" dirty="0" err="1"/>
              <a:t>Study</a:t>
            </a:r>
            <a:r>
              <a:rPr lang="fr-FR" sz="2800" dirty="0"/>
              <a:t>: LDV/SOF ± RBV </a:t>
            </a:r>
            <a:br>
              <a:rPr lang="fr-FR" sz="2800" dirty="0"/>
            </a:br>
            <a:r>
              <a:rPr lang="fr-FR" sz="2800" dirty="0"/>
              <a:t>for </a:t>
            </a:r>
            <a:r>
              <a:rPr lang="fr-FR" sz="2800" dirty="0" err="1"/>
              <a:t>genotype</a:t>
            </a:r>
            <a:r>
              <a:rPr lang="fr-FR" sz="2800" dirty="0"/>
              <a:t> 1 in </a:t>
            </a:r>
            <a:r>
              <a:rPr lang="fr-FR" sz="2800" dirty="0" err="1"/>
              <a:t>Japanese</a:t>
            </a:r>
            <a:r>
              <a:rPr lang="fr-FR" sz="2800" dirty="0"/>
              <a:t> (GS-US-337-0113)</a:t>
            </a: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Patients with NS5A RAV at baseline, N = 76</a:t>
            </a:r>
          </a:p>
          <a:p>
            <a:pPr lvl="1">
              <a:spcBef>
                <a:spcPts val="0"/>
              </a:spcBef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in 42/42 on LDV/SOF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in 33/34 on LDV/SOF + RBV</a:t>
            </a:r>
            <a:endParaRPr lang="en-US" sz="32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 </a:t>
            </a:r>
            <a:r>
              <a:rPr lang="en-US" b="1" dirty="0" err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virological</a:t>
            </a:r>
            <a:r>
              <a:rPr lang="en-US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  <a:endParaRPr lang="en-US" sz="20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2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Treatment-naive, genotype 1b, 55-year-old woman without cirrhosis who was receiving LDV/DOF + RBV, relapse by post-treatment W4 after completion of treatment. Adherence rates &gt; 99% for both LDV/SOF and RBV (800 mg daily)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Baseline NS5A RAV: Y93H (&gt; 99%) NS5A. No other NS5A RAVs were detected at post-treatment W4</a:t>
            </a:r>
          </a:p>
          <a:p>
            <a:pPr>
              <a:spcBef>
                <a:spcPts val="600"/>
              </a:spcBef>
            </a:pPr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No NS5B RAVs and no treatment-emergent variants were detected in any patient at any </a:t>
            </a:r>
            <a:r>
              <a:rPr lang="en-US" b="1" dirty="0" err="1">
                <a:ea typeface="ＭＳ Ｐゴシック" pitchFamily="-1" charset="-128"/>
                <a:cs typeface="ＭＳ Ｐゴシック" pitchFamily="-1" charset="-128"/>
              </a:rPr>
              <a:t>timepoint</a:t>
            </a:r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 tested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-2" y="6570663"/>
            <a:ext cx="158399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LDV-SOF G1 Japanese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Mikozami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M, Lancet Infect Dis 2015;15:645-53</a:t>
            </a:r>
          </a:p>
        </p:txBody>
      </p:sp>
    </p:spTree>
    <p:extLst>
      <p:ext uri="{BB962C8B-B14F-4D97-AF65-F5344CB8AC3E}">
        <p14:creationId xmlns:p14="http://schemas.microsoft.com/office/powerpoint/2010/main" val="121317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95532236"/>
              </p:ext>
            </p:extLst>
          </p:nvPr>
        </p:nvGraphicFramePr>
        <p:xfrm>
          <a:off x="285970" y="1649176"/>
          <a:ext cx="8493524" cy="4650999"/>
        </p:xfrm>
        <a:graphic>
          <a:graphicData uri="http://schemas.openxmlformats.org/drawingml/2006/table">
            <a:tbl>
              <a:tblPr/>
              <a:tblGrid>
                <a:gridCol w="4887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0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53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1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170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discontinuation due to adverse event,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8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3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Acute myocardial Infarction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Cardiac arrest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Hepatocellular carcinoma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Oesophageal varices haemorrhage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Wrist fracture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61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adverse events,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Malaise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Stomatitis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0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: &lt; 10 g/dl / &lt; 8.5 g/dl,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Lymphocyte count 350-500/mm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Neutrophil count 500-750/mm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 count 25 000-50 000/mm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82181" y="6289575"/>
            <a:ext cx="5913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drug eruption, N = 1, </a:t>
            </a:r>
            <a:r>
              <a:rPr lang="en-US" sz="1400" dirty="0" err="1">
                <a:solidFill>
                  <a:srgbClr val="000066"/>
                </a:solidFill>
              </a:rPr>
              <a:t>morbilliform</a:t>
            </a:r>
            <a:r>
              <a:rPr lang="en-US" sz="1400" dirty="0">
                <a:solidFill>
                  <a:srgbClr val="000066"/>
                </a:solidFill>
              </a:rPr>
              <a:t> rash, N = 1 ; **  related to study drug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LDV-SOF </a:t>
            </a:r>
            <a:r>
              <a:rPr lang="fr-FR" sz="2800" dirty="0" err="1"/>
              <a:t>Japanese</a:t>
            </a:r>
            <a:r>
              <a:rPr lang="fr-FR" sz="2800" dirty="0"/>
              <a:t> </a:t>
            </a:r>
            <a:r>
              <a:rPr lang="fr-FR" sz="2800" dirty="0" err="1"/>
              <a:t>Study</a:t>
            </a:r>
            <a:r>
              <a:rPr lang="fr-FR" sz="2800" dirty="0"/>
              <a:t>: LDV/SOF ± RBV </a:t>
            </a:r>
            <a:br>
              <a:rPr lang="fr-FR" sz="2800" dirty="0"/>
            </a:br>
            <a:r>
              <a:rPr lang="fr-FR" sz="2800" dirty="0"/>
              <a:t>for </a:t>
            </a:r>
            <a:r>
              <a:rPr lang="fr-FR" sz="2800" dirty="0" err="1"/>
              <a:t>genotype</a:t>
            </a:r>
            <a:r>
              <a:rPr lang="fr-FR" sz="2800" dirty="0"/>
              <a:t> 1 in </a:t>
            </a:r>
            <a:r>
              <a:rPr lang="fr-FR" sz="2800" dirty="0" err="1"/>
              <a:t>Japanese</a:t>
            </a:r>
            <a:r>
              <a:rPr lang="fr-FR" sz="2800" dirty="0"/>
              <a:t> (GS-US-337-0113)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-2" y="6570663"/>
            <a:ext cx="158399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LDV-SOF G1 Japanese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Mikozami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M, Lancet Infect Dis 2015;15:645-53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506449" y="1196752"/>
            <a:ext cx="2132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</a:p>
        </p:txBody>
      </p:sp>
    </p:spTree>
    <p:extLst>
      <p:ext uri="{BB962C8B-B14F-4D97-AF65-F5344CB8AC3E}">
        <p14:creationId xmlns:p14="http://schemas.microsoft.com/office/powerpoint/2010/main" val="1775677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108097" y="1147357"/>
            <a:ext cx="8498022" cy="53038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this trial, 12 weeks of treatment with the fixed-dose combination of LDV/SOF without RBV was well tolerated and resulted in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in all 171 patients (100%) treated, including patients typically difficult to treat, including those with cirrhosis, or baseline NS5A RAVs, and those who had previously not responded well to other HCV treatment regimens, including PI-based therapies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The addition of RBV to LDV/SOF let to a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of 97%, and was associated with an increased number of patients who had adverse events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Limitations of the study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Open-label design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Absence of an active comparator</a:t>
            </a:r>
            <a:endParaRPr lang="en-US" sz="18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LDV-SOF </a:t>
            </a:r>
            <a:r>
              <a:rPr lang="fr-FR" sz="2800" dirty="0" err="1"/>
              <a:t>Japanese</a:t>
            </a:r>
            <a:r>
              <a:rPr lang="fr-FR" sz="2800" dirty="0"/>
              <a:t> </a:t>
            </a:r>
            <a:r>
              <a:rPr lang="fr-FR" sz="2800" dirty="0" err="1"/>
              <a:t>Study</a:t>
            </a:r>
            <a:r>
              <a:rPr lang="fr-FR" sz="2800" dirty="0"/>
              <a:t>: LDV/SOF ± RBV </a:t>
            </a:r>
            <a:br>
              <a:rPr lang="fr-FR" sz="2800" dirty="0"/>
            </a:br>
            <a:r>
              <a:rPr lang="fr-FR" sz="2800" dirty="0"/>
              <a:t>for </a:t>
            </a:r>
            <a:r>
              <a:rPr lang="fr-FR" sz="2800" dirty="0" err="1"/>
              <a:t>genotype</a:t>
            </a:r>
            <a:r>
              <a:rPr lang="fr-FR" sz="2800" dirty="0"/>
              <a:t> 1 in </a:t>
            </a:r>
            <a:r>
              <a:rPr lang="fr-FR" sz="2800" dirty="0" err="1"/>
              <a:t>Japanese</a:t>
            </a:r>
            <a:r>
              <a:rPr lang="fr-FR" sz="2800" dirty="0"/>
              <a:t> (GS-US-337-0113)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-2" y="6570663"/>
            <a:ext cx="158399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LDV-SOF G1 Japanese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Mikozami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M, Lancet Infect Dis 2015;15:645-53</a:t>
            </a:r>
          </a:p>
        </p:txBody>
      </p:sp>
    </p:spTree>
    <p:extLst>
      <p:ext uri="{BB962C8B-B14F-4D97-AF65-F5344CB8AC3E}">
        <p14:creationId xmlns:p14="http://schemas.microsoft.com/office/powerpoint/2010/main" val="2230000886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3214</TotalTime>
  <Words>1036</Words>
  <Application>Microsoft Macintosh PowerPoint</Application>
  <PresentationFormat>Présentation à l'écran (4:3)</PresentationFormat>
  <Paragraphs>217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2016</vt:lpstr>
      <vt:lpstr>LDV-SOF Japanese Study: LDV/SOF ± RBV  for genotype 1 in Japanese (GS-US-337-0113)</vt:lpstr>
      <vt:lpstr>LDV-SOF Japanese Study: LDV/SOF ± RBV  for genotype 1 in Japanese (GS-US-337-0113)</vt:lpstr>
      <vt:lpstr>LDV-SOF Japanese Study: LDV/SOF ± RBV  for genotype 1 in Japanese (GS-US-337-0113)</vt:lpstr>
      <vt:lpstr>LDV-SOF Japanese Study: LDV/SOF ± RBV  for genotype 1 in Japanese (GS-US-337-0113)</vt:lpstr>
      <vt:lpstr>LDV-SOF Japanese Study: LDV/SOF ± RBV  for genotype 1 in Japanese (GS-US-337-0113)</vt:lpstr>
      <vt:lpstr>LDV-SOF Japanese Study: LDV/SOF ± RBV  for genotype 1 in Japanese (GS-US-337-0113)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162</cp:revision>
  <dcterms:created xsi:type="dcterms:W3CDTF">2010-10-19T10:42:50Z</dcterms:created>
  <dcterms:modified xsi:type="dcterms:W3CDTF">2016-07-20T22:18:38Z</dcterms:modified>
</cp:coreProperties>
</file>