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5" r:id="rId2"/>
    <p:sldId id="336" r:id="rId3"/>
    <p:sldId id="337" r:id="rId4"/>
    <p:sldId id="338" r:id="rId5"/>
    <p:sldId id="339" r:id="rId6"/>
    <p:sldId id="340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333399"/>
    <a:srgbClr val="FFC000"/>
    <a:srgbClr val="800080"/>
    <a:srgbClr val="CC6600"/>
    <a:srgbClr val="FF6600"/>
    <a:srgbClr val="000066"/>
    <a:srgbClr val="FF9933"/>
    <a:srgbClr val="0033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9123" autoAdjust="0"/>
  </p:normalViewPr>
  <p:slideViewPr>
    <p:cSldViewPr>
      <p:cViewPr varScale="1">
        <p:scale>
          <a:sx n="113" d="100"/>
          <a:sy n="113" d="100"/>
        </p:scale>
        <p:origin x="-2334" y="-10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096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21/07/2016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HCV-trial.com</a:t>
            </a:r>
          </a:p>
        </p:txBody>
      </p:sp>
      <p:sp>
        <p:nvSpPr>
          <p:cNvPr id="6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22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09879"/>
              </p:ext>
            </p:extLst>
          </p:nvPr>
        </p:nvGraphicFramePr>
        <p:xfrm>
          <a:off x="5465858" y="2141935"/>
          <a:ext cx="1668767" cy="310896"/>
        </p:xfrm>
        <a:graphic>
          <a:graphicData uri="http://schemas.openxmlformats.org/drawingml/2006/table">
            <a:tbl>
              <a:tblPr/>
              <a:tblGrid>
                <a:gridCol w="1668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4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7134626" y="1916832"/>
            <a:ext cx="0" cy="2987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6846395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2536" y="4722422"/>
            <a:ext cx="2811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 Biopsy or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Fibroscan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12.5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kPa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</a:t>
            </a:r>
          </a:p>
          <a:p>
            <a:r>
              <a:rPr lang="en-US" sz="12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or </a:t>
            </a:r>
            <a:r>
              <a:rPr lang="en-US" sz="12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Fibrotest</a:t>
            </a:r>
            <a:r>
              <a:rPr lang="en-US" sz="12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</a:t>
            </a:r>
            <a:r>
              <a:rPr lang="en-US" sz="1200" dirty="0">
                <a:latin typeface="+mn-lt"/>
                <a:ea typeface="Arial" pitchFamily="-1" charset="0"/>
                <a:cs typeface="Arial" pitchFamily="-1" charset="0"/>
              </a:rPr>
              <a:t>0.75 and APRI &gt; 2</a:t>
            </a:r>
            <a:endParaRPr lang="en-US" sz="1200" dirty="0">
              <a:latin typeface="+mn-lt"/>
            </a:endParaRP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34925" y="5553926"/>
            <a:ext cx="8351838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kern="0" dirty="0"/>
              <a:t>Objective</a:t>
            </a:r>
            <a:endParaRPr lang="en-US" sz="2800" kern="0" dirty="0"/>
          </a:p>
          <a:p>
            <a:pPr lvl="1">
              <a:spcBef>
                <a:spcPts val="0"/>
              </a:spcBef>
            </a:pPr>
            <a:r>
              <a:rPr lang="en-US" sz="1600" kern="0" dirty="0"/>
              <a:t>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15 IU</a:t>
            </a:r>
            <a:r>
              <a:rPr lang="en-US" sz="1600" kern="0" dirty="0" smtClean="0"/>
              <a:t>/ml)</a:t>
            </a:r>
            <a:r>
              <a:rPr lang="en-US" sz="1600" kern="0" dirty="0"/>
              <a:t>, with 2-sided 95% CI, by ITT. No inferential statistics or statistical comparisons were planned.</a:t>
            </a:r>
            <a:endParaRPr lang="en-US" kern="0" dirty="0"/>
          </a:p>
        </p:txBody>
      </p:sp>
      <p:cxnSp>
        <p:nvCxnSpPr>
          <p:cNvPr id="18" name="Connecteur droit 66"/>
          <p:cNvCxnSpPr>
            <a:cxnSpLocks noChangeShapeType="1"/>
          </p:cNvCxnSpPr>
          <p:nvPr/>
        </p:nvCxnSpPr>
        <p:spPr bwMode="auto">
          <a:xfrm rot="5400000">
            <a:off x="3895600" y="2132046"/>
            <a:ext cx="287999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19" name="Oval 170"/>
          <p:cNvSpPr>
            <a:spLocks noChangeArrowheads="1"/>
          </p:cNvSpPr>
          <p:nvPr/>
        </p:nvSpPr>
        <p:spPr bwMode="auto">
          <a:xfrm>
            <a:off x="3269663" y="1196752"/>
            <a:ext cx="1539875" cy="79523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 : 1</a:t>
            </a:r>
          </a:p>
          <a:p>
            <a:pPr algn="ctr" defTabSz="914400"/>
            <a:r>
              <a:rPr lang="en-GB" sz="1400" b="1" dirty="0">
                <a:latin typeface="Calibri" pitchFamily="34" charset="0"/>
              </a:rPr>
              <a:t>Open-label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cxnSp>
        <p:nvCxnSpPr>
          <p:cNvPr id="20" name="AutoShape 60"/>
          <p:cNvCxnSpPr>
            <a:cxnSpLocks noChangeShapeType="1"/>
          </p:cNvCxnSpPr>
          <p:nvPr/>
        </p:nvCxnSpPr>
        <p:spPr bwMode="auto">
          <a:xfrm rot="10800000" flipH="1" flipV="1">
            <a:off x="5457888" y="2286707"/>
            <a:ext cx="1587" cy="611999"/>
          </a:xfrm>
          <a:prstGeom prst="bentConnector3">
            <a:avLst>
              <a:gd name="adj1" fmla="val -32337933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4825401" y="2874422"/>
            <a:ext cx="68961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500" b="1" dirty="0">
                <a:solidFill>
                  <a:srgbClr val="C00000"/>
                </a:solidFill>
                <a:latin typeface="Calibri" pitchFamily="34" charset="0"/>
              </a:rPr>
              <a:t>N = 26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4825401" y="1938318"/>
            <a:ext cx="68961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500" b="1" dirty="0">
                <a:solidFill>
                  <a:srgbClr val="C00000"/>
                </a:solidFill>
                <a:latin typeface="Calibri" pitchFamily="34" charset="0"/>
              </a:rPr>
              <a:t>N = 25</a:t>
            </a:r>
          </a:p>
        </p:txBody>
      </p:sp>
      <p:cxnSp>
        <p:nvCxnSpPr>
          <p:cNvPr id="23" name="Connecteur droit 22"/>
          <p:cNvCxnSpPr/>
          <p:nvPr/>
        </p:nvCxnSpPr>
        <p:spPr bwMode="auto">
          <a:xfrm>
            <a:off x="3177645" y="2591914"/>
            <a:ext cx="1754395" cy="0"/>
          </a:xfrm>
          <a:prstGeom prst="line">
            <a:avLst/>
          </a:prstGeom>
          <a:ln w="3810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dirty="0"/>
              <a:t>LDV/SOF ± RBV in </a:t>
            </a:r>
            <a:r>
              <a:rPr lang="fr-FR" dirty="0" err="1"/>
              <a:t>genotype</a:t>
            </a:r>
            <a:r>
              <a:rPr lang="fr-FR" dirty="0"/>
              <a:t> 3 or 6 – Phase 2</a:t>
            </a:r>
          </a:p>
        </p:txBody>
      </p:sp>
      <p:grpSp>
        <p:nvGrpSpPr>
          <p:cNvPr id="31" name="Grouper 65"/>
          <p:cNvGrpSpPr/>
          <p:nvPr/>
        </p:nvGrpSpPr>
        <p:grpSpPr>
          <a:xfrm>
            <a:off x="3" y="6525388"/>
            <a:ext cx="1259629" cy="337486"/>
            <a:chOff x="0" y="6570669"/>
            <a:chExt cx="1105684" cy="287331"/>
          </a:xfrm>
        </p:grpSpPr>
        <p:sp>
          <p:nvSpPr>
            <p:cNvPr id="33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G3-G6</a:t>
              </a:r>
            </a:p>
          </p:txBody>
        </p:sp>
      </p:grpSp>
      <p:graphicFrame>
        <p:nvGraphicFramePr>
          <p:cNvPr id="36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739931"/>
              </p:ext>
            </p:extLst>
          </p:nvPr>
        </p:nvGraphicFramePr>
        <p:xfrm>
          <a:off x="5465858" y="2726687"/>
          <a:ext cx="1668767" cy="310896"/>
        </p:xfrm>
        <a:graphic>
          <a:graphicData uri="http://schemas.openxmlformats.org/drawingml/2006/table">
            <a:tbl>
              <a:tblPr/>
              <a:tblGrid>
                <a:gridCol w="1668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4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73524"/>
              </p:ext>
            </p:extLst>
          </p:nvPr>
        </p:nvGraphicFramePr>
        <p:xfrm>
          <a:off x="5465858" y="4006140"/>
          <a:ext cx="1668767" cy="310896"/>
        </p:xfrm>
        <a:graphic>
          <a:graphicData uri="http://schemas.openxmlformats.org/drawingml/2006/table">
            <a:tbl>
              <a:tblPr/>
              <a:tblGrid>
                <a:gridCol w="1668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4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3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308168"/>
              </p:ext>
            </p:extLst>
          </p:nvPr>
        </p:nvGraphicFramePr>
        <p:xfrm>
          <a:off x="5465858" y="4469697"/>
          <a:ext cx="1668767" cy="310896"/>
        </p:xfrm>
        <a:graphic>
          <a:graphicData uri="http://schemas.openxmlformats.org/drawingml/2006/table">
            <a:tbl>
              <a:tblPr/>
              <a:tblGrid>
                <a:gridCol w="16687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4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cxnSp>
        <p:nvCxnSpPr>
          <p:cNvPr id="40" name="Connecteur droit 39"/>
          <p:cNvCxnSpPr/>
          <p:nvPr/>
        </p:nvCxnSpPr>
        <p:spPr bwMode="auto">
          <a:xfrm flipV="1">
            <a:off x="3204097" y="4160795"/>
            <a:ext cx="2231999" cy="1586"/>
          </a:xfrm>
          <a:prstGeom prst="line">
            <a:avLst/>
          </a:prstGeom>
          <a:ln w="3810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4825401" y="3830179"/>
            <a:ext cx="68961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500" b="1" dirty="0">
                <a:solidFill>
                  <a:srgbClr val="C00000"/>
                </a:solidFill>
                <a:latin typeface="Calibri" pitchFamily="34" charset="0"/>
              </a:rPr>
              <a:t>N = 50</a:t>
            </a: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4825401" y="4322040"/>
            <a:ext cx="68961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en-GB" sz="1500" b="1" dirty="0">
                <a:solidFill>
                  <a:srgbClr val="C00000"/>
                </a:solidFill>
                <a:latin typeface="Calibri" pitchFamily="34" charset="0"/>
              </a:rPr>
              <a:t>N = 25</a:t>
            </a:r>
          </a:p>
        </p:txBody>
      </p:sp>
      <p:cxnSp>
        <p:nvCxnSpPr>
          <p:cNvPr id="45" name="Connecteur droit 44"/>
          <p:cNvCxnSpPr/>
          <p:nvPr/>
        </p:nvCxnSpPr>
        <p:spPr bwMode="auto">
          <a:xfrm flipV="1">
            <a:off x="3204097" y="4627082"/>
            <a:ext cx="2231999" cy="1586"/>
          </a:xfrm>
          <a:prstGeom prst="line">
            <a:avLst/>
          </a:prstGeom>
          <a:ln w="3810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3213649" y="2276872"/>
            <a:ext cx="1651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Genotype 3, naive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3435108" y="3633318"/>
            <a:ext cx="1208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Genotype 3, </a:t>
            </a:r>
          </a:p>
          <a:p>
            <a:pPr algn="ctr"/>
            <a:r>
              <a:rPr lang="en-US" sz="1400" dirty="0"/>
              <a:t>Pre-treated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483129" y="4293096"/>
            <a:ext cx="1112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Genotype 6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4848" y="5205861"/>
            <a:ext cx="8659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/>
              <a:t>LDV/SOF: 90/400 mg 1 </a:t>
            </a:r>
            <a:r>
              <a:rPr lang="fr-FR" sz="1600" dirty="0" err="1"/>
              <a:t>pill</a:t>
            </a:r>
            <a:r>
              <a:rPr lang="fr-FR" sz="1600" dirty="0"/>
              <a:t> </a:t>
            </a:r>
            <a:r>
              <a:rPr lang="fr-FR" sz="1600" dirty="0" err="1"/>
              <a:t>qd</a:t>
            </a:r>
            <a:r>
              <a:rPr lang="fr-FR" sz="1600" dirty="0"/>
              <a:t> ; RBV 1000 or 1200 mg/d in 2 doses, </a:t>
            </a:r>
            <a:r>
              <a:rPr lang="fr-FR" sz="1600" dirty="0" err="1"/>
              <a:t>according</a:t>
            </a:r>
            <a:r>
              <a:rPr lang="fr-FR" sz="1600" dirty="0"/>
              <a:t> to body </a:t>
            </a:r>
            <a:r>
              <a:rPr lang="fr-FR" sz="1600" dirty="0" err="1"/>
              <a:t>weight</a:t>
            </a:r>
            <a:endParaRPr lang="fr-FR" sz="1600" dirty="0"/>
          </a:p>
        </p:txBody>
      </p:sp>
      <p:grpSp>
        <p:nvGrpSpPr>
          <p:cNvPr id="6" name="Groupe 5"/>
          <p:cNvGrpSpPr/>
          <p:nvPr/>
        </p:nvGrpSpPr>
        <p:grpSpPr>
          <a:xfrm>
            <a:off x="7134625" y="2284579"/>
            <a:ext cx="1092787" cy="2330493"/>
            <a:chOff x="7020272" y="2284579"/>
            <a:chExt cx="1296092" cy="2330493"/>
          </a:xfrm>
        </p:grpSpPr>
        <p:sp>
          <p:nvSpPr>
            <p:cNvPr id="32" name="Line 63"/>
            <p:cNvSpPr>
              <a:spLocks noChangeShapeType="1"/>
            </p:cNvSpPr>
            <p:nvPr/>
          </p:nvSpPr>
          <p:spPr bwMode="auto">
            <a:xfrm flipV="1">
              <a:off x="7020364" y="2284579"/>
              <a:ext cx="1296000" cy="0"/>
            </a:xfrm>
            <a:prstGeom prst="line">
              <a:avLst/>
            </a:prstGeom>
            <a:ln w="28575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8" name="Line 63"/>
            <p:cNvSpPr>
              <a:spLocks noChangeShapeType="1"/>
            </p:cNvSpPr>
            <p:nvPr/>
          </p:nvSpPr>
          <p:spPr bwMode="auto">
            <a:xfrm flipV="1">
              <a:off x="7020272" y="2869331"/>
              <a:ext cx="1296000" cy="0"/>
            </a:xfrm>
            <a:prstGeom prst="line">
              <a:avLst/>
            </a:prstGeom>
            <a:ln w="28575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Line 63"/>
            <p:cNvSpPr>
              <a:spLocks noChangeShapeType="1"/>
            </p:cNvSpPr>
            <p:nvPr/>
          </p:nvSpPr>
          <p:spPr bwMode="auto">
            <a:xfrm flipV="1">
              <a:off x="7020272" y="4148784"/>
              <a:ext cx="1296000" cy="0"/>
            </a:xfrm>
            <a:prstGeom prst="line">
              <a:avLst/>
            </a:prstGeom>
            <a:ln w="28575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0" name="Line 63"/>
            <p:cNvSpPr>
              <a:spLocks noChangeShapeType="1"/>
            </p:cNvSpPr>
            <p:nvPr/>
          </p:nvSpPr>
          <p:spPr bwMode="auto">
            <a:xfrm flipV="1">
              <a:off x="7020272" y="4615072"/>
              <a:ext cx="1296000" cy="0"/>
            </a:xfrm>
            <a:prstGeom prst="line">
              <a:avLst/>
            </a:prstGeom>
            <a:ln w="28575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1" name="ZoneTexte 50"/>
          <p:cNvSpPr txBox="1"/>
          <p:nvPr/>
        </p:nvSpPr>
        <p:spPr>
          <a:xfrm>
            <a:off x="8205780" y="2128105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SVR</a:t>
            </a:r>
            <a:r>
              <a:rPr lang="fr-FR" sz="1600" baseline="-25000" dirty="0"/>
              <a:t>12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8205780" y="2712857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SVR</a:t>
            </a:r>
            <a:r>
              <a:rPr lang="fr-FR" sz="1600" baseline="-25000" dirty="0"/>
              <a:t>12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8205780" y="3992310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SVR</a:t>
            </a:r>
            <a:r>
              <a:rPr lang="fr-FR" sz="1600" baseline="-25000" dirty="0"/>
              <a:t>12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8205780" y="4458598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SVR</a:t>
            </a:r>
            <a:r>
              <a:rPr lang="fr-FR" sz="1600" baseline="-25000" dirty="0"/>
              <a:t>12</a:t>
            </a:r>
          </a:p>
        </p:txBody>
      </p:sp>
      <p:cxnSp>
        <p:nvCxnSpPr>
          <p:cNvPr id="55" name="Connecteur droit 66"/>
          <p:cNvCxnSpPr>
            <a:cxnSpLocks noChangeShapeType="1"/>
          </p:cNvCxnSpPr>
          <p:nvPr/>
        </p:nvCxnSpPr>
        <p:spPr bwMode="auto">
          <a:xfrm rot="5400000">
            <a:off x="3895600" y="3575256"/>
            <a:ext cx="287999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56" name="Oval 170"/>
          <p:cNvSpPr>
            <a:spLocks noChangeArrowheads="1"/>
          </p:cNvSpPr>
          <p:nvPr/>
        </p:nvSpPr>
        <p:spPr bwMode="auto">
          <a:xfrm>
            <a:off x="3301601" y="2855986"/>
            <a:ext cx="1475999" cy="645022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latin typeface="Calibri" pitchFamily="34" charset="0"/>
              </a:rPr>
              <a:t>No randomisation</a:t>
            </a:r>
          </a:p>
          <a:p>
            <a:pPr algn="ctr" defTabSz="914400"/>
            <a:r>
              <a:rPr lang="en-GB" sz="1400" b="1" dirty="0">
                <a:latin typeface="Calibri" pitchFamily="34" charset="0"/>
              </a:rPr>
              <a:t>Open-label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206119" y="2447365"/>
            <a:ext cx="3024336" cy="2286000"/>
          </a:xfrm>
          <a:prstGeom prst="roundRect">
            <a:avLst>
              <a:gd name="adj" fmla="val 9733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5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3 or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latin typeface="Calibri" pitchFamily="-1" charset="0"/>
                <a:ea typeface="Arial" pitchFamily="-1" charset="0"/>
                <a:cs typeface="Arial" pitchFamily="-1" charset="0"/>
              </a:rPr>
              <a:t>Treatment-naive or -experienced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</a:t>
            </a:r>
            <a:r>
              <a:rPr lang="en-US" sz="15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US" sz="15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latin typeface="Calibri" pitchFamily="-1" charset="0"/>
                <a:ea typeface="Arial" pitchFamily="-1" charset="0"/>
                <a:cs typeface="Arial" pitchFamily="-1" charset="0"/>
              </a:rPr>
              <a:t>HIV and HBV co-infection excluded</a:t>
            </a:r>
            <a:endParaRPr lang="en-US" sz="15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7" name="ZoneTexte 69"/>
          <p:cNvSpPr txBox="1">
            <a:spLocks noChangeArrowheads="1"/>
          </p:cNvSpPr>
          <p:nvPr/>
        </p:nvSpPr>
        <p:spPr bwMode="auto">
          <a:xfrm>
            <a:off x="5733577" y="6565640"/>
            <a:ext cx="34179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2015;149:1454-61</a:t>
            </a:r>
          </a:p>
        </p:txBody>
      </p:sp>
    </p:spTree>
    <p:extLst>
      <p:ext uri="{BB962C8B-B14F-4D97-AF65-F5344CB8AC3E}">
        <p14:creationId xmlns:p14="http://schemas.microsoft.com/office/powerpoint/2010/main" val="276844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842878"/>
              </p:ext>
            </p:extLst>
          </p:nvPr>
        </p:nvGraphicFramePr>
        <p:xfrm>
          <a:off x="468311" y="1583030"/>
          <a:ext cx="8496177" cy="468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5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119539281"/>
                    </a:ext>
                  </a:extLst>
                </a:gridCol>
              </a:tblGrid>
              <a:tr h="333802">
                <a:tc rowSpan="2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3204">
                <a:tc v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Naive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+ RBV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Naive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+</a:t>
                      </a:r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RBV</a:t>
                      </a:r>
                    </a:p>
                    <a:p>
                      <a:pPr algn="ctr"/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Experienced</a:t>
                      </a:r>
                    </a:p>
                    <a:p>
                      <a:pPr algn="ctr"/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50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Mean age,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Female, 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48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58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22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36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White, 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88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89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80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16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Genotype: 3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/ 3a / 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3k /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6 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/ 6a or 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6b, 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4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96 / 0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-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/ 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96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-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/ 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6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94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 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-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/ 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 / - 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 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68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/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32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Mean HCV RNA,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log</a:t>
                      </a:r>
                      <a:r>
                        <a:rPr lang="en-US" sz="1200" b="1" baseline="-25000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IU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/ml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Cirrhosis, 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16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23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44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HCV treatment naive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100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100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92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IL28B 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CC, 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36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58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36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80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7840614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Treatment discontinuation,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N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Adverse event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Lost to follow-up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Non adherence to study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Consent withdrawal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Pregnancy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211349"/>
                  </a:ext>
                </a:extLst>
              </a:tr>
            </a:tbl>
          </a:graphicData>
        </a:graphic>
      </p:graphicFrame>
      <p:sp>
        <p:nvSpPr>
          <p:cNvPr id="10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dirty="0"/>
              <a:t>LDV/SOF ± RBV in </a:t>
            </a:r>
            <a:r>
              <a:rPr lang="fr-FR" dirty="0" err="1"/>
              <a:t>genotype</a:t>
            </a:r>
            <a:r>
              <a:rPr lang="fr-FR" dirty="0"/>
              <a:t> 3 or 6 – Phase 2</a:t>
            </a:r>
          </a:p>
        </p:txBody>
      </p:sp>
      <p:grpSp>
        <p:nvGrpSpPr>
          <p:cNvPr id="17" name="Grouper 65"/>
          <p:cNvGrpSpPr/>
          <p:nvPr/>
        </p:nvGrpSpPr>
        <p:grpSpPr>
          <a:xfrm>
            <a:off x="3" y="6525388"/>
            <a:ext cx="1259629" cy="337486"/>
            <a:chOff x="0" y="6570669"/>
            <a:chExt cx="1105684" cy="28733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G3-G6</a:t>
              </a:r>
            </a:p>
          </p:txBody>
        </p:sp>
      </p:grp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995123" y="1124744"/>
            <a:ext cx="3155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733577" y="6565640"/>
            <a:ext cx="34179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2015;149:1454-61</a:t>
            </a:r>
          </a:p>
        </p:txBody>
      </p:sp>
    </p:spTree>
    <p:extLst>
      <p:ext uri="{BB962C8B-B14F-4D97-AF65-F5344CB8AC3E}">
        <p14:creationId xmlns:p14="http://schemas.microsoft.com/office/powerpoint/2010/main" val="381051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685090"/>
              </p:ext>
            </p:extLst>
          </p:nvPr>
        </p:nvGraphicFramePr>
        <p:xfrm>
          <a:off x="206375" y="1583030"/>
          <a:ext cx="8766174" cy="2198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5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2197">
                  <a:extLst>
                    <a:ext uri="{9D8B030D-6E8A-4147-A177-3AD203B41FA5}">
                      <a16:colId xmlns:a16="http://schemas.microsoft.com/office/drawing/2014/main" xmlns="" val="119539281"/>
                    </a:ext>
                  </a:extLst>
                </a:gridCol>
              </a:tblGrid>
              <a:tr h="333802">
                <a:tc rowSpan="2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3204">
                <a:tc v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naive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25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+ RBV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naive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26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+</a:t>
                      </a:r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RBV</a:t>
                      </a:r>
                    </a:p>
                    <a:p>
                      <a:pPr algn="ctr"/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Experienced</a:t>
                      </a:r>
                    </a:p>
                    <a:p>
                      <a:pPr algn="ctr"/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50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9698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SVR</a:t>
                      </a:r>
                      <a:r>
                        <a:rPr lang="en-US" sz="1200" b="1" baseline="-25000" noProof="0" dirty="0">
                          <a:solidFill>
                            <a:srgbClr val="000066"/>
                          </a:solidFill>
                        </a:rPr>
                        <a:t>12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 (95% CI)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64 (43-82)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100 (87-100)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82 (69-91)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96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(80-100)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407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 err="1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 breakthrough, N</a:t>
                      </a:r>
                    </a:p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Relapse, N</a:t>
                      </a:r>
                    </a:p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Discontinuation due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to AE, 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539750" y="3789040"/>
            <a:ext cx="7920682" cy="273630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 err="1"/>
              <a:t>Virologic</a:t>
            </a:r>
            <a:r>
              <a:rPr lang="en-US" sz="2000" dirty="0"/>
              <a:t> failure in genotype 3, N = 17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Genotype 3a, N = 16/17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Cirrhosis, N = 9/17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Deep sequencing of NS5A at failure, N = 17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No Y93H, No RAVs associated with NS5A resistance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Deep sequencing of NS5B at failure, N = 18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S282T at relapse, N = 2, L159F, N = 1</a:t>
            </a:r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dirty="0"/>
              <a:t>LDV/SOF ± RBV in </a:t>
            </a:r>
            <a:r>
              <a:rPr lang="fr-FR" dirty="0" err="1"/>
              <a:t>genotype</a:t>
            </a:r>
            <a:r>
              <a:rPr lang="fr-FR" dirty="0"/>
              <a:t> 3 or 6 – Phase 2</a:t>
            </a:r>
          </a:p>
        </p:txBody>
      </p:sp>
      <p:grpSp>
        <p:nvGrpSpPr>
          <p:cNvPr id="7" name="Grouper 65"/>
          <p:cNvGrpSpPr/>
          <p:nvPr/>
        </p:nvGrpSpPr>
        <p:grpSpPr>
          <a:xfrm>
            <a:off x="3" y="6525388"/>
            <a:ext cx="1259629" cy="337486"/>
            <a:chOff x="0" y="6570669"/>
            <a:chExt cx="1105684" cy="28733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G3-G6</a:t>
              </a:r>
            </a:p>
          </p:txBody>
        </p:sp>
      </p:grp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01942" y="1124744"/>
            <a:ext cx="2741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response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733577" y="6565640"/>
            <a:ext cx="34179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2015;149:1454-61</a:t>
            </a:r>
          </a:p>
        </p:txBody>
      </p:sp>
    </p:spTree>
    <p:extLst>
      <p:ext uri="{BB962C8B-B14F-4D97-AF65-F5344CB8AC3E}">
        <p14:creationId xmlns:p14="http://schemas.microsoft.com/office/powerpoint/2010/main" val="300591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163070"/>
              </p:ext>
            </p:extLst>
          </p:nvPr>
        </p:nvGraphicFramePr>
        <p:xfrm>
          <a:off x="213790" y="1631348"/>
          <a:ext cx="8750698" cy="4461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8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38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4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3813">
                  <a:extLst>
                    <a:ext uri="{9D8B030D-6E8A-4147-A177-3AD203B41FA5}">
                      <a16:colId xmlns:a16="http://schemas.microsoft.com/office/drawing/2014/main" xmlns="" val="119539281"/>
                    </a:ext>
                  </a:extLst>
                </a:gridCol>
              </a:tblGrid>
              <a:tr h="297869">
                <a:tc rowSpan="2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1132">
                <a:tc v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naive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+ RBV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naive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+</a:t>
                      </a:r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RBV</a:t>
                      </a:r>
                    </a:p>
                    <a:p>
                      <a:pPr algn="ctr"/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Experienced</a:t>
                      </a:r>
                    </a:p>
                    <a:p>
                      <a:pPr algn="ctr"/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50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71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Serious adverse event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 (16%) 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628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AE leading to discontinuation of LDV/SOF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(4%) 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558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AE in ≥ 10% of patients, N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Headache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Upper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respiratory tract infection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Fatigue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Nausea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Insomnia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Rash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Diarrhea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Constipation 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Gastroenteritis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Anxiety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Cough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Hemolytic anemia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Vomiting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  <a:br>
                        <a:rPr lang="en-US" sz="1200" b="1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79512" y="6053946"/>
            <a:ext cx="5224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2 related to treatment (upper abdominal pain, abdominal pain)</a:t>
            </a:r>
          </a:p>
          <a:p>
            <a:r>
              <a:rPr lang="en-US" sz="1400" dirty="0"/>
              <a:t>** diverticular perforation (not related to treatment)</a:t>
            </a:r>
          </a:p>
        </p:txBody>
      </p:sp>
      <p:sp>
        <p:nvSpPr>
          <p:cNvPr id="7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dirty="0"/>
              <a:t>LDV/SOF ± RBV in </a:t>
            </a:r>
            <a:r>
              <a:rPr lang="fr-FR" dirty="0" err="1"/>
              <a:t>genotype</a:t>
            </a:r>
            <a:r>
              <a:rPr lang="fr-FR" dirty="0"/>
              <a:t> 3 or 6 – Phase 2</a:t>
            </a:r>
          </a:p>
        </p:txBody>
      </p:sp>
      <p:grpSp>
        <p:nvGrpSpPr>
          <p:cNvPr id="10" name="Grouper 65"/>
          <p:cNvGrpSpPr/>
          <p:nvPr/>
        </p:nvGrpSpPr>
        <p:grpSpPr>
          <a:xfrm>
            <a:off x="3" y="6525388"/>
            <a:ext cx="1259629" cy="337486"/>
            <a:chOff x="0" y="6570669"/>
            <a:chExt cx="1105684" cy="28733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G3-G6</a:t>
              </a:r>
            </a:p>
          </p:txBody>
        </p:sp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759753" y="1124744"/>
            <a:ext cx="56262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Treatment-emergent adverse events, N (%)</a:t>
            </a: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5733577" y="6565640"/>
            <a:ext cx="34179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2015;149:1454-61</a:t>
            </a:r>
          </a:p>
        </p:txBody>
      </p:sp>
    </p:spTree>
    <p:extLst>
      <p:ext uri="{BB962C8B-B14F-4D97-AF65-F5344CB8AC3E}">
        <p14:creationId xmlns:p14="http://schemas.microsoft.com/office/powerpoint/2010/main" val="1482762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030005"/>
              </p:ext>
            </p:extLst>
          </p:nvPr>
        </p:nvGraphicFramePr>
        <p:xfrm>
          <a:off x="206376" y="1655035"/>
          <a:ext cx="8766175" cy="4654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2199">
                  <a:extLst>
                    <a:ext uri="{9D8B030D-6E8A-4147-A177-3AD203B41FA5}">
                      <a16:colId xmlns:a16="http://schemas.microsoft.com/office/drawing/2014/main" xmlns="" val="119539281"/>
                    </a:ext>
                  </a:extLst>
                </a:gridCol>
              </a:tblGrid>
              <a:tr h="394448">
                <a:tc rowSpan="2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</a:rPr>
                        <a:t>Genotype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68192">
                <a:tc v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naive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+ RBV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naive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 +</a:t>
                      </a:r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RBV</a:t>
                      </a:r>
                    </a:p>
                    <a:p>
                      <a:pPr algn="ctr"/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Experienced</a:t>
                      </a:r>
                    </a:p>
                    <a:p>
                      <a:pPr algn="ctr"/>
                      <a:r>
                        <a:rPr lang="en-US" sz="1600" b="1" baseline="0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50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LDV/SOF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235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Hemoglobin, 7.0 to &lt; 9.0 g/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dl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5 (19%)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 (6%)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0235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Total bilirubin, &gt; 2.5 to 5.0 ULN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 (8%)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0235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ALT, &gt; 5.0 to 10.0 x ULN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02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AST, &gt; 5.0 to 10.0 x ULN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0235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Lipase, &gt; 3.0 to 5.0 x ULN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(4%)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0235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Lymphocytes, 350 to &lt; 500/mm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0235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Neutrophils, 500 to &lt; 750/mm</a:t>
                      </a:r>
                      <a:r>
                        <a:rPr lang="en-US" sz="12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 (2%)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dirty="0"/>
              <a:t>LDV/SOF ± RBV in </a:t>
            </a:r>
            <a:r>
              <a:rPr lang="fr-FR" dirty="0" err="1"/>
              <a:t>genotype</a:t>
            </a:r>
            <a:r>
              <a:rPr lang="fr-FR" dirty="0"/>
              <a:t> 3 or 6 – Phase 2</a:t>
            </a:r>
          </a:p>
        </p:txBody>
      </p:sp>
      <p:grpSp>
        <p:nvGrpSpPr>
          <p:cNvPr id="6" name="Grouper 65"/>
          <p:cNvGrpSpPr/>
          <p:nvPr/>
        </p:nvGrpSpPr>
        <p:grpSpPr>
          <a:xfrm>
            <a:off x="3" y="6525388"/>
            <a:ext cx="1259629" cy="337486"/>
            <a:chOff x="0" y="6570669"/>
            <a:chExt cx="1105684" cy="28733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G3-G6</a:t>
              </a:r>
            </a:p>
          </p:txBody>
        </p:sp>
      </p:grp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447153" y="1124744"/>
            <a:ext cx="4251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Laboratory abnormalities, N (%)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733577" y="6565640"/>
            <a:ext cx="34179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2015;149:1454-61</a:t>
            </a:r>
          </a:p>
        </p:txBody>
      </p:sp>
    </p:spTree>
    <p:extLst>
      <p:ext uri="{BB962C8B-B14F-4D97-AF65-F5344CB8AC3E}">
        <p14:creationId xmlns:p14="http://schemas.microsoft.com/office/powerpoint/2010/main" val="179728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600" y="1160604"/>
            <a:ext cx="8739863" cy="511256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Summary</a:t>
            </a:r>
            <a:br>
              <a:rPr lang="en-US" sz="2800" dirty="0"/>
            </a:br>
            <a:endParaRPr lang="en-US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In this open-label, phase 2 study, all 26 (100%) treatment-naive patients with genotype 3 HCV who were randomized to receive 12 weeks of LDV/SOF + RBV achieved SVR</a:t>
            </a:r>
            <a:r>
              <a:rPr lang="en-US" spc="-40" baseline="-25000" dirty="0"/>
              <a:t>12</a:t>
            </a:r>
            <a:r>
              <a:rPr lang="en-US" spc="-40" dirty="0"/>
              <a:t> as compared with only 16 of 25 (64%) patients who received </a:t>
            </a:r>
            <a:br>
              <a:rPr lang="en-US" spc="-40" dirty="0"/>
            </a:br>
            <a:r>
              <a:rPr lang="en-US" spc="-40" dirty="0"/>
              <a:t>12 weeks of LDV/SOF alone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The SVR</a:t>
            </a:r>
            <a:r>
              <a:rPr lang="en-US" spc="-40" baseline="-25000" dirty="0"/>
              <a:t>12</a:t>
            </a:r>
            <a:r>
              <a:rPr lang="en-US" spc="-40" dirty="0"/>
              <a:t> rate was 82% in genotype 3 treatment-experienced patients receiving 12 weeks of LDV/SOF + RBV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The SVR</a:t>
            </a:r>
            <a:r>
              <a:rPr lang="en-US" spc="-40" baseline="-25000" dirty="0"/>
              <a:t>12</a:t>
            </a:r>
            <a:r>
              <a:rPr lang="en-US" spc="-40" dirty="0"/>
              <a:t> rate was 96% in genotype 6 patients receiving 12 weeks of LDV/SOF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At </a:t>
            </a:r>
            <a:r>
              <a:rPr lang="en-US" spc="-40" dirty="0" err="1"/>
              <a:t>virologic</a:t>
            </a:r>
            <a:r>
              <a:rPr lang="en-US" spc="-40" dirty="0"/>
              <a:t> failure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No emergence of NS5A RAVs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Emergence of S282T in 2 patients and L159F in 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Most common adverse events were headache, upper respiratory infection, </a:t>
            </a:r>
            <a:br>
              <a:rPr lang="en-US" spc="-40" dirty="0"/>
            </a:br>
            <a:r>
              <a:rPr lang="en-US" spc="-40" dirty="0"/>
              <a:t>and fatigue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Limitation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Small size of treatment arms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pc="-40" dirty="0"/>
              <a:t>Lack of control group</a:t>
            </a:r>
          </a:p>
        </p:txBody>
      </p:sp>
      <p:sp>
        <p:nvSpPr>
          <p:cNvPr id="11" name="Titre 2"/>
          <p:cNvSpPr>
            <a:spLocks noGrp="1"/>
          </p:cNvSpPr>
          <p:nvPr>
            <p:ph type="title"/>
          </p:nvPr>
        </p:nvSpPr>
        <p:spPr>
          <a:xfrm>
            <a:off x="468313" y="76200"/>
            <a:ext cx="8653393" cy="976313"/>
          </a:xfrm>
        </p:spPr>
        <p:txBody>
          <a:bodyPr/>
          <a:lstStyle/>
          <a:p>
            <a:r>
              <a:rPr lang="fr-FR" dirty="0"/>
              <a:t>LDV/SOF ± RBV in </a:t>
            </a:r>
            <a:r>
              <a:rPr lang="fr-FR" dirty="0" err="1"/>
              <a:t>genotype</a:t>
            </a:r>
            <a:r>
              <a:rPr lang="fr-FR" dirty="0"/>
              <a:t> 3 or 6 – Phase 2</a:t>
            </a:r>
          </a:p>
        </p:txBody>
      </p:sp>
      <p:grpSp>
        <p:nvGrpSpPr>
          <p:cNvPr id="13" name="Grouper 65"/>
          <p:cNvGrpSpPr/>
          <p:nvPr/>
        </p:nvGrpSpPr>
        <p:grpSpPr>
          <a:xfrm>
            <a:off x="3" y="6525388"/>
            <a:ext cx="1259629" cy="337486"/>
            <a:chOff x="0" y="6570669"/>
            <a:chExt cx="1105684" cy="28733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0" y="6570669"/>
              <a:ext cx="1069424" cy="28733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/>
              <a:endParaRPr lang="en-US" b="1">
                <a:latin typeface="Calibri" pitchFamily="34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914" y="6597353"/>
              <a:ext cx="1104770" cy="235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</a:rPr>
                <a:t>LDV/SOF G3-G6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733577" y="6565640"/>
            <a:ext cx="34179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34" charset="-128"/>
              </a:rPr>
              <a:t>Gane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34" charset="-128"/>
              </a:rPr>
              <a:t> EJ, Gastroenterology 2015;149:1454-61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084370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</TotalTime>
  <Words>790</Words>
  <Application>Microsoft Office PowerPoint</Application>
  <PresentationFormat>Affichage à l'écran (4:3)</PresentationFormat>
  <Paragraphs>305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2016</vt:lpstr>
      <vt:lpstr>LDV/SOF ± RBV in genotype 3 or 6 – Phase 2</vt:lpstr>
      <vt:lpstr>LDV/SOF ± RBV in genotype 3 or 6 – Phase 2</vt:lpstr>
      <vt:lpstr>LDV/SOF ± RBV in genotype 3 or 6 – Phase 2</vt:lpstr>
      <vt:lpstr>LDV/SOF ± RBV in genotype 3 or 6 – Phase 2</vt:lpstr>
      <vt:lpstr>LDV/SOF ± RBV in genotype 3 or 6 – Phase 2</vt:lpstr>
      <vt:lpstr>LDV/SOF ± RBV in genotype 3 or 6 – Phase 2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174</cp:revision>
  <dcterms:created xsi:type="dcterms:W3CDTF">2010-10-19T10:42:50Z</dcterms:created>
  <dcterms:modified xsi:type="dcterms:W3CDTF">2016-07-21T12:40:36Z</dcterms:modified>
</cp:coreProperties>
</file>