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284" r:id="rId3"/>
    <p:sldId id="295" r:id="rId4"/>
    <p:sldId id="298" r:id="rId5"/>
    <p:sldId id="29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3399"/>
    <a:srgbClr val="000066"/>
    <a:srgbClr val="DDDDDD"/>
    <a:srgbClr val="FFFFFF"/>
    <a:srgbClr val="0070C0"/>
    <a:srgbClr val="70AD47"/>
    <a:srgbClr val="007774"/>
    <a:srgbClr val="33CC33"/>
    <a:srgbClr val="8D3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69" autoAdjust="0"/>
    <p:restoredTop sz="89170" autoAdjust="0"/>
  </p:normalViewPr>
  <p:slideViewPr>
    <p:cSldViewPr snapToObjects="1">
      <p:cViewPr varScale="1">
        <p:scale>
          <a:sx n="77" d="100"/>
          <a:sy n="77" d="100"/>
        </p:scale>
        <p:origin x="-184" y="-104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24/11/16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698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22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91337"/>
              </p:ext>
            </p:extLst>
          </p:nvPr>
        </p:nvGraphicFramePr>
        <p:xfrm>
          <a:off x="4662934" y="2901501"/>
          <a:ext cx="1440160" cy="31089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103199" y="2394287"/>
            <a:ext cx="0" cy="1944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815061" y="184424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 flipV="1">
            <a:off x="6103245" y="3068380"/>
            <a:ext cx="1368000" cy="25606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25347" y="2533084"/>
            <a:ext cx="3267279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Kidney transplant since ≥ 6 months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-experienced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Hb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≥ 10 g/dl, platelet &gt; 50 x 10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/mm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CL</a:t>
            </a:r>
            <a:r>
              <a:rPr lang="en-US" sz="1400" b="1" baseline="-25000" dirty="0" err="1"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≥ 40 ml/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0517" y="4542145"/>
            <a:ext cx="69126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≥ 5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400" dirty="0">
              <a:latin typeface="+mn-lt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552" y="5517778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IU/ml), with 95% CI, by ITT</a:t>
            </a:r>
            <a:endParaRPr lang="en-US" kern="0" dirty="0"/>
          </a:p>
        </p:txBody>
      </p:sp>
      <p:cxnSp>
        <p:nvCxnSpPr>
          <p:cNvPr id="18" name="Connecteur droit 66"/>
          <p:cNvCxnSpPr>
            <a:cxnSpLocks noChangeShapeType="1"/>
          </p:cNvCxnSpPr>
          <p:nvPr/>
        </p:nvCxnSpPr>
        <p:spPr bwMode="auto">
          <a:xfrm rot="5400000">
            <a:off x="3815630" y="2475524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9" name="Oval 170"/>
          <p:cNvSpPr>
            <a:spLocks noChangeArrowheads="1"/>
          </p:cNvSpPr>
          <p:nvPr/>
        </p:nvSpPr>
        <p:spPr bwMode="auto">
          <a:xfrm>
            <a:off x="3243956" y="1589051"/>
            <a:ext cx="1539875" cy="68724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</p:txBody>
      </p:sp>
      <p:cxnSp>
        <p:nvCxnSpPr>
          <p:cNvPr id="20" name="AutoShape 60"/>
          <p:cNvCxnSpPr>
            <a:cxnSpLocks noChangeShapeType="1"/>
          </p:cNvCxnSpPr>
          <p:nvPr/>
        </p:nvCxnSpPr>
        <p:spPr bwMode="auto">
          <a:xfrm rot="10800000" flipH="1" flipV="1">
            <a:off x="4662933" y="3104483"/>
            <a:ext cx="1587" cy="900000"/>
          </a:xfrm>
          <a:prstGeom prst="bentConnector3">
            <a:avLst>
              <a:gd name="adj1" fmla="val -32337933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942853" y="400448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57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942853" y="278092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57</a:t>
            </a:r>
          </a:p>
        </p:txBody>
      </p:sp>
      <p:cxnSp>
        <p:nvCxnSpPr>
          <p:cNvPr id="23" name="Connecteur droit 22"/>
          <p:cNvCxnSpPr/>
          <p:nvPr/>
        </p:nvCxnSpPr>
        <p:spPr bwMode="auto">
          <a:xfrm flipV="1">
            <a:off x="3726829" y="3570849"/>
            <a:ext cx="432000" cy="1587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LDV/SOF in </a:t>
            </a:r>
            <a:r>
              <a:rPr lang="fr-FR" dirty="0" err="1"/>
              <a:t>kidney</a:t>
            </a:r>
            <a:r>
              <a:rPr lang="fr-FR" dirty="0"/>
              <a:t> transplant </a:t>
            </a:r>
            <a:r>
              <a:rPr lang="fr-FR" dirty="0" err="1"/>
              <a:t>recipients</a:t>
            </a:r>
            <a:endParaRPr lang="fr-FR" dirty="0"/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88018"/>
              </p:ext>
            </p:extLst>
          </p:nvPr>
        </p:nvGraphicFramePr>
        <p:xfrm>
          <a:off x="4671388" y="3837605"/>
          <a:ext cx="2799857" cy="310895"/>
        </p:xfrm>
        <a:graphic>
          <a:graphicData uri="http://schemas.openxmlformats.org/drawingml/2006/table">
            <a:tbl>
              <a:tblPr/>
              <a:tblGrid>
                <a:gridCol w="2799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8" name="Line 172"/>
          <p:cNvSpPr>
            <a:spLocks noChangeShapeType="1"/>
          </p:cNvSpPr>
          <p:nvPr/>
        </p:nvSpPr>
        <p:spPr bwMode="auto">
          <a:xfrm>
            <a:off x="7471245" y="2394287"/>
            <a:ext cx="0" cy="1944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183107" y="184424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 flipV="1">
            <a:off x="7471245" y="3978878"/>
            <a:ext cx="1421235" cy="25606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604587" y="6525344"/>
            <a:ext cx="4517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Colombo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Ann. Intern Med 2016, 15 Nov,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31" name="Grouper 65"/>
          <p:cNvGrpSpPr/>
          <p:nvPr/>
        </p:nvGrpSpPr>
        <p:grpSpPr>
          <a:xfrm>
            <a:off x="3" y="6525387"/>
            <a:ext cx="2195732" cy="359997"/>
            <a:chOff x="0" y="6570669"/>
            <a:chExt cx="1105684" cy="287331"/>
          </a:xfrm>
        </p:grpSpPr>
        <p:sp>
          <p:nvSpPr>
            <p:cNvPr id="33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Kidney Transplant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107767" y="5179824"/>
            <a:ext cx="2898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LDV/SOF 90/400 mg 1 </a:t>
            </a:r>
            <a:r>
              <a:rPr lang="fr-FR" sz="1600" dirty="0" err="1" smtClean="0"/>
              <a:t>cp</a:t>
            </a:r>
            <a:r>
              <a:rPr lang="fr-FR" sz="1600" dirty="0" smtClean="0"/>
              <a:t> QD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LDV/SOF in </a:t>
            </a:r>
            <a:r>
              <a:rPr lang="fr-FR" dirty="0" err="1"/>
              <a:t>kidney</a:t>
            </a:r>
            <a:r>
              <a:rPr lang="fr-FR" dirty="0"/>
              <a:t> transplant </a:t>
            </a:r>
            <a:r>
              <a:rPr lang="fr-FR" dirty="0" err="1"/>
              <a:t>recipients</a:t>
            </a:r>
            <a:endParaRPr lang="fr-FR" dirty="0"/>
          </a:p>
        </p:txBody>
      </p:sp>
      <p:grpSp>
        <p:nvGrpSpPr>
          <p:cNvPr id="13" name="Grouper 65"/>
          <p:cNvGrpSpPr/>
          <p:nvPr/>
        </p:nvGrpSpPr>
        <p:grpSpPr>
          <a:xfrm>
            <a:off x="3" y="6525387"/>
            <a:ext cx="2195732" cy="359997"/>
            <a:chOff x="0" y="6570669"/>
            <a:chExt cx="1105684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Kidney Transplant</a:t>
              </a:r>
            </a:p>
          </p:txBody>
        </p:sp>
      </p:grpSp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75647"/>
              </p:ext>
            </p:extLst>
          </p:nvPr>
        </p:nvGraphicFramePr>
        <p:xfrm>
          <a:off x="468313" y="1583030"/>
          <a:ext cx="7920881" cy="469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4590">
                  <a:extLst>
                    <a:ext uri="{9D8B030D-6E8A-4147-A177-3AD203B41FA5}">
                      <a16:colId xmlns:a16="http://schemas.microsoft.com/office/drawing/2014/main" xmlns="" val="119539281"/>
                    </a:ext>
                  </a:extLst>
                </a:gridCol>
              </a:tblGrid>
              <a:tr h="543204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12W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24W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Median age,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42%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White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Median BMI, kg/m²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Genotype: 1a / 1b /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16% / 74% 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11%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18% / 75% / 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Median HCV RNA,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log</a:t>
                      </a:r>
                      <a:r>
                        <a:rPr lang="en-US" sz="1200" b="1" baseline="-25000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HCV treatment naïve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Median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, ml/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min (range)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50 (37-135)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60 (35-130)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78406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Median years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from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transplant (range)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 (0.5-40)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12 (0.8-42)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211349"/>
                  </a:ext>
                </a:extLst>
              </a:tr>
              <a:tr h="111499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Type of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immunosupprssant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drug</a:t>
                      </a:r>
                    </a:p>
                    <a:p>
                      <a:pPr marL="266700" indent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Corticosteroids</a:t>
                      </a:r>
                    </a:p>
                    <a:p>
                      <a:pPr marL="266700" indent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Tacrolimus</a:t>
                      </a:r>
                    </a:p>
                    <a:p>
                      <a:pPr marL="266700" indent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Mycophenolate</a:t>
                      </a:r>
                    </a:p>
                    <a:p>
                      <a:pPr marL="266700" indent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Cyclosporine</a:t>
                      </a:r>
                    </a:p>
                    <a:p>
                      <a:pPr marL="266700" indent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Azathioprine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68%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42%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/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67%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40%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74%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53%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54%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37%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604587" y="6525344"/>
            <a:ext cx="4517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Colombo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Ann. Intern Med 2016, 15 Nov,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658449" y="1295400"/>
            <a:ext cx="1914857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(ITT)</a:t>
            </a:r>
          </a:p>
        </p:txBody>
      </p:sp>
      <p:sp>
        <p:nvSpPr>
          <p:cNvPr id="103" name="Espace réservé du contenu 10"/>
          <p:cNvSpPr txBox="1">
            <a:spLocks/>
          </p:cNvSpPr>
          <p:nvPr/>
        </p:nvSpPr>
        <p:spPr bwMode="auto">
          <a:xfrm>
            <a:off x="467543" y="5620955"/>
            <a:ext cx="8631176" cy="7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1600" b="0" kern="0" dirty="0" smtClean="0">
                <a:solidFill>
                  <a:srgbClr val="000066"/>
                </a:solidFill>
                <a:latin typeface="+mn-lt"/>
              </a:rPr>
              <a:t>Baseline </a:t>
            </a:r>
            <a:r>
              <a:rPr lang="en-US" sz="1600" b="0" kern="0" dirty="0">
                <a:solidFill>
                  <a:srgbClr val="000066"/>
                </a:solidFill>
                <a:latin typeface="+mn-lt"/>
              </a:rPr>
              <a:t>NS5A </a:t>
            </a:r>
            <a:r>
              <a:rPr lang="en-US" sz="1600" b="0" kern="0" dirty="0" smtClean="0">
                <a:solidFill>
                  <a:srgbClr val="000066"/>
                </a:solidFill>
                <a:latin typeface="+mn-lt"/>
              </a:rPr>
              <a:t>RAVs (15% cutoff) </a:t>
            </a:r>
            <a:r>
              <a:rPr lang="en-US" sz="1600" b="0" kern="0" dirty="0">
                <a:solidFill>
                  <a:srgbClr val="000066"/>
                </a:solidFill>
                <a:latin typeface="+mn-lt"/>
              </a:rPr>
              <a:t>present in 19% of patients: SVR</a:t>
            </a:r>
            <a:r>
              <a:rPr lang="en-US" sz="1600" b="0" kern="0" baseline="-25000" dirty="0">
                <a:solidFill>
                  <a:srgbClr val="000066"/>
                </a:solidFill>
                <a:latin typeface="+mn-lt"/>
              </a:rPr>
              <a:t>12</a:t>
            </a:r>
            <a:r>
              <a:rPr lang="en-US" sz="1600" b="0" kern="0" dirty="0">
                <a:solidFill>
                  <a:srgbClr val="000066"/>
                </a:solidFill>
                <a:latin typeface="+mn-lt"/>
              </a:rPr>
              <a:t> of 100%  </a:t>
            </a:r>
            <a:br>
              <a:rPr lang="en-US" sz="1600" b="0" kern="0" dirty="0">
                <a:solidFill>
                  <a:srgbClr val="000066"/>
                </a:solidFill>
                <a:latin typeface="+mn-lt"/>
              </a:rPr>
            </a:br>
            <a:r>
              <a:rPr lang="en-US" sz="1600" b="0" kern="0" dirty="0">
                <a:solidFill>
                  <a:srgbClr val="000066"/>
                </a:solidFill>
                <a:latin typeface="+mn-lt"/>
              </a:rPr>
              <a:t>with or without baseline </a:t>
            </a:r>
            <a:r>
              <a:rPr lang="en-US" sz="1600" b="0" kern="0" dirty="0" smtClean="0">
                <a:solidFill>
                  <a:srgbClr val="000066"/>
                </a:solidFill>
                <a:latin typeface="+mn-lt"/>
              </a:rPr>
              <a:t>RAVS</a:t>
            </a:r>
            <a:endParaRPr lang="en-US" sz="1600" b="0" kern="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71" name="Grouper 65"/>
          <p:cNvGrpSpPr/>
          <p:nvPr/>
        </p:nvGrpSpPr>
        <p:grpSpPr>
          <a:xfrm>
            <a:off x="3" y="6525387"/>
            <a:ext cx="2195732" cy="359997"/>
            <a:chOff x="0" y="6570669"/>
            <a:chExt cx="1105684" cy="287331"/>
          </a:xfrm>
        </p:grpSpPr>
        <p:sp>
          <p:nvSpPr>
            <p:cNvPr id="7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Kidney Transplant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186835" y="1645202"/>
            <a:ext cx="6337493" cy="3990864"/>
            <a:chOff x="898803" y="1645202"/>
            <a:chExt cx="6337493" cy="3990864"/>
          </a:xfrm>
        </p:grpSpPr>
        <p:sp>
          <p:nvSpPr>
            <p:cNvPr id="58" name="AutoShape 126"/>
            <p:cNvSpPr>
              <a:spLocks noChangeArrowheads="1"/>
            </p:cNvSpPr>
            <p:nvPr/>
          </p:nvSpPr>
          <p:spPr bwMode="auto">
            <a:xfrm>
              <a:off x="2201282" y="1648635"/>
              <a:ext cx="4576043" cy="3194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1315298" y="2273614"/>
              <a:ext cx="0" cy="30474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>
              <a:off x="1217395" y="5321040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1217395" y="4716528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>
              <a:off x="1217395" y="4099583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1217395" y="3493517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1217395" y="2876573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1217395" y="2273614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4" name="Rectangle 65"/>
            <p:cNvSpPr>
              <a:spLocks noChangeArrowheads="1"/>
            </p:cNvSpPr>
            <p:nvPr/>
          </p:nvSpPr>
          <p:spPr bwMode="auto">
            <a:xfrm>
              <a:off x="1068722" y="5173409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983763" y="460774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983763" y="399235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Rectangle 68"/>
            <p:cNvSpPr>
              <a:spLocks noChangeArrowheads="1"/>
            </p:cNvSpPr>
            <p:nvPr/>
          </p:nvSpPr>
          <p:spPr bwMode="auto">
            <a:xfrm>
              <a:off x="983763" y="338939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Rectangle 69"/>
            <p:cNvSpPr>
              <a:spLocks noChangeArrowheads="1"/>
            </p:cNvSpPr>
            <p:nvPr/>
          </p:nvSpPr>
          <p:spPr bwMode="auto">
            <a:xfrm>
              <a:off x="983763" y="275930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898803" y="213686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1722687" y="2289435"/>
              <a:ext cx="540000" cy="30316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1854618" y="2079150"/>
              <a:ext cx="312585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  <a:endParaRPr lang="en-US" altLang="fr-FR" sz="1400" dirty="0"/>
            </a:p>
          </p:txBody>
        </p:sp>
        <p:sp>
          <p:nvSpPr>
            <p:cNvPr id="52" name="Rectangle 74"/>
            <p:cNvSpPr>
              <a:spLocks noChangeArrowheads="1"/>
            </p:cNvSpPr>
            <p:nvPr/>
          </p:nvSpPr>
          <p:spPr bwMode="auto">
            <a:xfrm>
              <a:off x="1907379" y="502918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57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53" name="Rectangle 77"/>
            <p:cNvSpPr>
              <a:spLocks noChangeArrowheads="1"/>
            </p:cNvSpPr>
            <p:nvPr/>
          </p:nvSpPr>
          <p:spPr bwMode="auto">
            <a:xfrm>
              <a:off x="2116694" y="5389808"/>
              <a:ext cx="6075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Overall</a:t>
              </a:r>
              <a:endParaRPr lang="en-US" altLang="fr-FR" sz="1400" dirty="0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2482979" y="2261038"/>
              <a:ext cx="540000" cy="306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7" name="Rectangle 74"/>
            <p:cNvSpPr>
              <a:spLocks noChangeArrowheads="1"/>
            </p:cNvSpPr>
            <p:nvPr/>
          </p:nvSpPr>
          <p:spPr bwMode="auto">
            <a:xfrm>
              <a:off x="2699467" y="502918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57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574998" y="2079150"/>
              <a:ext cx="311984" cy="20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 smtClean="0"/>
                <a:t>100</a:t>
              </a:r>
              <a:endParaRPr lang="en-US" altLang="fr-FR" sz="1400" dirty="0"/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743179" y="2289435"/>
              <a:ext cx="540000" cy="30316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3937512" y="502918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51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3876460" y="2079150"/>
              <a:ext cx="312585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  <a:endParaRPr lang="en-US" altLang="fr-FR" sz="1400" dirty="0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4427195" y="2261038"/>
              <a:ext cx="540000" cy="306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4632648" y="502918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53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4528537" y="2079150"/>
              <a:ext cx="311984" cy="20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 smtClean="0"/>
                <a:t>100</a:t>
              </a:r>
              <a:endParaRPr lang="en-US" altLang="fr-FR" sz="1600" b="1" dirty="0"/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3846265" y="5383200"/>
              <a:ext cx="9874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Genotype 1</a:t>
              </a:r>
              <a:endParaRPr lang="en-US" altLang="fr-FR" sz="1400" dirty="0"/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5615387" y="2289435"/>
              <a:ext cx="540000" cy="30316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5867587" y="5029188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6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6484932" y="2079150"/>
              <a:ext cx="312585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6335467" y="2278549"/>
              <a:ext cx="540000" cy="304248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6623510" y="5029188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4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718473" y="5389845"/>
              <a:ext cx="9874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Genotype 4</a:t>
              </a:r>
              <a:endParaRPr lang="en-US" altLang="fr-FR" sz="1400" dirty="0"/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5743050" y="2079150"/>
              <a:ext cx="312586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  <a:endParaRPr lang="en-US" altLang="fr-FR" sz="1400" dirty="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280803" y="5321040"/>
              <a:ext cx="595549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120342" y="191683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%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2590685" y="1645202"/>
              <a:ext cx="17652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LDV/SOF 12 weeks</a:t>
              </a:r>
            </a:p>
          </p:txBody>
        </p:sp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2412995" y="1706248"/>
              <a:ext cx="213800" cy="2164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7" name="Rectangle 3"/>
            <p:cNvSpPr>
              <a:spLocks noChangeArrowheads="1"/>
            </p:cNvSpPr>
            <p:nvPr/>
          </p:nvSpPr>
          <p:spPr bwMode="auto">
            <a:xfrm>
              <a:off x="4753395" y="1706248"/>
              <a:ext cx="213800" cy="21646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8" name="Rectangle 40"/>
            <p:cNvSpPr>
              <a:spLocks noChangeArrowheads="1"/>
            </p:cNvSpPr>
            <p:nvPr/>
          </p:nvSpPr>
          <p:spPr bwMode="auto">
            <a:xfrm>
              <a:off x="4979519" y="1650286"/>
              <a:ext cx="17652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LDV/SOF 24 weeks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 flipH="1">
              <a:off x="1323293" y="4999263"/>
              <a:ext cx="555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N=</a:t>
              </a:r>
            </a:p>
          </p:txBody>
        </p:sp>
      </p:grpSp>
      <p:sp>
        <p:nvSpPr>
          <p:cNvPr id="59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LDV/SOF in </a:t>
            </a:r>
            <a:r>
              <a:rPr lang="fr-FR" dirty="0" err="1"/>
              <a:t>kidney</a:t>
            </a:r>
            <a:r>
              <a:rPr lang="fr-FR" dirty="0"/>
              <a:t> transplant </a:t>
            </a:r>
            <a:r>
              <a:rPr lang="fr-FR" dirty="0" err="1"/>
              <a:t>recipients</a:t>
            </a:r>
            <a:endParaRPr lang="fr-FR" dirty="0"/>
          </a:p>
        </p:txBody>
      </p: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4604587" y="6525344"/>
            <a:ext cx="4517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Colombo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Ann. Intern Med 2016, 15 Nov,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1880" y="1196752"/>
            <a:ext cx="2952899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Adverse events, 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5949280"/>
            <a:ext cx="7725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Creatinine increased, pulmonary embolism, amiodarone-associated bradycardia with syncope</a:t>
            </a:r>
          </a:p>
        </p:txBody>
      </p:sp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LDV/SOF in kidney transplant recipients</a:t>
            </a:r>
          </a:p>
        </p:txBody>
      </p:sp>
      <p:grpSp>
        <p:nvGrpSpPr>
          <p:cNvPr id="16" name="Grouper 65"/>
          <p:cNvGrpSpPr/>
          <p:nvPr/>
        </p:nvGrpSpPr>
        <p:grpSpPr>
          <a:xfrm>
            <a:off x="3" y="6525387"/>
            <a:ext cx="2195732" cy="359997"/>
            <a:chOff x="0" y="6570669"/>
            <a:chExt cx="1105684" cy="28733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Kidney Transplant</a:t>
              </a:r>
            </a:p>
          </p:txBody>
        </p:sp>
      </p:grpSp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24649"/>
              </p:ext>
            </p:extLst>
          </p:nvPr>
        </p:nvGraphicFramePr>
        <p:xfrm>
          <a:off x="755576" y="1797892"/>
          <a:ext cx="7920880" cy="4104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Any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AE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Treatment-related AE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due to AE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1 (N = 1)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 or 4 laboratory abnormality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&lt; 30 ml/min during therapy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3.5 (N = 4, 1 related to treatment)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Rejection of kidney transplant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604587" y="6525344"/>
            <a:ext cx="4517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Colombo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Ann. Intern Med 2016, 15 Nov,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6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760"/>
            <a:ext cx="8280400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0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SOF/VEL for 12 weeks resulted in overall 100%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in genotype 1 or 4 HCV-infected kidney transplant patients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With or without cirrhosis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And/or history of prior treatment failure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No need to extend therapy to 24 weeks</a:t>
            </a:r>
          </a:p>
          <a:p>
            <a:pPr marL="915988" lvl="2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800" spc="-4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Treatment was safe and well tolerated,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With no clinically meaningful reduction in renal </a:t>
            </a:r>
            <a:r>
              <a:rPr lang="en-US" sz="1800" spc="-40" dirty="0" smtClean="0"/>
              <a:t>function</a:t>
            </a:r>
          </a:p>
          <a:p>
            <a:pPr lvl="3">
              <a:spcBef>
                <a:spcPts val="600"/>
              </a:spcBef>
              <a:spcAft>
                <a:spcPts val="0"/>
              </a:spcAft>
            </a:pPr>
            <a:r>
              <a:rPr lang="en-US" sz="1600" spc="-40" dirty="0"/>
              <a:t>median change in </a:t>
            </a:r>
            <a:r>
              <a:rPr lang="en-US" sz="1600" spc="-40" dirty="0" err="1"/>
              <a:t>creatinine</a:t>
            </a:r>
            <a:r>
              <a:rPr lang="en-US" sz="1600" spc="-40" dirty="0"/>
              <a:t> clearance [</a:t>
            </a:r>
            <a:r>
              <a:rPr lang="en-US" sz="1600" spc="-40" dirty="0" err="1" smtClean="0"/>
              <a:t>eGFR</a:t>
            </a:r>
            <a:r>
              <a:rPr lang="en-US" sz="1600" spc="-40" dirty="0" smtClean="0"/>
              <a:t> by </a:t>
            </a:r>
            <a:r>
              <a:rPr lang="en-US" sz="1600" spc="-40" dirty="0"/>
              <a:t>Cockcroft–</a:t>
            </a:r>
            <a:r>
              <a:rPr lang="en-US" sz="1600" spc="-40" dirty="0" err="1"/>
              <a:t>Gault</a:t>
            </a:r>
            <a:r>
              <a:rPr lang="en-US" sz="1600" spc="-40" dirty="0"/>
              <a:t> equation</a:t>
            </a:r>
            <a:r>
              <a:rPr lang="en-US" sz="1600" spc="-40" dirty="0" smtClean="0"/>
              <a:t>] - 0.6 to </a:t>
            </a:r>
            <a:r>
              <a:rPr lang="fr-FR" sz="1600" spc="-40" dirty="0" smtClean="0"/>
              <a:t>- </a:t>
            </a:r>
            <a:r>
              <a:rPr lang="en-US" sz="1600" spc="-40" dirty="0" smtClean="0"/>
              <a:t>3 ml/min </a:t>
            </a:r>
            <a:r>
              <a:rPr lang="en-US" sz="1600" spc="-40" smtClean="0"/>
              <a:t>during treatment </a:t>
            </a:r>
            <a:r>
              <a:rPr lang="en-US" sz="1600" spc="-40" dirty="0" smtClean="0"/>
              <a:t>and up to post-treatment W4</a:t>
            </a:r>
            <a:endParaRPr lang="en-US" sz="1600" spc="-40" dirty="0"/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LDV/SOF in </a:t>
            </a:r>
            <a:r>
              <a:rPr lang="fr-FR" dirty="0" err="1"/>
              <a:t>kidney</a:t>
            </a:r>
            <a:r>
              <a:rPr lang="fr-FR" dirty="0"/>
              <a:t> transplant </a:t>
            </a:r>
            <a:r>
              <a:rPr lang="fr-FR" dirty="0" err="1"/>
              <a:t>recipients</a:t>
            </a:r>
            <a:endParaRPr lang="fr-FR" dirty="0"/>
          </a:p>
        </p:txBody>
      </p:sp>
      <p:grpSp>
        <p:nvGrpSpPr>
          <p:cNvPr id="9" name="Grouper 65"/>
          <p:cNvGrpSpPr/>
          <p:nvPr/>
        </p:nvGrpSpPr>
        <p:grpSpPr>
          <a:xfrm>
            <a:off x="3" y="6525387"/>
            <a:ext cx="2195732" cy="359997"/>
            <a:chOff x="0" y="6570669"/>
            <a:chExt cx="1105684" cy="28733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Kidney Transplant</a:t>
              </a: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604587" y="6525344"/>
            <a:ext cx="4517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Colombo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Ann. Intern Med 2016, 15 Nov,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7151</TotalTime>
  <Words>628</Words>
  <Application>Microsoft Macintosh PowerPoint</Application>
  <PresentationFormat>Présentation à l'écran (4:3)</PresentationFormat>
  <Paragraphs>140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2016</vt:lpstr>
      <vt:lpstr>LDV/SOF in kidney transplant recipients</vt:lpstr>
      <vt:lpstr>LDV/SOF in kidney transplant recipients</vt:lpstr>
      <vt:lpstr>LDV/SOF in kidney transplant recipients</vt:lpstr>
      <vt:lpstr>LDV/SOF in kidney transplant recipients</vt:lpstr>
      <vt:lpstr>LDV/SOF in kidney transplant recipients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228</cp:revision>
  <dcterms:created xsi:type="dcterms:W3CDTF">2015-05-23T16:11:26Z</dcterms:created>
  <dcterms:modified xsi:type="dcterms:W3CDTF">2016-11-24T12:22:54Z</dcterms:modified>
</cp:coreProperties>
</file>