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9" r:id="rId2"/>
    <p:sldId id="284" r:id="rId3"/>
    <p:sldId id="303" r:id="rId4"/>
    <p:sldId id="305" r:id="rId5"/>
    <p:sldId id="306" r:id="rId6"/>
    <p:sldId id="301" r:id="rId7"/>
    <p:sldId id="292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801F"/>
    <a:srgbClr val="DDDDDD"/>
    <a:srgbClr val="FFFFFF"/>
    <a:srgbClr val="333399"/>
    <a:srgbClr val="008000"/>
    <a:srgbClr val="9999FF"/>
    <a:srgbClr val="8D3C15"/>
    <a:srgbClr val="D35B1F"/>
    <a:srgbClr val="7030A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8682" autoAdjust="0"/>
    <p:restoredTop sz="98575" autoAdjust="0"/>
  </p:normalViewPr>
  <p:slideViewPr>
    <p:cSldViewPr>
      <p:cViewPr varScale="1">
        <p:scale>
          <a:sx n="104" d="100"/>
          <a:sy n="104" d="100"/>
        </p:scale>
        <p:origin x="1806" y="90"/>
      </p:cViewPr>
      <p:guideLst>
        <p:guide orient="horz"/>
        <p:guide pos="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02/09/2016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491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491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364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71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Line 172"/>
          <p:cNvSpPr>
            <a:spLocks noChangeShapeType="1"/>
          </p:cNvSpPr>
          <p:nvPr/>
        </p:nvSpPr>
        <p:spPr bwMode="auto">
          <a:xfrm>
            <a:off x="8100392" y="1700807"/>
            <a:ext cx="0" cy="396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7" name="Line 172"/>
          <p:cNvSpPr>
            <a:spLocks noChangeShapeType="1"/>
          </p:cNvSpPr>
          <p:nvPr/>
        </p:nvSpPr>
        <p:spPr bwMode="auto">
          <a:xfrm>
            <a:off x="8748464" y="1700807"/>
            <a:ext cx="0" cy="396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9" name="Line 172"/>
          <p:cNvSpPr>
            <a:spLocks noChangeShapeType="1"/>
          </p:cNvSpPr>
          <p:nvPr/>
        </p:nvSpPr>
        <p:spPr bwMode="auto">
          <a:xfrm>
            <a:off x="7380312" y="1700807"/>
            <a:ext cx="0" cy="3960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368340"/>
              </p:ext>
            </p:extLst>
          </p:nvPr>
        </p:nvGraphicFramePr>
        <p:xfrm>
          <a:off x="5580112" y="1943731"/>
          <a:ext cx="1800398" cy="360040"/>
        </p:xfrm>
        <a:graphic>
          <a:graphicData uri="http://schemas.openxmlformats.org/drawingml/2006/table">
            <a:tbl>
              <a:tblPr/>
              <a:tblGrid>
                <a:gridCol w="1800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5B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257325" y="2014271"/>
            <a:ext cx="1872207" cy="220813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36000" rIns="360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u="sng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 18 years</a:t>
            </a:r>
            <a:b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Genotype 1 or 3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Treatment- naïve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or-experienced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cirrhosis or compensated cirrhosis 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HBV or HIV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co-infection</a:t>
            </a: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3275856" y="1196753"/>
            <a:ext cx="1151998" cy="503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653920" y="1898807"/>
            <a:ext cx="395998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5" name="Rectangle 4"/>
          <p:cNvSpPr/>
          <p:nvPr/>
        </p:nvSpPr>
        <p:spPr>
          <a:xfrm>
            <a:off x="182265" y="4355999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SOF/VEL: 400/100 mg </a:t>
            </a:r>
          </a:p>
          <a:p>
            <a:r>
              <a:rPr lang="en-US" sz="1200" dirty="0"/>
              <a:t>FDC </a:t>
            </a:r>
            <a:r>
              <a:rPr lang="en-US" sz="1200" dirty="0" err="1"/>
              <a:t>qd</a:t>
            </a:r>
            <a:r>
              <a:rPr lang="en-US" sz="1200" dirty="0"/>
              <a:t>; </a:t>
            </a:r>
          </a:p>
          <a:p>
            <a:r>
              <a:rPr lang="en-US" sz="1200" dirty="0"/>
              <a:t>GS-9857: 100 mg </a:t>
            </a:r>
            <a:r>
              <a:rPr lang="en-US" sz="1200" dirty="0" err="1"/>
              <a:t>qd</a:t>
            </a:r>
            <a:endParaRPr lang="en-US" sz="1200" dirty="0"/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51520" y="44624"/>
            <a:ext cx="8892479" cy="976313"/>
          </a:xfrm>
        </p:spPr>
        <p:txBody>
          <a:bodyPr/>
          <a:lstStyle/>
          <a:p>
            <a:r>
              <a:rPr lang="en-US" sz="2700" dirty="0"/>
              <a:t>LEPTON Study: SOF/VEL + GS-9857 genotype 1 or 3  Phase II</a:t>
            </a:r>
          </a:p>
        </p:txBody>
      </p:sp>
      <p:sp>
        <p:nvSpPr>
          <p:cNvPr id="41" name="Espace réservé du contenu 10"/>
          <p:cNvSpPr txBox="1">
            <a:spLocks/>
          </p:cNvSpPr>
          <p:nvPr/>
        </p:nvSpPr>
        <p:spPr bwMode="auto">
          <a:xfrm>
            <a:off x="539750" y="5764140"/>
            <a:ext cx="8351838" cy="83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600" baseline="-25000" dirty="0"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(HCV RNA &lt; 15 IU/ml)</a:t>
            </a:r>
            <a:r>
              <a:rPr lang="en-US" sz="1600" baseline="-25000" dirty="0">
                <a:ea typeface="ＭＳ Ｐゴシック" pitchFamily="-1" charset="-128"/>
                <a:cs typeface="ＭＳ Ｐゴシック" pitchFamily="-1" charset="-128"/>
              </a:rPr>
              <a:t>,</a:t>
            </a:r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 by ITT</a:t>
            </a:r>
            <a:endParaRPr lang="en-US" sz="2200" kern="0" dirty="0"/>
          </a:p>
        </p:txBody>
      </p:sp>
      <p:sp>
        <p:nvSpPr>
          <p:cNvPr id="25" name="Oval 110"/>
          <p:cNvSpPr>
            <a:spLocks noChangeArrowheads="1"/>
          </p:cNvSpPr>
          <p:nvPr/>
        </p:nvSpPr>
        <p:spPr bwMode="auto">
          <a:xfrm>
            <a:off x="7812162" y="119675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W6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" name="Line 63"/>
          <p:cNvSpPr>
            <a:spLocks noChangeShapeType="1"/>
          </p:cNvSpPr>
          <p:nvPr/>
        </p:nvSpPr>
        <p:spPr bwMode="auto">
          <a:xfrm>
            <a:off x="5580112" y="3311883"/>
            <a:ext cx="899999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0" y="6597352"/>
            <a:ext cx="755576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LEPTON</a:t>
            </a:r>
          </a:p>
        </p:txBody>
      </p:sp>
      <p:graphicFrame>
        <p:nvGraphicFramePr>
          <p:cNvPr id="1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961009"/>
              </p:ext>
            </p:extLst>
          </p:nvPr>
        </p:nvGraphicFramePr>
        <p:xfrm>
          <a:off x="5580112" y="2375779"/>
          <a:ext cx="2520280" cy="360040"/>
        </p:xfrm>
        <a:graphic>
          <a:graphicData uri="http://schemas.openxmlformats.org/drawingml/2006/table">
            <a:tbl>
              <a:tblPr/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3C1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19308"/>
              </p:ext>
            </p:extLst>
          </p:nvPr>
        </p:nvGraphicFramePr>
        <p:xfrm>
          <a:off x="5580112" y="2807827"/>
          <a:ext cx="2520280" cy="360040"/>
        </p:xfrm>
        <a:graphic>
          <a:graphicData uri="http://schemas.openxmlformats.org/drawingml/2006/table">
            <a:tbl>
              <a:tblPr/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823232"/>
              </p:ext>
            </p:extLst>
          </p:nvPr>
        </p:nvGraphicFramePr>
        <p:xfrm>
          <a:off x="5580112" y="3239875"/>
          <a:ext cx="3168550" cy="360040"/>
        </p:xfrm>
        <a:graphic>
          <a:graphicData uri="http://schemas.openxmlformats.org/drawingml/2006/table">
            <a:tbl>
              <a:tblPr/>
              <a:tblGrid>
                <a:gridCol w="3168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268064"/>
              </p:ext>
            </p:extLst>
          </p:nvPr>
        </p:nvGraphicFramePr>
        <p:xfrm>
          <a:off x="5580112" y="3743931"/>
          <a:ext cx="3168550" cy="360040"/>
        </p:xfrm>
        <a:graphic>
          <a:graphicData uri="http://schemas.openxmlformats.org/drawingml/2006/table">
            <a:tbl>
              <a:tblPr/>
              <a:tblGrid>
                <a:gridCol w="3168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850803"/>
              </p:ext>
            </p:extLst>
          </p:nvPr>
        </p:nvGraphicFramePr>
        <p:xfrm>
          <a:off x="5580112" y="4175979"/>
          <a:ext cx="2520280" cy="360040"/>
        </p:xfrm>
        <a:graphic>
          <a:graphicData uri="http://schemas.openxmlformats.org/drawingml/2006/table">
            <a:tbl>
              <a:tblPr/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385017"/>
              </p:ext>
            </p:extLst>
          </p:nvPr>
        </p:nvGraphicFramePr>
        <p:xfrm>
          <a:off x="5580112" y="4752043"/>
          <a:ext cx="2520280" cy="360040"/>
        </p:xfrm>
        <a:graphic>
          <a:graphicData uri="http://schemas.openxmlformats.org/drawingml/2006/table">
            <a:tbl>
              <a:tblPr/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849026"/>
              </p:ext>
            </p:extLst>
          </p:nvPr>
        </p:nvGraphicFramePr>
        <p:xfrm>
          <a:off x="5580112" y="5184091"/>
          <a:ext cx="3168550" cy="360040"/>
        </p:xfrm>
        <a:graphic>
          <a:graphicData uri="http://schemas.openxmlformats.org/drawingml/2006/table">
            <a:tbl>
              <a:tblPr/>
              <a:tblGrid>
                <a:gridCol w="3168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Line 63"/>
          <p:cNvSpPr>
            <a:spLocks noChangeShapeType="1"/>
          </p:cNvSpPr>
          <p:nvPr/>
        </p:nvSpPr>
        <p:spPr bwMode="auto">
          <a:xfrm>
            <a:off x="5451200" y="2097335"/>
            <a:ext cx="128912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5451200" y="2562708"/>
            <a:ext cx="128912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7" name="Connecteur droit 66"/>
          <p:cNvCxnSpPr>
            <a:cxnSpLocks noChangeShapeType="1"/>
          </p:cNvCxnSpPr>
          <p:nvPr/>
        </p:nvCxnSpPr>
        <p:spPr bwMode="auto">
          <a:xfrm flipH="1">
            <a:off x="5451200" y="2087747"/>
            <a:ext cx="4042" cy="474961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Line 63"/>
          <p:cNvSpPr>
            <a:spLocks noChangeShapeType="1"/>
          </p:cNvSpPr>
          <p:nvPr/>
        </p:nvSpPr>
        <p:spPr bwMode="auto">
          <a:xfrm>
            <a:off x="4716048" y="3923209"/>
            <a:ext cx="288000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9" name="Line 63"/>
          <p:cNvSpPr>
            <a:spLocks noChangeShapeType="1"/>
          </p:cNvSpPr>
          <p:nvPr/>
        </p:nvSpPr>
        <p:spPr bwMode="auto">
          <a:xfrm>
            <a:off x="4716048" y="4329867"/>
            <a:ext cx="288000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0" name="Line 63"/>
          <p:cNvSpPr>
            <a:spLocks noChangeShapeType="1"/>
          </p:cNvSpPr>
          <p:nvPr/>
        </p:nvSpPr>
        <p:spPr bwMode="auto">
          <a:xfrm>
            <a:off x="4716048" y="4921011"/>
            <a:ext cx="288000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1" name="Line 63"/>
          <p:cNvSpPr>
            <a:spLocks noChangeShapeType="1"/>
          </p:cNvSpPr>
          <p:nvPr/>
        </p:nvSpPr>
        <p:spPr bwMode="auto">
          <a:xfrm>
            <a:off x="4716048" y="2334104"/>
            <a:ext cx="288000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4929104" y="2203299"/>
            <a:ext cx="55656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30</a:t>
            </a:r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4929104" y="4211693"/>
            <a:ext cx="55656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30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4929104" y="4784701"/>
            <a:ext cx="55656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18</a:t>
            </a:r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4929104" y="5205863"/>
            <a:ext cx="55656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19</a:t>
            </a:r>
          </a:p>
        </p:txBody>
      </p:sp>
      <p:sp>
        <p:nvSpPr>
          <p:cNvPr id="58" name="Oval 110"/>
          <p:cNvSpPr>
            <a:spLocks noChangeArrowheads="1"/>
          </p:cNvSpPr>
          <p:nvPr/>
        </p:nvSpPr>
        <p:spPr bwMode="auto">
          <a:xfrm>
            <a:off x="8460234" y="119675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0" name="Oval 110"/>
          <p:cNvSpPr>
            <a:spLocks noChangeArrowheads="1"/>
          </p:cNvSpPr>
          <p:nvPr/>
        </p:nvSpPr>
        <p:spPr bwMode="auto">
          <a:xfrm>
            <a:off x="7092082" y="119675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841055" y="2203299"/>
            <a:ext cx="1834978" cy="2616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3399"/>
                </a:solidFill>
                <a:latin typeface="Calibri" panose="020F0502020204030204" pitchFamily="34" charset="0"/>
              </a:rPr>
              <a:t>Naïve, no </a:t>
            </a:r>
            <a:r>
              <a:rPr lang="fr-FR" sz="1100" b="1" dirty="0" err="1">
                <a:solidFill>
                  <a:srgbClr val="333399"/>
                </a:solidFill>
                <a:latin typeface="Calibri" panose="020F0502020204030204" pitchFamily="34" charset="0"/>
              </a:rPr>
              <a:t>cirrhosis</a:t>
            </a:r>
            <a:endParaRPr lang="fr-FR" sz="11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auto">
          <a:xfrm>
            <a:off x="4929104" y="2857740"/>
            <a:ext cx="55656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15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2849414" y="2857740"/>
            <a:ext cx="1866437" cy="2616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3399"/>
                </a:solidFill>
                <a:latin typeface="Calibri" panose="020F0502020204030204" pitchFamily="34" charset="0"/>
              </a:rPr>
              <a:t>Naïve, </a:t>
            </a:r>
            <a:r>
              <a:rPr lang="fr-FR" sz="1100" b="1" dirty="0" err="1">
                <a:solidFill>
                  <a:srgbClr val="333399"/>
                </a:solidFill>
                <a:latin typeface="Calibri" panose="020F0502020204030204" pitchFamily="34" charset="0"/>
              </a:rPr>
              <a:t>cirrhosis</a:t>
            </a:r>
            <a:endParaRPr lang="fr-FR" sz="11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Line 63"/>
          <p:cNvSpPr>
            <a:spLocks noChangeShapeType="1"/>
          </p:cNvSpPr>
          <p:nvPr/>
        </p:nvSpPr>
        <p:spPr bwMode="auto">
          <a:xfrm>
            <a:off x="4716048" y="2988545"/>
            <a:ext cx="288000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4929104" y="3304025"/>
            <a:ext cx="55656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17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2849413" y="3212976"/>
            <a:ext cx="1871999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3399"/>
                </a:solidFill>
                <a:latin typeface="Calibri" panose="020F0502020204030204" pitchFamily="34" charset="0"/>
              </a:rPr>
              <a:t>PEG-IFN + RBV </a:t>
            </a:r>
            <a:r>
              <a:rPr lang="fr-FR" sz="1100" b="1" dirty="0" err="1">
                <a:solidFill>
                  <a:srgbClr val="333399"/>
                </a:solidFill>
                <a:latin typeface="Calibri" panose="020F0502020204030204" pitchFamily="34" charset="0"/>
              </a:rPr>
              <a:t>experienced</a:t>
            </a:r>
            <a:r>
              <a:rPr lang="fr-FR" sz="1100" b="1" dirty="0">
                <a:solidFill>
                  <a:srgbClr val="333399"/>
                </a:solidFill>
                <a:latin typeface="Calibri" panose="020F0502020204030204" pitchFamily="34" charset="0"/>
              </a:rPr>
              <a:t>, </a:t>
            </a:r>
            <a:r>
              <a:rPr lang="fr-FR" sz="1100" b="1" dirty="0" err="1">
                <a:solidFill>
                  <a:srgbClr val="333399"/>
                </a:solidFill>
                <a:latin typeface="Calibri" panose="020F0502020204030204" pitchFamily="34" charset="0"/>
              </a:rPr>
              <a:t>cirrhosis</a:t>
            </a:r>
            <a:endParaRPr lang="fr-FR" sz="11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Line 63"/>
          <p:cNvSpPr>
            <a:spLocks noChangeShapeType="1"/>
          </p:cNvSpPr>
          <p:nvPr/>
        </p:nvSpPr>
        <p:spPr bwMode="auto">
          <a:xfrm>
            <a:off x="4716048" y="3434830"/>
            <a:ext cx="288000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9" name="Rectangle 8"/>
          <p:cNvSpPr>
            <a:spLocks noChangeArrowheads="1"/>
          </p:cNvSpPr>
          <p:nvPr/>
        </p:nvSpPr>
        <p:spPr bwMode="auto">
          <a:xfrm>
            <a:off x="4929104" y="3792404"/>
            <a:ext cx="55656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28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2809270" y="3792404"/>
            <a:ext cx="1906581" cy="2616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3399"/>
                </a:solidFill>
                <a:latin typeface="Calibri" panose="020F0502020204030204" pitchFamily="34" charset="0"/>
              </a:rPr>
              <a:t>PI-</a:t>
            </a:r>
            <a:r>
              <a:rPr lang="fr-FR" sz="1100" b="1" dirty="0" err="1">
                <a:solidFill>
                  <a:srgbClr val="333399"/>
                </a:solidFill>
                <a:latin typeface="Calibri" panose="020F0502020204030204" pitchFamily="34" charset="0"/>
              </a:rPr>
              <a:t>experienced</a:t>
            </a:r>
            <a:r>
              <a:rPr lang="fr-FR" sz="1100" b="1" dirty="0">
                <a:solidFill>
                  <a:srgbClr val="333399"/>
                </a:solidFill>
                <a:latin typeface="Calibri" panose="020F0502020204030204" pitchFamily="34" charset="0"/>
              </a:rPr>
              <a:t>, ± </a:t>
            </a:r>
            <a:r>
              <a:rPr lang="fr-FR" sz="1100" b="1" dirty="0" err="1">
                <a:solidFill>
                  <a:srgbClr val="333399"/>
                </a:solidFill>
                <a:latin typeface="Calibri" panose="020F0502020204030204" pitchFamily="34" charset="0"/>
              </a:rPr>
              <a:t>cirrhosis</a:t>
            </a:r>
            <a:endParaRPr lang="fr-FR" sz="11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2809270" y="4175979"/>
            <a:ext cx="1898277" cy="2616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3399"/>
                </a:solidFill>
                <a:latin typeface="Calibri" panose="020F0502020204030204" pitchFamily="34" charset="0"/>
              </a:rPr>
              <a:t>DAA-</a:t>
            </a:r>
            <a:r>
              <a:rPr lang="fr-FR" sz="1100" b="1" dirty="0" err="1">
                <a:solidFill>
                  <a:srgbClr val="333399"/>
                </a:solidFill>
                <a:latin typeface="Calibri" panose="020F0502020204030204" pitchFamily="34" charset="0"/>
              </a:rPr>
              <a:t>experienced</a:t>
            </a:r>
            <a:r>
              <a:rPr lang="fr-FR" sz="1100" b="1" dirty="0">
                <a:solidFill>
                  <a:srgbClr val="333399"/>
                </a:solidFill>
                <a:latin typeface="Calibri" panose="020F0502020204030204" pitchFamily="34" charset="0"/>
              </a:rPr>
              <a:t> , ± </a:t>
            </a:r>
            <a:r>
              <a:rPr lang="fr-FR" sz="1100" b="1" dirty="0" err="1">
                <a:solidFill>
                  <a:srgbClr val="333399"/>
                </a:solidFill>
                <a:latin typeface="Calibri" panose="020F0502020204030204" pitchFamily="34" charset="0"/>
              </a:rPr>
              <a:t>cirrhosis</a:t>
            </a:r>
            <a:endParaRPr lang="fr-FR" sz="11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2841055" y="4778009"/>
            <a:ext cx="1866492" cy="2616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3399"/>
                </a:solidFill>
                <a:latin typeface="Calibri" panose="020F0502020204030204" pitchFamily="34" charset="0"/>
              </a:rPr>
              <a:t>Naïve, </a:t>
            </a:r>
            <a:r>
              <a:rPr lang="fr-FR" sz="1100" b="1" dirty="0" err="1">
                <a:solidFill>
                  <a:srgbClr val="333399"/>
                </a:solidFill>
                <a:latin typeface="Calibri" panose="020F0502020204030204" pitchFamily="34" charset="0"/>
              </a:rPr>
              <a:t>cirrhosis</a:t>
            </a:r>
            <a:endParaRPr lang="fr-FR" sz="11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2841055" y="5184091"/>
            <a:ext cx="1866491" cy="2616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3399"/>
                </a:solidFill>
                <a:latin typeface="Calibri" panose="020F0502020204030204" pitchFamily="34" charset="0"/>
              </a:rPr>
              <a:t>PR- </a:t>
            </a:r>
            <a:r>
              <a:rPr lang="fr-FR" sz="1100" b="1" dirty="0" err="1">
                <a:solidFill>
                  <a:srgbClr val="333399"/>
                </a:solidFill>
                <a:latin typeface="Calibri" panose="020F0502020204030204" pitchFamily="34" charset="0"/>
              </a:rPr>
              <a:t>experienced</a:t>
            </a:r>
            <a:r>
              <a:rPr lang="fr-FR" sz="1100" b="1" dirty="0">
                <a:solidFill>
                  <a:srgbClr val="333399"/>
                </a:solidFill>
                <a:latin typeface="Calibri" panose="020F0502020204030204" pitchFamily="34" charset="0"/>
              </a:rPr>
              <a:t>, </a:t>
            </a:r>
            <a:r>
              <a:rPr lang="fr-FR" sz="1100" b="1" dirty="0" err="1">
                <a:solidFill>
                  <a:srgbClr val="333399"/>
                </a:solidFill>
                <a:latin typeface="Calibri" panose="020F0502020204030204" pitchFamily="34" charset="0"/>
              </a:rPr>
              <a:t>cirrhosis</a:t>
            </a:r>
            <a:endParaRPr lang="fr-FR" sz="11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Line 63"/>
          <p:cNvSpPr>
            <a:spLocks noChangeShapeType="1"/>
          </p:cNvSpPr>
          <p:nvPr/>
        </p:nvSpPr>
        <p:spPr bwMode="auto">
          <a:xfrm>
            <a:off x="4716048" y="5337979"/>
            <a:ext cx="288000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75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890951"/>
              </p:ext>
            </p:extLst>
          </p:nvPr>
        </p:nvGraphicFramePr>
        <p:xfrm>
          <a:off x="2339752" y="1988840"/>
          <a:ext cx="432048" cy="2592288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9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581224"/>
              </p:ext>
            </p:extLst>
          </p:nvPr>
        </p:nvGraphicFramePr>
        <p:xfrm>
          <a:off x="2339752" y="4702508"/>
          <a:ext cx="432048" cy="1174764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74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GT3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7" name="ZoneTexte 69"/>
          <p:cNvSpPr txBox="1">
            <a:spLocks noChangeArrowheads="1"/>
          </p:cNvSpPr>
          <p:nvPr/>
        </p:nvSpPr>
        <p:spPr bwMode="auto">
          <a:xfrm>
            <a:off x="5721608" y="6581775"/>
            <a:ext cx="34223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151:448-456</a:t>
            </a:r>
          </a:p>
        </p:txBody>
      </p:sp>
      <p:graphicFrame>
        <p:nvGraphicFramePr>
          <p:cNvPr id="53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065125"/>
              </p:ext>
            </p:extLst>
          </p:nvPr>
        </p:nvGraphicFramePr>
        <p:xfrm>
          <a:off x="5579914" y="5589240"/>
          <a:ext cx="3168550" cy="360040"/>
        </p:xfrm>
        <a:graphic>
          <a:graphicData uri="http://schemas.openxmlformats.org/drawingml/2006/table">
            <a:tbl>
              <a:tblPr/>
              <a:tblGrid>
                <a:gridCol w="3168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80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5002548" y="5611012"/>
            <a:ext cx="48311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1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2840857" y="5589240"/>
            <a:ext cx="1907999" cy="286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3399"/>
                </a:solidFill>
                <a:latin typeface="Calibri" panose="020F0502020204030204" pitchFamily="34" charset="0"/>
              </a:rPr>
              <a:t>DAA- </a:t>
            </a:r>
            <a:r>
              <a:rPr lang="fr-FR" sz="1100" b="1" dirty="0" err="1">
                <a:solidFill>
                  <a:srgbClr val="333399"/>
                </a:solidFill>
                <a:latin typeface="Calibri" panose="020F0502020204030204" pitchFamily="34" charset="0"/>
              </a:rPr>
              <a:t>experienced</a:t>
            </a:r>
            <a:r>
              <a:rPr lang="fr-FR" sz="1100" b="1" dirty="0">
                <a:solidFill>
                  <a:srgbClr val="333399"/>
                </a:solidFill>
                <a:latin typeface="Calibri" panose="020F0502020204030204" pitchFamily="34" charset="0"/>
              </a:rPr>
              <a:t>, ± </a:t>
            </a:r>
            <a:r>
              <a:rPr lang="fr-FR" sz="1100" b="1" dirty="0" err="1">
                <a:solidFill>
                  <a:srgbClr val="333399"/>
                </a:solidFill>
                <a:latin typeface="Calibri" panose="020F0502020204030204" pitchFamily="34" charset="0"/>
              </a:rPr>
              <a:t>cirrhosis</a:t>
            </a:r>
            <a:endParaRPr lang="fr-FR" sz="11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78" name="Line 63"/>
          <p:cNvSpPr>
            <a:spLocks noChangeShapeType="1"/>
          </p:cNvSpPr>
          <p:nvPr/>
        </p:nvSpPr>
        <p:spPr bwMode="auto">
          <a:xfrm>
            <a:off x="4716048" y="5743128"/>
            <a:ext cx="288000" cy="0"/>
          </a:xfrm>
          <a:prstGeom prst="line">
            <a:avLst/>
          </a:prstGeom>
          <a:ln w="19050">
            <a:solidFill>
              <a:srgbClr val="333399"/>
            </a:solidFill>
            <a:headEnd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621612"/>
              </p:ext>
            </p:extLst>
          </p:nvPr>
        </p:nvGraphicFramePr>
        <p:xfrm>
          <a:off x="289165" y="1988840"/>
          <a:ext cx="8640962" cy="3413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0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43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4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6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6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6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762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Naïve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15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5B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Naïve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15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3C1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Naïve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15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Prior DAA failure 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± cirrhosis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8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54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8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40%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842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80%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8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log</a:t>
                      </a:r>
                      <a:r>
                        <a:rPr lang="en-US" sz="12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IU/ml, mean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6.3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8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CC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8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Cirrhosis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8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1a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722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SVR</a:t>
                      </a:r>
                      <a:r>
                        <a:rPr lang="en-US" sz="12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67%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Cirrhosis: 60%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No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cirrhosis: 68%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199621" y="1124744"/>
            <a:ext cx="67327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outcome in genotype 1 </a:t>
            </a:r>
          </a:p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with 4 or 6 weeks of therapy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79512" y="5762194"/>
            <a:ext cx="8860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err="1"/>
              <a:t>Danoprevir</a:t>
            </a:r>
            <a:r>
              <a:rPr lang="en-US" sz="1400" dirty="0"/>
              <a:t> + </a:t>
            </a:r>
            <a:r>
              <a:rPr lang="en-US" sz="1400" dirty="0" err="1"/>
              <a:t>mericitabine</a:t>
            </a:r>
            <a:r>
              <a:rPr lang="en-US" sz="1400" dirty="0"/>
              <a:t>, N = 14 ; </a:t>
            </a:r>
            <a:r>
              <a:rPr lang="en-US" sz="1400" dirty="0" err="1"/>
              <a:t>danoprevir</a:t>
            </a:r>
            <a:r>
              <a:rPr lang="en-US" sz="1400" dirty="0"/>
              <a:t> + </a:t>
            </a:r>
            <a:r>
              <a:rPr lang="en-US" sz="1400" dirty="0" err="1"/>
              <a:t>mericitabine</a:t>
            </a:r>
            <a:r>
              <a:rPr lang="en-US" sz="1400" dirty="0"/>
              <a:t> + ritonavir + RBV, N = 6 ; DCV + VX135, N = 3,</a:t>
            </a:r>
          </a:p>
          <a:p>
            <a:r>
              <a:rPr lang="en-US" sz="1400" dirty="0"/>
              <a:t>SOF/LDV + RBV, N = 1 ; </a:t>
            </a:r>
            <a:r>
              <a:rPr lang="en-US" sz="1400" dirty="0" err="1"/>
              <a:t>faldaprevir</a:t>
            </a:r>
            <a:r>
              <a:rPr lang="en-US" sz="1400" dirty="0"/>
              <a:t> + </a:t>
            </a:r>
            <a:r>
              <a:rPr lang="en-US" sz="1400" dirty="0" err="1"/>
              <a:t>deleobuvir</a:t>
            </a:r>
            <a:r>
              <a:rPr lang="en-US" sz="1400" dirty="0"/>
              <a:t> + RBV, N = 4 ; TVR + </a:t>
            </a:r>
            <a:r>
              <a:rPr lang="en-US" sz="1400" dirty="0" err="1"/>
              <a:t>lomibuvir</a:t>
            </a:r>
            <a:r>
              <a:rPr lang="en-US" sz="1400" dirty="0"/>
              <a:t> ± RBV, N = 2</a:t>
            </a:r>
          </a:p>
        </p:txBody>
      </p:sp>
      <p:sp>
        <p:nvSpPr>
          <p:cNvPr id="7" name="Titre 5"/>
          <p:cNvSpPr>
            <a:spLocks noGrp="1"/>
          </p:cNvSpPr>
          <p:nvPr>
            <p:ph type="title"/>
          </p:nvPr>
        </p:nvSpPr>
        <p:spPr>
          <a:xfrm>
            <a:off x="251520" y="44624"/>
            <a:ext cx="8892479" cy="976313"/>
          </a:xfrm>
        </p:spPr>
        <p:txBody>
          <a:bodyPr/>
          <a:lstStyle/>
          <a:p>
            <a:r>
              <a:rPr lang="en-US" sz="2700" dirty="0"/>
              <a:t>LEPTON Study: SOF/VEL + GS-9857 genotype 1 or 3  Phase II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97352"/>
            <a:ext cx="755576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LEPTON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51520" y="5402154"/>
            <a:ext cx="2180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All failures were relapses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721608" y="6608385"/>
            <a:ext cx="34223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151:448-456</a:t>
            </a:r>
          </a:p>
        </p:txBody>
      </p:sp>
    </p:spTree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725430"/>
              </p:ext>
            </p:extLst>
          </p:nvPr>
        </p:nvGraphicFramePr>
        <p:xfrm>
          <a:off x="179512" y="2041680"/>
          <a:ext cx="8640961" cy="4398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9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6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724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8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8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6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8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8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958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Genotype 1 PEG-IFN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+ RBV ex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perienced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Genotype 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PI-experienced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± cirrhosis</a:t>
                      </a:r>
                      <a:b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b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28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Genotype 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Naïve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Cirrhosis</a:t>
                      </a:r>
                      <a:b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b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4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18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Genotype 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PEG-IFN </a:t>
                      </a:r>
                      <a:b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RBV experienced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19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Genotype 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DAA experienced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± cirrhosis</a:t>
                      </a:r>
                      <a:b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b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80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58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3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18%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389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94%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log</a:t>
                      </a:r>
                      <a:r>
                        <a:rPr lang="en-US" sz="12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IU/ml, mean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6.3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CC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3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Cirrhosis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3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Discontinued therapy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17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SVR</a:t>
                      </a:r>
                      <a:r>
                        <a:rPr lang="en-US" sz="12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en-US" sz="1200" b="1" baseline="0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Cause of failure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Lost to follow-up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89%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83%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423493" y="1124744"/>
            <a:ext cx="82849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characteristics, disposition and outcome in genotype 1 </a:t>
            </a:r>
          </a:p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with 8 weeks of therapy or in genotype 3</a:t>
            </a:r>
          </a:p>
        </p:txBody>
      </p:sp>
      <p:sp>
        <p:nvSpPr>
          <p:cNvPr id="8" name="Titre 5"/>
          <p:cNvSpPr>
            <a:spLocks noGrp="1"/>
          </p:cNvSpPr>
          <p:nvPr>
            <p:ph type="title"/>
          </p:nvPr>
        </p:nvSpPr>
        <p:spPr>
          <a:xfrm>
            <a:off x="251520" y="44624"/>
            <a:ext cx="8892479" cy="976313"/>
          </a:xfrm>
        </p:spPr>
        <p:txBody>
          <a:bodyPr/>
          <a:lstStyle/>
          <a:p>
            <a:r>
              <a:rPr lang="en-US" sz="2700" dirty="0"/>
              <a:t>LEPTON Study: SOF/VEL + GS-9857 genotype 1 or 3 Phase II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97352"/>
            <a:ext cx="755576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LEPTON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721608" y="6581775"/>
            <a:ext cx="34223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151:448-456</a:t>
            </a:r>
          </a:p>
        </p:txBody>
      </p:sp>
    </p:spTree>
    <p:extLst>
      <p:ext uri="{BB962C8B-B14F-4D97-AF65-F5344CB8AC3E}">
        <p14:creationId xmlns:p14="http://schemas.microsoft.com/office/powerpoint/2010/main" val="3952792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95536" y="1196752"/>
            <a:ext cx="8604250" cy="51845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SVR</a:t>
            </a:r>
            <a:r>
              <a:rPr lang="en-US" sz="2400" baseline="-25000" dirty="0"/>
              <a:t>12</a:t>
            </a:r>
            <a:r>
              <a:rPr lang="en-US" sz="2400" dirty="0"/>
              <a:t> according to baseline NS5A RASs in genotype 1 with 6 weeks of therapy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Treatment naïve (N = 30)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spc="-40" dirty="0"/>
              <a:t>Baseline RASs = 16	</a:t>
            </a:r>
            <a:r>
              <a:rPr lang="en-US" sz="1600" spc="-4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spc="-40" dirty="0">
                <a:ea typeface="Wingdings"/>
                <a:cs typeface="Wingdings"/>
                <a:sym typeface="Wingdings"/>
              </a:rPr>
              <a:t> </a:t>
            </a:r>
            <a:r>
              <a:rPr lang="en-US" sz="1600" spc="-40" dirty="0"/>
              <a:t>SVR</a:t>
            </a:r>
            <a:r>
              <a:rPr lang="en-US" sz="1600" spc="-40" baseline="-25000" dirty="0"/>
              <a:t>12</a:t>
            </a:r>
            <a:r>
              <a:rPr lang="en-US" sz="1600" spc="-40" dirty="0"/>
              <a:t> in 100%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spc="-40" dirty="0"/>
              <a:t>No RASs = 14		</a:t>
            </a:r>
            <a:r>
              <a:rPr lang="en-US" sz="1600" spc="-4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spc="-40" dirty="0">
                <a:ea typeface="Wingdings"/>
                <a:cs typeface="Wingdings"/>
                <a:sym typeface="Wingdings"/>
              </a:rPr>
              <a:t> </a:t>
            </a:r>
            <a:r>
              <a:rPr lang="en-US" sz="1600" spc="-40" dirty="0"/>
              <a:t>SVR</a:t>
            </a:r>
            <a:r>
              <a:rPr lang="en-US" sz="1600" spc="-40" baseline="-25000" dirty="0"/>
              <a:t>12</a:t>
            </a:r>
            <a:r>
              <a:rPr lang="en-US" sz="1600" spc="-40" dirty="0"/>
              <a:t> in 79%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Prior DAA failure (N = 29)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spc="-40" dirty="0"/>
              <a:t>Baseline RASs = 13 	</a:t>
            </a:r>
            <a:r>
              <a:rPr lang="en-US" sz="1600" spc="-4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spc="-40" dirty="0">
                <a:ea typeface="Wingdings"/>
                <a:cs typeface="Wingdings"/>
                <a:sym typeface="Wingdings"/>
              </a:rPr>
              <a:t> </a:t>
            </a:r>
            <a:r>
              <a:rPr lang="en-US" sz="1600" spc="-40" dirty="0"/>
              <a:t>SVR</a:t>
            </a:r>
            <a:r>
              <a:rPr lang="en-US" sz="1600" spc="-40" baseline="-25000" dirty="0"/>
              <a:t>12</a:t>
            </a:r>
            <a:r>
              <a:rPr lang="en-US" sz="1600" spc="-40" dirty="0"/>
              <a:t> in 77%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spc="-40" dirty="0"/>
              <a:t>No RASs = 16		</a:t>
            </a:r>
            <a:r>
              <a:rPr lang="en-US" sz="1600" spc="-4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spc="-40" dirty="0">
                <a:ea typeface="Wingdings"/>
                <a:cs typeface="Wingdings"/>
                <a:sym typeface="Wingdings"/>
              </a:rPr>
              <a:t> </a:t>
            </a:r>
            <a:r>
              <a:rPr lang="en-US" sz="1600" spc="-40" dirty="0"/>
              <a:t>SVR</a:t>
            </a:r>
            <a:r>
              <a:rPr lang="en-US" sz="1600" spc="-40" baseline="-25000" dirty="0"/>
              <a:t>12</a:t>
            </a:r>
            <a:r>
              <a:rPr lang="en-US" sz="1600" spc="-40" dirty="0"/>
              <a:t> in 63%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spc="-4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SVR</a:t>
            </a:r>
            <a:r>
              <a:rPr lang="en-US" sz="2400" baseline="-25000" dirty="0"/>
              <a:t>12</a:t>
            </a:r>
            <a:r>
              <a:rPr lang="en-US" sz="2400" dirty="0"/>
              <a:t> according to baseline RASs in genotype 1 with 8 weeks </a:t>
            </a:r>
            <a:br>
              <a:rPr lang="en-US" sz="2400" dirty="0"/>
            </a:br>
            <a:r>
              <a:rPr lang="en-US" sz="2400" dirty="0"/>
              <a:t>of therapy or in genotype 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No RASs = 46		</a:t>
            </a:r>
            <a:r>
              <a:rPr lang="en-US" sz="1800" spc="-4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spc="-40" dirty="0">
                <a:ea typeface="Wingdings"/>
                <a:cs typeface="Wingdings"/>
                <a:sym typeface="Wingdings"/>
              </a:rPr>
              <a:t> </a:t>
            </a:r>
            <a:r>
              <a:rPr lang="en-US" sz="1800" spc="-40" dirty="0"/>
              <a:t>SVR</a:t>
            </a:r>
            <a:r>
              <a:rPr lang="en-US" sz="1800" spc="-40" baseline="-25000" dirty="0"/>
              <a:t>12</a:t>
            </a:r>
            <a:r>
              <a:rPr lang="en-US" sz="1800" spc="-40" dirty="0"/>
              <a:t> in 97.8%</a:t>
            </a:r>
            <a:endParaRPr lang="en-US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NS5A RASs = 23		</a:t>
            </a:r>
            <a:r>
              <a:rPr lang="en-US" sz="1800" spc="-4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spc="-40" dirty="0">
                <a:ea typeface="Wingdings"/>
                <a:cs typeface="Wingdings"/>
                <a:sym typeface="Wingdings"/>
              </a:rPr>
              <a:t> </a:t>
            </a:r>
            <a:r>
              <a:rPr lang="en-US" sz="1800" spc="-40" dirty="0"/>
              <a:t>SVR</a:t>
            </a:r>
            <a:r>
              <a:rPr lang="en-US" sz="1800" spc="-40" baseline="-25000" dirty="0"/>
              <a:t>12</a:t>
            </a:r>
            <a:r>
              <a:rPr lang="en-US" sz="1800" spc="-40" dirty="0"/>
              <a:t> in 87%</a:t>
            </a:r>
            <a:endParaRPr lang="en-US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NS3 RASs	 = 26		</a:t>
            </a:r>
            <a:r>
              <a:rPr lang="en-US" sz="1800" spc="-4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800" spc="-40" dirty="0">
                <a:ea typeface="Wingdings"/>
                <a:cs typeface="Wingdings"/>
                <a:sym typeface="Wingdings"/>
              </a:rPr>
              <a:t> </a:t>
            </a:r>
            <a:r>
              <a:rPr lang="en-US" sz="1800" spc="-40" dirty="0"/>
              <a:t>SVR</a:t>
            </a:r>
            <a:r>
              <a:rPr lang="en-US" sz="1800" spc="-40" baseline="-25000" dirty="0"/>
              <a:t>12</a:t>
            </a:r>
            <a:r>
              <a:rPr lang="en-US" sz="1800" spc="-40" dirty="0"/>
              <a:t> in 85%</a:t>
            </a:r>
          </a:p>
          <a:p>
            <a:pPr marL="915988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2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2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800" spc="-40" dirty="0"/>
          </a:p>
          <a:p>
            <a:pPr marL="915988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spc="-4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sz="14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2000" spc="-40" dirty="0"/>
          </a:p>
        </p:txBody>
      </p:sp>
      <p:sp>
        <p:nvSpPr>
          <p:cNvPr id="9" name="Titre 5"/>
          <p:cNvSpPr>
            <a:spLocks noGrp="1"/>
          </p:cNvSpPr>
          <p:nvPr>
            <p:ph type="title"/>
          </p:nvPr>
        </p:nvSpPr>
        <p:spPr>
          <a:xfrm>
            <a:off x="251520" y="44624"/>
            <a:ext cx="8892479" cy="976313"/>
          </a:xfrm>
        </p:spPr>
        <p:txBody>
          <a:bodyPr/>
          <a:lstStyle/>
          <a:p>
            <a:r>
              <a:rPr lang="en-US" sz="2700" dirty="0"/>
              <a:t>LEPTON Study: SOF/VEL + GS-9857 genotype 1 or 3  Phase II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97352"/>
            <a:ext cx="755576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LEPTON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721608" y="6581775"/>
            <a:ext cx="34223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151:448-456</a:t>
            </a:r>
          </a:p>
        </p:txBody>
      </p:sp>
    </p:spTree>
    <p:extLst>
      <p:ext uri="{BB962C8B-B14F-4D97-AF65-F5344CB8AC3E}">
        <p14:creationId xmlns:p14="http://schemas.microsoft.com/office/powerpoint/2010/main" val="194622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23528" y="1196752"/>
            <a:ext cx="8604250" cy="51845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SVR</a:t>
            </a:r>
            <a:r>
              <a:rPr lang="en-US" sz="2400" baseline="-25000" dirty="0"/>
              <a:t>12</a:t>
            </a:r>
            <a:r>
              <a:rPr lang="en-US" sz="2400" dirty="0"/>
              <a:t> according to prior failure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Failure to PI-based therapy, N = 28</a:t>
            </a:r>
            <a:endParaRPr lang="en-US" sz="1600" spc="-4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spc="-40" dirty="0"/>
              <a:t>Baseline NS3 RASs in 15/28 (54%)		</a:t>
            </a:r>
            <a:r>
              <a:rPr lang="en-US" sz="1600" spc="-4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spc="-40" dirty="0">
                <a:ea typeface="Wingdings"/>
                <a:cs typeface="Wingdings"/>
                <a:sym typeface="Wingdings"/>
              </a:rPr>
              <a:t> </a:t>
            </a:r>
            <a:r>
              <a:rPr lang="en-US" sz="1600" spc="-40" dirty="0"/>
              <a:t>SVR</a:t>
            </a:r>
            <a:r>
              <a:rPr lang="en-US" sz="1600" spc="-40" baseline="-25000" dirty="0"/>
              <a:t>12</a:t>
            </a:r>
            <a:r>
              <a:rPr lang="en-US" sz="1600" spc="-40" dirty="0"/>
              <a:t> in 13/15 (87%)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Failure to NS5A inhibitor (N = 7)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spc="-40" dirty="0"/>
              <a:t>Baseline NS3 RASs in 6/7 (86%)		</a:t>
            </a:r>
            <a:r>
              <a:rPr lang="en-US" sz="1600" spc="-4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600" spc="-40" dirty="0">
                <a:ea typeface="Wingdings"/>
                <a:cs typeface="Wingdings"/>
                <a:sym typeface="Wingdings"/>
              </a:rPr>
              <a:t> </a:t>
            </a:r>
            <a:r>
              <a:rPr lang="en-US" sz="1600" spc="-40" dirty="0"/>
              <a:t>SVR</a:t>
            </a:r>
            <a:r>
              <a:rPr lang="en-US" sz="1600" spc="-40" baseline="-25000" dirty="0"/>
              <a:t>12</a:t>
            </a:r>
            <a:r>
              <a:rPr lang="en-US" sz="1600" spc="-40" dirty="0"/>
              <a:t> in 5/6 (83%)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spc="-4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Relapse, N = 28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No emergence of RAS, N = 26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spc="-40" dirty="0"/>
              <a:t>No RAS at baseline and failure, N = 15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spc="-40" dirty="0"/>
              <a:t>Same RASs at baseline and failure, N = 6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spc="-40" dirty="0"/>
              <a:t>Baseline RASs but no RAS at failure, N = 5</a:t>
            </a:r>
            <a:endParaRPr lang="en-US" sz="14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Emergence of RASs, N = 2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Treatment-n</a:t>
            </a:r>
            <a:r>
              <a:rPr lang="en-US" sz="1600" b="0" dirty="0"/>
              <a:t>aïve, 6 weeks of treatment: NS3 RAS V55A emerged at 2% of the viral population at the time of relapse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PI-experienced, 8 weeks of treatment: </a:t>
            </a:r>
            <a:r>
              <a:rPr lang="en-US" sz="1600" b="0" dirty="0"/>
              <a:t>NS5A RAS Y93H emerged at 2% of the viral population at the time of relapse in addition to the </a:t>
            </a:r>
            <a:r>
              <a:rPr lang="en-US" sz="1600" b="0" dirty="0" err="1"/>
              <a:t>pree</a:t>
            </a:r>
            <a:r>
              <a:rPr lang="fr-FR" sz="1600" b="0" dirty="0" err="1"/>
              <a:t>xisting</a:t>
            </a:r>
            <a:r>
              <a:rPr lang="fr-FR" sz="1600" dirty="0"/>
              <a:t> </a:t>
            </a:r>
            <a:r>
              <a:rPr lang="fr-FR" sz="1600" b="0" dirty="0"/>
              <a:t>NS3 RAS R155K</a:t>
            </a:r>
            <a:endParaRPr lang="en-US" sz="16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2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2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800" spc="-40" dirty="0"/>
          </a:p>
          <a:p>
            <a:pPr marL="915988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spc="-4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sz="1400" spc="-4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2000" spc="-40" dirty="0"/>
          </a:p>
        </p:txBody>
      </p:sp>
      <p:sp>
        <p:nvSpPr>
          <p:cNvPr id="9" name="Titre 5"/>
          <p:cNvSpPr>
            <a:spLocks noGrp="1"/>
          </p:cNvSpPr>
          <p:nvPr>
            <p:ph type="title"/>
          </p:nvPr>
        </p:nvSpPr>
        <p:spPr>
          <a:xfrm>
            <a:off x="251520" y="44624"/>
            <a:ext cx="8892479" cy="976313"/>
          </a:xfrm>
        </p:spPr>
        <p:txBody>
          <a:bodyPr/>
          <a:lstStyle/>
          <a:p>
            <a:r>
              <a:rPr lang="en-US" sz="2700" dirty="0"/>
              <a:t>LEPTON Study: SOF/VEL + GS-9857 genotype 1 or 3  Phase II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97352"/>
            <a:ext cx="755576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LEPTON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721608" y="6581775"/>
            <a:ext cx="34223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151:448-456</a:t>
            </a:r>
          </a:p>
        </p:txBody>
      </p:sp>
    </p:spTree>
    <p:extLst>
      <p:ext uri="{BB962C8B-B14F-4D97-AF65-F5344CB8AC3E}">
        <p14:creationId xmlns:p14="http://schemas.microsoft.com/office/powerpoint/2010/main" val="179626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890516"/>
              </p:ext>
            </p:extLst>
          </p:nvPr>
        </p:nvGraphicFramePr>
        <p:xfrm>
          <a:off x="107504" y="1628800"/>
          <a:ext cx="8892479" cy="4380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0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31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2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12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9887"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4 or</a:t>
                      </a:r>
                      <a:r>
                        <a:rPr lang="en-US" sz="1400" b="1" baseline="0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 6 weeks</a:t>
                      </a:r>
                      <a:endParaRPr lang="en-US" sz="14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8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8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6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8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8 weeks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0755">
                <a:tc v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Genotype 1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Naïve or DAA-experienced</a:t>
                      </a:r>
                      <a:br>
                        <a:rPr lang="en-US" sz="12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br>
                        <a:rPr lang="en-US" sz="12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br>
                        <a:rPr lang="en-US" sz="12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br>
                        <a:rPr lang="en-US" sz="12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br>
                        <a:rPr lang="en-US" sz="12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200" b="1" baseline="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75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5B1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Genotype 1 PEG-IFN</a:t>
                      </a:r>
                      <a:r>
                        <a:rPr lang="en-US" sz="12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2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2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RBV e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xperienced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Cirrhosis</a:t>
                      </a: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Genotype 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PI-experienced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± cirrhosis</a:t>
                      </a: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28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Genotype 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Naïve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Cirrhosis</a:t>
                      </a: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18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Genotype 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PEG-IFN</a:t>
                      </a:r>
                      <a:r>
                        <a:rPr lang="en-US" sz="12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+ RBV e</a:t>
                      </a: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xperienced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Cirrhosis</a:t>
                      </a: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19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Genotype 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DAA experienced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± cirrhosis</a:t>
                      </a: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b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80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2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Any adverse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2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3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2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4% (n = 1) 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11% (n = 2) 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2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 for AE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2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AE in ≥ 10% of patients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293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Nausea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293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293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293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Diarrhea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4587">
                <a:tc>
                  <a:txBody>
                    <a:bodyPr/>
                    <a:lstStyle/>
                    <a:p>
                      <a:pPr marL="0" marR="0" lvl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3-4 laboratory abnormalities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472697" y="1150698"/>
            <a:ext cx="6323365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abnormalities, %</a:t>
            </a:r>
            <a:endParaRPr lang="en-US" sz="20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7504" y="6047495"/>
            <a:ext cx="63473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 Atrial fibrillation, hepatocellular carcinoma and bladder cancer, all unrelated to study drug </a:t>
            </a: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51520" y="44624"/>
            <a:ext cx="8892479" cy="976313"/>
          </a:xfrm>
        </p:spPr>
        <p:txBody>
          <a:bodyPr/>
          <a:lstStyle/>
          <a:p>
            <a:r>
              <a:rPr lang="en-US" sz="2700" dirty="0"/>
              <a:t>LEPTON Study: SOF/VEL + GS-9857 genotype 1 or 3  Phase II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97352"/>
            <a:ext cx="755576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LEPTON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721608" y="6608385"/>
            <a:ext cx="34223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151:448-456</a:t>
            </a:r>
          </a:p>
        </p:txBody>
      </p:sp>
    </p:spTree>
    <p:extLst>
      <p:ext uri="{BB962C8B-B14F-4D97-AF65-F5344CB8AC3E}">
        <p14:creationId xmlns:p14="http://schemas.microsoft.com/office/powerpoint/2010/main" val="1350400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39750" y="1268884"/>
            <a:ext cx="8351838" cy="482441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/>
              <a:t>Summary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sz="2000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000" spc="-40" dirty="0"/>
              <a:t>SOF/VEL + GS-9857 for 6 weeks was highly effective in treatment-naïve genotype 1 patients without cirrhosis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800" spc="-40" dirty="0"/>
              <a:t>Shortening treatment to 4 weeks was associated with very low SVR</a:t>
            </a:r>
            <a:r>
              <a:rPr lang="en-US" sz="1800" spc="-40" baseline="-25000" dirty="0"/>
              <a:t>12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000" spc="-40" dirty="0"/>
              <a:t>SOF/VEL + GS-9857 for 8 weeks resulted in high SVR</a:t>
            </a:r>
            <a:r>
              <a:rPr lang="en-US" sz="2000" spc="-40" baseline="-25000" dirty="0"/>
              <a:t>12</a:t>
            </a:r>
            <a:r>
              <a:rPr lang="en-US" sz="2000" spc="-40" dirty="0"/>
              <a:t> rates in difficult-to-cure, treatment-experienced patients 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800" spc="-40" dirty="0"/>
              <a:t>100% in cirrhotic PEG-IFN + RBV-experienced genotype 1 and genotype 3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800" spc="-40" dirty="0"/>
              <a:t>89% in PI-experienced genotype 1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000" spc="-40" dirty="0"/>
              <a:t>Baseline NS3 RASs had limited impact on SVR rates among PI-experienced patients treated with SOF/VEL + GS-9857 for 8 weeks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pc="-40" dirty="0"/>
              <a:t>SVR</a:t>
            </a:r>
            <a:r>
              <a:rPr lang="en-US" spc="-40" baseline="-25000" dirty="0"/>
              <a:t>12</a:t>
            </a:r>
            <a:r>
              <a:rPr lang="en-US" spc="-40" dirty="0"/>
              <a:t> of 87% if RASs at baseline </a:t>
            </a:r>
            <a:r>
              <a:rPr lang="en-US" spc="-40" dirty="0" err="1"/>
              <a:t>vs</a:t>
            </a:r>
            <a:r>
              <a:rPr lang="en-US" spc="-40" dirty="0"/>
              <a:t> 92% if no RAS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2000" spc="-40" dirty="0"/>
              <a:t>The combination was safe and well tolerated</a:t>
            </a:r>
          </a:p>
        </p:txBody>
      </p:sp>
      <p:sp>
        <p:nvSpPr>
          <p:cNvPr id="4" name="Titre 5"/>
          <p:cNvSpPr>
            <a:spLocks noGrp="1"/>
          </p:cNvSpPr>
          <p:nvPr>
            <p:ph type="title"/>
          </p:nvPr>
        </p:nvSpPr>
        <p:spPr>
          <a:xfrm>
            <a:off x="251520" y="44624"/>
            <a:ext cx="8892479" cy="976313"/>
          </a:xfrm>
        </p:spPr>
        <p:txBody>
          <a:bodyPr/>
          <a:lstStyle/>
          <a:p>
            <a:r>
              <a:rPr lang="en-US" sz="2700" dirty="0"/>
              <a:t>LEPTON Study: SOF/VEL + GS-9857 genotype 1 or 3  Phase II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97352"/>
            <a:ext cx="755576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LEPTON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721608" y="6581775"/>
            <a:ext cx="34223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151:448-456</a:t>
            </a: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23430</TotalTime>
  <Words>951</Words>
  <Application>Microsoft Office PowerPoint</Application>
  <PresentationFormat>Affichage à l'écran (4:3)</PresentationFormat>
  <Paragraphs>365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Cambria</vt:lpstr>
      <vt:lpstr>Times New Roman</vt:lpstr>
      <vt:lpstr>Trebuchet MS</vt:lpstr>
      <vt:lpstr>Wingdings</vt:lpstr>
      <vt:lpstr>HCV-trials.com 2016</vt:lpstr>
      <vt:lpstr>LEPTON Study: SOF/VEL + GS-9857 genotype 1 or 3  Phase II</vt:lpstr>
      <vt:lpstr>LEPTON Study: SOF/VEL + GS-9857 genotype 1 or 3  Phase II</vt:lpstr>
      <vt:lpstr>LEPTON Study: SOF/VEL + GS-9857 genotype 1 or 3 Phase II</vt:lpstr>
      <vt:lpstr>LEPTON Study: SOF/VEL + GS-9857 genotype 1 or 3  Phase II</vt:lpstr>
      <vt:lpstr>LEPTON Study: SOF/VEL + GS-9857 genotype 1 or 3  Phase II</vt:lpstr>
      <vt:lpstr>LEPTON Study: SOF/VEL + GS-9857 genotype 1 or 3  Phase II</vt:lpstr>
      <vt:lpstr>LEPTON Study: SOF/VEL + GS-9857 genotype 1 or 3  Phase II</vt:lpstr>
    </vt:vector>
  </TitlesOfParts>
  <Company>AEI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Pilar</cp:lastModifiedBy>
  <cp:revision>266</cp:revision>
  <dcterms:created xsi:type="dcterms:W3CDTF">2015-05-23T16:11:26Z</dcterms:created>
  <dcterms:modified xsi:type="dcterms:W3CDTF">2016-09-02T08:43:58Z</dcterms:modified>
</cp:coreProperties>
</file>