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00000"/>
    <a:srgbClr val="D35B1F"/>
    <a:srgbClr val="333399"/>
    <a:srgbClr val="000066"/>
    <a:srgbClr val="FF3F3F"/>
    <a:srgbClr val="FFFFF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68" autoAdjust="0"/>
    <p:restoredTop sz="98179" autoAdjust="0"/>
  </p:normalViewPr>
  <p:slideViewPr>
    <p:cSldViewPr>
      <p:cViewPr>
        <p:scale>
          <a:sx n="88" d="100"/>
          <a:sy n="88" d="100"/>
        </p:scale>
        <p:origin x="-344" y="-312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30/11/17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557109" y="2195836"/>
            <a:ext cx="0" cy="136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139958" y="285293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18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536" y="76200"/>
            <a:ext cx="8748464" cy="97631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LDV/SOF </a:t>
            </a:r>
            <a:r>
              <a:rPr lang="en-US" sz="2400" dirty="0" smtClean="0">
                <a:ea typeface="ＭＳ Ｐゴシック" pitchFamily="34" charset="-128"/>
              </a:rPr>
              <a:t>for 12 weeks in patients with genotype </a:t>
            </a:r>
            <a:r>
              <a:rPr lang="en-US" sz="2400" dirty="0" smtClean="0">
                <a:ea typeface="ＭＳ Ｐゴシック" pitchFamily="34" charset="-128"/>
              </a:rPr>
              <a:t>1 </a:t>
            </a:r>
            <a:r>
              <a:rPr lang="en-US" sz="2400" dirty="0" smtClean="0">
                <a:ea typeface="ＭＳ Ｐゴシック" pitchFamily="34" charset="-128"/>
              </a:rPr>
              <a:t>and severe renal </a:t>
            </a:r>
            <a:r>
              <a:rPr lang="en-US" sz="2400" dirty="0" smtClean="0">
                <a:ea typeface="ＭＳ Ｐゴシック" pitchFamily="34" charset="-128"/>
              </a:rPr>
              <a:t>impairment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588430" y="3212976"/>
            <a:ext cx="1800000" cy="17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597450"/>
              </p:ext>
            </p:extLst>
          </p:nvPr>
        </p:nvGraphicFramePr>
        <p:xfrm>
          <a:off x="5084725" y="2852936"/>
          <a:ext cx="1480354" cy="631625"/>
        </p:xfrm>
        <a:graphic>
          <a:graphicData uri="http://schemas.openxmlformats.org/drawingml/2006/table">
            <a:tbl>
              <a:tblPr/>
              <a:tblGrid>
                <a:gridCol w="1480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1587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322011" y="299695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269771" y="161950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293096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 smtClean="0"/>
              <a:t>LDV/SOF : 90/400 </a:t>
            </a:r>
            <a:r>
              <a:rPr lang="fr-FR" dirty="0"/>
              <a:t>mg </a:t>
            </a:r>
            <a:r>
              <a:rPr lang="fr-FR" dirty="0" smtClean="0"/>
              <a:t>1 </a:t>
            </a:r>
            <a:r>
              <a:rPr lang="fr-FR" dirty="0" err="1" smtClean="0"/>
              <a:t>tablet</a:t>
            </a:r>
            <a:r>
              <a:rPr lang="fr-FR" dirty="0" smtClean="0"/>
              <a:t> </a:t>
            </a:r>
            <a:r>
              <a:rPr lang="fr-FR" dirty="0"/>
              <a:t>QD</a:t>
            </a: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395536" y="2788277"/>
            <a:ext cx="2880326" cy="86832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HCV genotype 1 </a:t>
            </a:r>
          </a:p>
          <a:p>
            <a:pPr algn="ctr"/>
            <a:r>
              <a:rPr lang="en-US" sz="1500" b="1" dirty="0" err="1" smtClean="0">
                <a:latin typeface="Calibri" pitchFamily="34" charset="0"/>
              </a:rPr>
              <a:t>Creatinine</a:t>
            </a:r>
            <a:r>
              <a:rPr lang="en-US" sz="1500" b="1" dirty="0" smtClean="0">
                <a:latin typeface="Calibri" pitchFamily="34" charset="0"/>
              </a:rPr>
              <a:t> </a:t>
            </a:r>
            <a:r>
              <a:rPr lang="en-US" sz="1500" b="1" dirty="0">
                <a:latin typeface="Calibri" pitchFamily="34" charset="0"/>
              </a:rPr>
              <a:t>clearance </a:t>
            </a:r>
            <a:r>
              <a:rPr lang="en-US" sz="1500" b="1" dirty="0" smtClean="0">
                <a:latin typeface="Calibri" pitchFamily="34" charset="0"/>
              </a:rPr>
              <a:t>≤ 30mL</a:t>
            </a:r>
            <a:r>
              <a:rPr lang="en-US" sz="1500" b="1" dirty="0">
                <a:latin typeface="Calibri" pitchFamily="34" charset="0"/>
              </a:rPr>
              <a:t>/min</a:t>
            </a:r>
          </a:p>
          <a:p>
            <a:pPr algn="ctr"/>
            <a:r>
              <a:rPr lang="en-US" sz="1500" b="1" dirty="0" smtClean="0">
                <a:latin typeface="Calibri" pitchFamily="34" charset="0"/>
              </a:rPr>
              <a:t>No </a:t>
            </a:r>
            <a:r>
              <a:rPr lang="en-US" sz="1500" b="1" dirty="0">
                <a:latin typeface="Calibri" pitchFamily="34" charset="0"/>
              </a:rPr>
              <a:t>dialysis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17" name="Line 63"/>
          <p:cNvSpPr>
            <a:spLocks noChangeShapeType="1"/>
          </p:cNvSpPr>
          <p:nvPr/>
        </p:nvSpPr>
        <p:spPr bwMode="auto">
          <a:xfrm>
            <a:off x="3275861" y="3222267"/>
            <a:ext cx="1800000" cy="17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Espace réservé du contenu 2"/>
          <p:cNvSpPr>
            <a:spLocks/>
          </p:cNvSpPr>
          <p:nvPr/>
        </p:nvSpPr>
        <p:spPr bwMode="auto">
          <a:xfrm>
            <a:off x="395536" y="5389753"/>
            <a:ext cx="712879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15 IU/</a:t>
            </a:r>
            <a:r>
              <a:rPr lang="fr-FR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fr-FR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0" name="Connecteur droit 66"/>
          <p:cNvCxnSpPr>
            <a:cxnSpLocks noChangeShapeType="1"/>
          </p:cNvCxnSpPr>
          <p:nvPr/>
        </p:nvCxnSpPr>
        <p:spPr bwMode="auto">
          <a:xfrm flipH="1">
            <a:off x="3707910" y="2132856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1" name="Oval 170"/>
          <p:cNvSpPr>
            <a:spLocks noChangeArrowheads="1"/>
          </p:cNvSpPr>
          <p:nvPr/>
        </p:nvSpPr>
        <p:spPr bwMode="auto">
          <a:xfrm>
            <a:off x="2915822" y="1484784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Open-label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5" name="AutoShape 162">
            <a:extLst>
              <a:ext uri="{FF2B5EF4-FFF2-40B4-BE49-F238E27FC236}">
                <a16:creationId xmlns=""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70663"/>
            <a:ext cx="201563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renal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impairment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9991567"/>
              </p:ext>
            </p:extLst>
          </p:nvPr>
        </p:nvGraphicFramePr>
        <p:xfrm>
          <a:off x="2164799" y="1772816"/>
          <a:ext cx="5431537" cy="3437519"/>
        </p:xfrm>
        <a:graphic>
          <a:graphicData uri="http://schemas.openxmlformats.org/drawingml/2006/table">
            <a:tbl>
              <a:tblPr/>
              <a:tblGrid>
                <a:gridCol w="2911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SOF/LDV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12W, 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/ 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mL/min/1.73m²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/ 1b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/ 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RNA, log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40768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 and 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1587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15616" y="537611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PK </a:t>
            </a:r>
            <a:r>
              <a:rPr lang="fr-FR" sz="1600" dirty="0" err="1" smtClean="0"/>
              <a:t>sub-study</a:t>
            </a:r>
            <a:r>
              <a:rPr lang="fr-FR" sz="1600" dirty="0" smtClean="0"/>
              <a:t> (</a:t>
            </a:r>
            <a:r>
              <a:rPr lang="fr-FR" sz="1600" dirty="0" err="1" smtClean="0"/>
              <a:t>drug</a:t>
            </a:r>
            <a:r>
              <a:rPr lang="fr-FR" sz="1600" dirty="0" smtClean="0"/>
              <a:t> </a:t>
            </a:r>
            <a:r>
              <a:rPr lang="fr-FR" sz="1600" dirty="0" err="1" smtClean="0"/>
              <a:t>exposure</a:t>
            </a:r>
            <a:r>
              <a:rPr lang="fr-FR" sz="1600" dirty="0" smtClean="0"/>
              <a:t> </a:t>
            </a:r>
            <a:r>
              <a:rPr lang="fr-FR" sz="1600" dirty="0" err="1" smtClean="0"/>
              <a:t>compared</a:t>
            </a:r>
            <a:r>
              <a:rPr lang="fr-FR" sz="1600" dirty="0" smtClean="0"/>
              <a:t> to patients </a:t>
            </a:r>
            <a:r>
              <a:rPr lang="fr-FR" sz="1600" dirty="0" err="1" smtClean="0"/>
              <a:t>with</a:t>
            </a:r>
            <a:r>
              <a:rPr lang="fr-FR" sz="1600" dirty="0" smtClean="0"/>
              <a:t> normal </a:t>
            </a:r>
            <a:r>
              <a:rPr lang="fr-FR" sz="1600" dirty="0" err="1" smtClean="0"/>
              <a:t>renal</a:t>
            </a:r>
            <a:r>
              <a:rPr lang="fr-FR" sz="1600" dirty="0" smtClean="0"/>
              <a:t> </a:t>
            </a:r>
            <a:r>
              <a:rPr lang="fr-FR" sz="1600" dirty="0" err="1" smtClean="0"/>
              <a:t>function</a:t>
            </a:r>
            <a:r>
              <a:rPr lang="fr-FR" sz="1600" dirty="0" smtClean="0"/>
              <a:t>) :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Mean</a:t>
            </a:r>
            <a:r>
              <a:rPr lang="fr-FR" sz="1600" dirty="0" smtClean="0"/>
              <a:t> SOF </a:t>
            </a:r>
            <a:r>
              <a:rPr lang="fr-FR" sz="1600" dirty="0" err="1" smtClean="0"/>
              <a:t>exposure</a:t>
            </a:r>
            <a:r>
              <a:rPr lang="fr-FR" sz="1600" dirty="0"/>
              <a:t> </a:t>
            </a:r>
            <a:r>
              <a:rPr lang="fr-FR" sz="1600" dirty="0" smtClean="0"/>
              <a:t>: </a:t>
            </a:r>
            <a:r>
              <a:rPr lang="fr-FR" sz="1600" dirty="0" smtClean="0"/>
              <a:t> </a:t>
            </a:r>
            <a:r>
              <a:rPr lang="fr-FR" sz="1600" dirty="0" smtClean="0"/>
              <a:t>103% </a:t>
            </a:r>
            <a:r>
              <a:rPr lang="fr-FR" sz="1600" dirty="0" err="1" smtClean="0"/>
              <a:t>higher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Mean</a:t>
            </a:r>
            <a:r>
              <a:rPr lang="fr-FR" sz="1600" dirty="0" smtClean="0"/>
              <a:t> </a:t>
            </a:r>
            <a:r>
              <a:rPr lang="fr-FR" sz="1600" dirty="0" smtClean="0"/>
              <a:t>GS-331007 </a:t>
            </a:r>
            <a:r>
              <a:rPr lang="fr-FR" sz="1600" dirty="0" err="1" smtClean="0"/>
              <a:t>exposure</a:t>
            </a:r>
            <a:r>
              <a:rPr lang="fr-FR" sz="1600" dirty="0" smtClean="0"/>
              <a:t> </a:t>
            </a:r>
            <a:r>
              <a:rPr lang="fr-FR" sz="1600" dirty="0"/>
              <a:t>:</a:t>
            </a:r>
            <a:r>
              <a:rPr lang="fr-FR" sz="1600" dirty="0" smtClean="0"/>
              <a:t> </a:t>
            </a:r>
            <a:r>
              <a:rPr lang="fr-FR" sz="1600" dirty="0" smtClean="0"/>
              <a:t>501% </a:t>
            </a:r>
            <a:r>
              <a:rPr lang="fr-FR" sz="1600" dirty="0" err="1" smtClean="0"/>
              <a:t>higher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Mean</a:t>
            </a:r>
            <a:r>
              <a:rPr lang="fr-FR" sz="1600" dirty="0" smtClean="0"/>
              <a:t> LDV </a:t>
            </a:r>
            <a:r>
              <a:rPr lang="fr-FR" sz="1600" dirty="0" err="1" smtClean="0"/>
              <a:t>exposure</a:t>
            </a:r>
            <a:r>
              <a:rPr lang="fr-FR" sz="1600" dirty="0" smtClean="0"/>
              <a:t> </a:t>
            </a:r>
            <a:r>
              <a:rPr lang="fr-FR" sz="1600" dirty="0"/>
              <a:t>:</a:t>
            </a:r>
            <a:r>
              <a:rPr lang="fr-FR" sz="1600" dirty="0" smtClean="0"/>
              <a:t> </a:t>
            </a:r>
            <a:r>
              <a:rPr lang="fr-FR" sz="1600" dirty="0" smtClean="0"/>
              <a:t>57% </a:t>
            </a:r>
            <a:r>
              <a:rPr lang="fr-FR" sz="1600" dirty="0" err="1" smtClean="0"/>
              <a:t>higher</a:t>
            </a:r>
            <a:endParaRPr lang="fr-FR" sz="1600" dirty="0"/>
          </a:p>
        </p:txBody>
      </p:sp>
      <p:sp>
        <p:nvSpPr>
          <p:cNvPr id="8" name="AutoShape 162">
            <a:extLst>
              <a:ext uri="{FF2B5EF4-FFF2-40B4-BE49-F238E27FC236}">
                <a16:creationId xmlns=""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70663"/>
            <a:ext cx="201563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renal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impairment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536" y="76200"/>
            <a:ext cx="8748464" cy="97631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LDV/SOF </a:t>
            </a:r>
            <a:r>
              <a:rPr lang="en-US" sz="2400" dirty="0" smtClean="0">
                <a:ea typeface="ＭＳ Ｐゴシック" pitchFamily="34" charset="-128"/>
              </a:rPr>
              <a:t>for 12 weeks in patients with genotype </a:t>
            </a:r>
            <a:r>
              <a:rPr lang="en-US" sz="2400" dirty="0" smtClean="0">
                <a:ea typeface="ＭＳ Ｐゴシック" pitchFamily="34" charset="-128"/>
              </a:rPr>
              <a:t>1 </a:t>
            </a:r>
            <a:r>
              <a:rPr lang="en-US" sz="2400" dirty="0" smtClean="0">
                <a:ea typeface="ＭＳ Ｐゴシック" pitchFamily="34" charset="-128"/>
              </a:rPr>
              <a:t>and severe renal </a:t>
            </a:r>
            <a:r>
              <a:rPr lang="en-US" sz="2400" dirty="0" smtClean="0">
                <a:ea typeface="ＭＳ Ｐゴシック" pitchFamily="34" charset="-128"/>
              </a:rPr>
              <a:t>impairment</a:t>
            </a:r>
            <a:endParaRPr lang="en-US" sz="24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3528" y="1196876"/>
            <a:ext cx="8640960" cy="50393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sz="2800" dirty="0" smtClean="0">
                <a:ea typeface="ＭＳ Ｐゴシック" pitchFamily="34" charset="-128"/>
              </a:rPr>
              <a:t>Adverse events, %</a:t>
            </a:r>
            <a:r>
              <a:rPr lang="en-US" sz="2800" dirty="0" smtClean="0">
                <a:ea typeface="ＭＳ Ｐゴシック" pitchFamily="34" charset="-128"/>
              </a:rPr>
              <a:t/>
            </a:r>
            <a:br>
              <a:rPr lang="en-US" sz="2800" dirty="0" smtClean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1587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855838"/>
              </p:ext>
            </p:extLst>
          </p:nvPr>
        </p:nvGraphicFramePr>
        <p:xfrm>
          <a:off x="1480253" y="1700808"/>
          <a:ext cx="6327510" cy="3008128"/>
        </p:xfrm>
        <a:graphic>
          <a:graphicData uri="http://schemas.openxmlformats.org/drawingml/2006/table">
            <a:tbl>
              <a:tblPr/>
              <a:tblGrid>
                <a:gridCol w="4248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9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SOF/LDV 12W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&gt;15% of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Fatigue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Headache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Hyperkaliemia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grade 3-4 adverse event**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67544" y="494116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*</a:t>
            </a:r>
            <a:r>
              <a:rPr lang="fr-FR" sz="1400" dirty="0" smtClean="0">
                <a:latin typeface="Calibri" pitchFamily="34" charset="0"/>
              </a:rPr>
              <a:t>Acute </a:t>
            </a:r>
            <a:r>
              <a:rPr lang="fr-FR" sz="1400" dirty="0" err="1" smtClean="0">
                <a:latin typeface="Calibri" pitchFamily="34" charset="0"/>
              </a:rPr>
              <a:t>kidney</a:t>
            </a:r>
            <a:r>
              <a:rPr lang="fr-FR" sz="1400" dirty="0" smtClean="0">
                <a:latin typeface="Calibri" pitchFamily="34" charset="0"/>
              </a:rPr>
              <a:t> </a:t>
            </a:r>
            <a:r>
              <a:rPr lang="fr-FR" sz="1400" dirty="0" err="1" smtClean="0">
                <a:latin typeface="Calibri" pitchFamily="34" charset="0"/>
              </a:rPr>
              <a:t>injury</a:t>
            </a:r>
            <a:r>
              <a:rPr lang="fr-FR" sz="1400" dirty="0">
                <a:latin typeface="Calibri" pitchFamily="34" charset="0"/>
              </a:rPr>
              <a:t> </a:t>
            </a:r>
            <a:r>
              <a:rPr lang="fr-FR" sz="1400" dirty="0" smtClean="0">
                <a:latin typeface="Calibri" pitchFamily="34" charset="0"/>
              </a:rPr>
              <a:t>and </a:t>
            </a:r>
            <a:r>
              <a:rPr lang="fr-FR" sz="1400" dirty="0" err="1" smtClean="0">
                <a:latin typeface="Calibri" pitchFamily="34" charset="0"/>
              </a:rPr>
              <a:t>noncardiac</a:t>
            </a:r>
            <a:r>
              <a:rPr lang="fr-FR" sz="1400" dirty="0" smtClean="0">
                <a:latin typeface="Calibri" pitchFamily="34" charset="0"/>
              </a:rPr>
              <a:t> </a:t>
            </a:r>
            <a:r>
              <a:rPr lang="fr-FR" sz="1400" dirty="0" err="1" smtClean="0">
                <a:latin typeface="Calibri" pitchFamily="34" charset="0"/>
              </a:rPr>
              <a:t>chest</a:t>
            </a:r>
            <a:r>
              <a:rPr lang="fr-FR" sz="1400" dirty="0" smtClean="0">
                <a:latin typeface="Calibri" pitchFamily="34" charset="0"/>
              </a:rPr>
              <a:t> pain (n=1), </a:t>
            </a:r>
            <a:r>
              <a:rPr lang="en-US" sz="1400" dirty="0" smtClean="0">
                <a:latin typeface="Calibri" pitchFamily="34" charset="0"/>
              </a:rPr>
              <a:t>; </a:t>
            </a:r>
            <a:r>
              <a:rPr lang="en-US" sz="1400" dirty="0">
                <a:latin typeface="Calibri" pitchFamily="34" charset="0"/>
              </a:rPr>
              <a:t>dehydration and hypotension (n=1); acute renal failure (n=1); hypotension and syncope (n=1</a:t>
            </a:r>
            <a:r>
              <a:rPr lang="en-US" sz="1400" dirty="0" smtClean="0">
                <a:latin typeface="Calibri" pitchFamily="34" charset="0"/>
              </a:rPr>
              <a:t>)</a:t>
            </a:r>
          </a:p>
          <a:p>
            <a:r>
              <a:rPr lang="en-US" sz="1400" dirty="0" smtClean="0">
                <a:latin typeface="Calibri" pitchFamily="34" charset="0"/>
              </a:rPr>
              <a:t>**Elevated </a:t>
            </a:r>
            <a:r>
              <a:rPr lang="en-US" sz="1400" dirty="0" err="1">
                <a:latin typeface="Calibri" pitchFamily="34" charset="0"/>
              </a:rPr>
              <a:t>creatinine</a:t>
            </a:r>
            <a:r>
              <a:rPr lang="en-US" sz="1400" dirty="0">
                <a:latin typeface="Calibri" pitchFamily="34" charset="0"/>
              </a:rPr>
              <a:t> (Grade 3, n=3; Grade 4, n=1); decreased hemoglobin (Grade 3, n=3; Grade 4, n=1); elevated glucose (Grade 3, n=3); decreased bicarbonate (Grade 3, n=1); decreased lymphocytes (Grade 3, </a:t>
            </a:r>
            <a:r>
              <a:rPr lang="en-US" sz="1400" dirty="0" smtClean="0">
                <a:latin typeface="Calibri" pitchFamily="34" charset="0"/>
              </a:rPr>
              <a:t>n=3)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8" name="AutoShape 162">
            <a:extLst>
              <a:ext uri="{FF2B5EF4-FFF2-40B4-BE49-F238E27FC236}">
                <a16:creationId xmlns=""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70663"/>
            <a:ext cx="201563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renal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impairment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536" y="76200"/>
            <a:ext cx="8748464" cy="97631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LDV/SOF </a:t>
            </a:r>
            <a:r>
              <a:rPr lang="en-US" sz="2400" dirty="0" smtClean="0">
                <a:ea typeface="ＭＳ Ｐゴシック" pitchFamily="34" charset="-128"/>
              </a:rPr>
              <a:t>for 12 weeks in patients with genotype </a:t>
            </a:r>
            <a:r>
              <a:rPr lang="en-US" sz="2400" dirty="0" smtClean="0">
                <a:ea typeface="ＭＳ Ｐゴシック" pitchFamily="34" charset="-128"/>
              </a:rPr>
              <a:t>1 </a:t>
            </a:r>
            <a:r>
              <a:rPr lang="en-US" sz="2400" dirty="0" smtClean="0">
                <a:ea typeface="ＭＳ Ｐゴシック" pitchFamily="34" charset="-128"/>
              </a:rPr>
              <a:t>and severe renal </a:t>
            </a:r>
            <a:r>
              <a:rPr lang="en-US" sz="2400" dirty="0" smtClean="0">
                <a:ea typeface="ＭＳ Ｐゴシック" pitchFamily="34" charset="-128"/>
              </a:rPr>
              <a:t>impairment</a:t>
            </a: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12 weeks of LDV/SOF led to a 100</a:t>
            </a:r>
            <a:r>
              <a:rPr lang="en-US" sz="2000" dirty="0" smtClean="0">
                <a:ea typeface="ＭＳ Ｐゴシック" pitchFamily="34" charset="-128"/>
              </a:rPr>
              <a:t>% SVR</a:t>
            </a:r>
            <a:r>
              <a:rPr lang="en-US" sz="2000" baseline="-25000" dirty="0" smtClean="0">
                <a:ea typeface="ＭＳ Ｐゴシック" pitchFamily="34" charset="-128"/>
              </a:rPr>
              <a:t>12</a:t>
            </a:r>
            <a:r>
              <a:rPr lang="en-US" sz="2000" dirty="0" smtClean="0">
                <a:ea typeface="ＭＳ Ｐゴシック" pitchFamily="34" charset="-128"/>
              </a:rPr>
              <a:t> rate in </a:t>
            </a:r>
            <a:r>
              <a:rPr lang="en-US" sz="2000" dirty="0" smtClean="0">
                <a:ea typeface="ＭＳ Ｐゴシック" pitchFamily="34" charset="-128"/>
              </a:rPr>
              <a:t>patients </a:t>
            </a:r>
            <a:r>
              <a:rPr lang="en-US" sz="2000" dirty="0" smtClean="0">
                <a:ea typeface="ＭＳ Ｐゴシック" pitchFamily="34" charset="-128"/>
              </a:rPr>
              <a:t>with genotype 1 infection and severe renal impairment not undergoing dialysis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Treatment was safe and well tolerated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Plasma concentrations of the SOF metabolite GS-3310007 were close to 6-fold higher than in the </a:t>
            </a:r>
            <a:r>
              <a:rPr lang="en-US" sz="2000" dirty="0" smtClean="0">
                <a:ea typeface="ＭＳ Ｐゴシック" pitchFamily="34" charset="-128"/>
              </a:rPr>
              <a:t>LDV/SOF phase </a:t>
            </a:r>
            <a:r>
              <a:rPr lang="en-US" sz="2000" dirty="0" smtClean="0">
                <a:ea typeface="ＭＳ Ｐゴシック" pitchFamily="34" charset="-128"/>
              </a:rPr>
              <a:t>2-3 trials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1587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AutoShape 162">
            <a:extLst>
              <a:ext uri="{FF2B5EF4-FFF2-40B4-BE49-F238E27FC236}">
                <a16:creationId xmlns=""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70663"/>
            <a:ext cx="201563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renal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impairment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536" y="76200"/>
            <a:ext cx="8748464" cy="97631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LDV/SOF </a:t>
            </a:r>
            <a:r>
              <a:rPr lang="en-US" sz="2400" dirty="0" smtClean="0">
                <a:ea typeface="ＭＳ Ｐゴシック" pitchFamily="34" charset="-128"/>
              </a:rPr>
              <a:t>for 12 weeks in patients with genotype </a:t>
            </a:r>
            <a:r>
              <a:rPr lang="en-US" sz="2400" dirty="0" smtClean="0">
                <a:ea typeface="ＭＳ Ｐゴシック" pitchFamily="34" charset="-128"/>
              </a:rPr>
              <a:t>1 </a:t>
            </a:r>
            <a:r>
              <a:rPr lang="en-US" sz="2400" dirty="0" smtClean="0">
                <a:ea typeface="ＭＳ Ｐゴシック" pitchFamily="34" charset="-128"/>
              </a:rPr>
              <a:t>and severe renal </a:t>
            </a:r>
            <a:r>
              <a:rPr lang="en-US" sz="2400" dirty="0" smtClean="0">
                <a:ea typeface="ＭＳ Ｐゴシック" pitchFamily="34" charset="-128"/>
              </a:rPr>
              <a:t>impairment</a:t>
            </a:r>
            <a:endParaRPr lang="en-US" sz="24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7269</TotalTime>
  <Words>452</Words>
  <Application>Microsoft Macintosh PowerPoint</Application>
  <PresentationFormat>Présentation à l'écran (4:3)</PresentationFormat>
  <Paragraphs>81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</vt:lpstr>
      <vt:lpstr>LDV/SOF for 12 weeks in patients with genotype 1 and severe renal impairment</vt:lpstr>
      <vt:lpstr>LDV/SOF for 12 weeks in patients with genotype 1 and severe renal impairment</vt:lpstr>
      <vt:lpstr>LDV/SOF for 12 weeks in patients with genotype 1 and severe renal impairment</vt:lpstr>
      <vt:lpstr>LDV/SOF for 12 weeks in patients with genotype 1 and severe renal impairment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274</cp:revision>
  <dcterms:created xsi:type="dcterms:W3CDTF">2010-10-19T10:42:50Z</dcterms:created>
  <dcterms:modified xsi:type="dcterms:W3CDTF">2017-11-30T19:34:49Z</dcterms:modified>
</cp:coreProperties>
</file>