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304" r:id="rId4"/>
    <p:sldId id="297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00CCFF"/>
    <a:srgbClr val="0070C0"/>
    <a:srgbClr val="C00000"/>
    <a:srgbClr val="D35B1F"/>
    <a:srgbClr val="FF3F3F"/>
    <a:srgbClr val="FFFFFF"/>
    <a:srgbClr val="DDDDDD"/>
    <a:srgbClr val="A38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411" autoAdjust="0"/>
    <p:restoredTop sz="98179" autoAdjust="0"/>
  </p:normalViewPr>
  <p:slideViewPr>
    <p:cSldViewPr>
      <p:cViewPr varScale="1">
        <p:scale>
          <a:sx n="69" d="100"/>
          <a:sy n="69" d="100"/>
        </p:scale>
        <p:origin x="1854" y="48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06F-4BFE-A40B-9BCEF5F69FA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06F-4BFE-A40B-9BCEF5F69FAB}"/>
              </c:ext>
            </c:extLst>
          </c:dPt>
          <c:cat>
            <c:strRef>
              <c:f>Feuil1!$A$2:$A$3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98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6F-4BFE-A40B-9BCEF5F69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6870280"/>
        <c:axId val="-2076341960"/>
      </c:barChart>
      <c:catAx>
        <c:axId val="-2076870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-2076341960"/>
        <c:crosses val="autoZero"/>
        <c:auto val="1"/>
        <c:lblAlgn val="ctr"/>
        <c:lblOffset val="100"/>
        <c:noMultiLvlLbl val="0"/>
      </c:catAx>
      <c:valAx>
        <c:axId val="-207634196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-2076870280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51914" y="1770764"/>
            <a:ext cx="3527998" cy="24503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≥ 18 years, BMI ≥ 18 kg/m²</a:t>
            </a:r>
          </a:p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HCV genotype 1-6</a:t>
            </a:r>
          </a:p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Treatment-naïve or treatment-experienced with IFN or PEG-IFN </a:t>
            </a:r>
            <a:r>
              <a:rPr lang="en-US" sz="1500" b="1" u="sng" dirty="0">
                <a:latin typeface="Calibri" pitchFamily="34" charset="0"/>
              </a:rPr>
              <a:t>+</a:t>
            </a:r>
            <a:r>
              <a:rPr lang="en-US" sz="1500" b="1" dirty="0">
                <a:latin typeface="Calibri" pitchFamily="34" charset="0"/>
              </a:rPr>
              <a:t> RBV </a:t>
            </a:r>
            <a:br>
              <a:rPr lang="en-US" sz="1500" b="1" dirty="0">
                <a:latin typeface="Calibri" pitchFamily="34" charset="0"/>
              </a:rPr>
            </a:br>
            <a:r>
              <a:rPr lang="en-US" sz="1500" b="1" dirty="0">
                <a:latin typeface="Calibri" pitchFamily="34" charset="0"/>
              </a:rPr>
              <a:t>or SOF + RBV ± PEG-IFN</a:t>
            </a:r>
          </a:p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HCV RNA &gt; 1 000 IU/mL</a:t>
            </a:r>
          </a:p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Liver or kidney transplantation </a:t>
            </a:r>
            <a:br>
              <a:rPr lang="en-US" sz="1500" b="1" dirty="0">
                <a:latin typeface="Calibri" pitchFamily="34" charset="0"/>
              </a:rPr>
            </a:br>
            <a:r>
              <a:rPr lang="en-US" sz="1500" b="1" dirty="0">
                <a:latin typeface="Calibri" pitchFamily="34" charset="0"/>
              </a:rPr>
              <a:t>&gt; 3 months with stable immunosuppression regimen</a:t>
            </a:r>
          </a:p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No cirrhosis</a:t>
            </a:r>
          </a:p>
          <a:p>
            <a:pPr algn="ctr">
              <a:lnSpc>
                <a:spcPts val="1500"/>
              </a:lnSpc>
            </a:pPr>
            <a:r>
              <a:rPr lang="en-US" sz="15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270596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7091586" y="2287849"/>
            <a:ext cx="0" cy="7291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804248" y="1711521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500" dirty="0">
                <a:ea typeface="ＭＳ Ｐゴシック" pitchFamily="34" charset="-128"/>
              </a:rPr>
              <a:t>MAGELLAN-2 Study: </a:t>
            </a:r>
            <a:r>
              <a:rPr lang="en-US" sz="2500" dirty="0" err="1">
                <a:ea typeface="ＭＳ Ｐゴシック" pitchFamily="34" charset="-128"/>
              </a:rPr>
              <a:t>glecaprevir</a:t>
            </a:r>
            <a:r>
              <a:rPr lang="en-US" sz="2500" dirty="0">
                <a:ea typeface="ＭＳ Ｐゴシック" pitchFamily="34" charset="-128"/>
              </a:rPr>
              <a:t>/</a:t>
            </a:r>
            <a:r>
              <a:rPr lang="en-US" sz="2500" dirty="0" err="1">
                <a:ea typeface="ＭＳ Ｐゴシック" pitchFamily="34" charset="-128"/>
              </a:rPr>
              <a:t>pibrentasvir</a:t>
            </a:r>
            <a:r>
              <a:rPr lang="en-US" sz="2500" dirty="0">
                <a:ea typeface="ＭＳ Ｐゴシック" pitchFamily="34" charset="-128"/>
              </a:rPr>
              <a:t> </a:t>
            </a:r>
            <a:br>
              <a:rPr lang="en-US" sz="2500" dirty="0">
                <a:ea typeface="ＭＳ Ｐゴシック" pitchFamily="34" charset="-128"/>
              </a:rPr>
            </a:br>
            <a:r>
              <a:rPr lang="en-US" sz="2500" dirty="0">
                <a:ea typeface="ＭＳ Ｐゴシック" pitchFamily="34" charset="-128"/>
              </a:rPr>
              <a:t>in liver or kidney transplanted patients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124938" y="3022745"/>
            <a:ext cx="140750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449002" y="2811059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310322"/>
              </p:ext>
            </p:extLst>
          </p:nvPr>
        </p:nvGraphicFramePr>
        <p:xfrm>
          <a:off x="5148064" y="2671997"/>
          <a:ext cx="1955946" cy="631625"/>
        </p:xfrm>
        <a:graphic>
          <a:graphicData uri="http://schemas.openxmlformats.org/drawingml/2006/table">
            <a:tbl>
              <a:tblPr/>
              <a:tblGrid>
                <a:gridCol w="1955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0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MAGELLAN-2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70599" y="4276212"/>
            <a:ext cx="8571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latin typeface="+mn-lt"/>
              </a:rPr>
              <a:t>GLE/PIB: 100/40 mg 3 tablets QD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latin typeface="+mn-lt"/>
              </a:rPr>
              <a:t>Patients enrolled in Australia, Canada, Italy, New Zealand, Puerto Rico, Spain, Taiwan, the United Kingdom and the United States 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Reau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N. Hepatology 2018; 68:1298-1307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787995" y="2984295"/>
            <a:ext cx="1368000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contenu 1"/>
          <p:cNvSpPr txBox="1">
            <a:spLocks/>
          </p:cNvSpPr>
          <p:nvPr/>
        </p:nvSpPr>
        <p:spPr bwMode="auto">
          <a:xfrm>
            <a:off x="395536" y="5157192"/>
            <a:ext cx="84249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sz="1600" kern="0" dirty="0"/>
              <a:t>Primary endpoint: SVR12 (HCV &lt; 15 IU/mL)</a:t>
            </a:r>
          </a:p>
          <a:p>
            <a:pPr lvl="1"/>
            <a:r>
              <a:rPr lang="en-US" sz="1600" kern="0" dirty="0"/>
              <a:t>Non-inferiority to historical 94%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standard-of-care rate, achieved if &gt; 86% </a:t>
            </a:r>
            <a:br>
              <a:rPr lang="en-US" sz="1600" kern="0" dirty="0"/>
            </a:br>
            <a:r>
              <a:rPr lang="en-US" sz="1600" kern="0" dirty="0"/>
              <a:t>(8% margin)</a:t>
            </a:r>
          </a:p>
        </p:txBody>
      </p:sp>
      <p:cxnSp>
        <p:nvCxnSpPr>
          <p:cNvPr id="19" name="Connecteur droit 66"/>
          <p:cNvCxnSpPr>
            <a:cxnSpLocks noChangeShapeType="1"/>
          </p:cNvCxnSpPr>
          <p:nvPr/>
        </p:nvCxnSpPr>
        <p:spPr bwMode="auto">
          <a:xfrm flipH="1">
            <a:off x="4464960" y="1844904"/>
            <a:ext cx="4060" cy="720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0" name="Oval 170"/>
          <p:cNvSpPr>
            <a:spLocks noChangeArrowheads="1"/>
          </p:cNvSpPr>
          <p:nvPr/>
        </p:nvSpPr>
        <p:spPr bwMode="auto">
          <a:xfrm>
            <a:off x="3888896" y="1340768"/>
            <a:ext cx="1188120" cy="53996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321296" y="2658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52687365"/>
              </p:ext>
            </p:extLst>
          </p:nvPr>
        </p:nvGraphicFramePr>
        <p:xfrm>
          <a:off x="467544" y="1628801"/>
          <a:ext cx="7920880" cy="4597920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12W, n =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 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Genotype: 1 / 2 / 3 / 4 /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 / 13 / 24 / 4 / 0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F0-F1 / 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/ 6 /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transplant / kidney transplant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months since transplant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 / SOF-based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experienced pre-transplant / post-transplant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/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Immunosupression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 / Mycophenolic acid / Cyclosporine / Steroids / </a:t>
                      </a:r>
                      <a:r>
                        <a:rPr kumimoji="0" lang="en-GB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Evorolimus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Azathioprine / </a:t>
                      </a:r>
                      <a:r>
                        <a:rPr kumimoji="0" lang="en-GB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Sirolimus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 / 30 / 13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/ 8 / 6 /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Reau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N. Hepatology 2018; 68:1298-1307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500" dirty="0">
                <a:ea typeface="ＭＳ Ｐゴシック" pitchFamily="34" charset="-128"/>
              </a:rPr>
              <a:t>MAGELLAN-2 Study: </a:t>
            </a:r>
            <a:r>
              <a:rPr lang="en-US" sz="2500" dirty="0" err="1">
                <a:ea typeface="ＭＳ Ｐゴシック" pitchFamily="34" charset="-128"/>
              </a:rPr>
              <a:t>glecaprevir</a:t>
            </a:r>
            <a:r>
              <a:rPr lang="en-US" sz="2500" dirty="0">
                <a:ea typeface="ＭＳ Ｐゴシック" pitchFamily="34" charset="-128"/>
              </a:rPr>
              <a:t>/</a:t>
            </a:r>
            <a:r>
              <a:rPr lang="en-US" sz="2500" dirty="0" err="1">
                <a:ea typeface="ＭＳ Ｐゴシック" pitchFamily="34" charset="-128"/>
              </a:rPr>
              <a:t>pibrentasvir</a:t>
            </a:r>
            <a:r>
              <a:rPr lang="en-US" sz="2500" dirty="0">
                <a:ea typeface="ＭＳ Ｐゴシック" pitchFamily="34" charset="-128"/>
              </a:rPr>
              <a:t> </a:t>
            </a:r>
            <a:br>
              <a:rPr lang="en-US" sz="2500" dirty="0">
                <a:ea typeface="ＭＳ Ｐゴシック" pitchFamily="34" charset="-128"/>
              </a:rPr>
            </a:br>
            <a:r>
              <a:rPr lang="en-US" sz="2500" dirty="0">
                <a:ea typeface="ＭＳ Ｐゴシック" pitchFamily="34" charset="-128"/>
              </a:rPr>
              <a:t>in liver or kidney transplanted patients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MAGELLAN-2</a:t>
              </a: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Reau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N. Hepatology 2018; 68:1298-1307</a:t>
            </a:r>
          </a:p>
        </p:txBody>
      </p:sp>
      <p:sp>
        <p:nvSpPr>
          <p:cNvPr id="18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500" dirty="0">
                <a:ea typeface="ＭＳ Ｐゴシック" pitchFamily="34" charset="-128"/>
              </a:rPr>
              <a:t>MAGELLAN-2 Study: </a:t>
            </a:r>
            <a:r>
              <a:rPr lang="en-US" sz="2500" dirty="0" err="1">
                <a:ea typeface="ＭＳ Ｐゴシック" pitchFamily="34" charset="-128"/>
              </a:rPr>
              <a:t>glecaprevir</a:t>
            </a:r>
            <a:r>
              <a:rPr lang="en-US" sz="2500" dirty="0">
                <a:ea typeface="ＭＳ Ｐゴシック" pitchFamily="34" charset="-128"/>
              </a:rPr>
              <a:t>/</a:t>
            </a:r>
            <a:r>
              <a:rPr lang="en-US" sz="2500" dirty="0" err="1">
                <a:ea typeface="ＭＳ Ｐゴシック" pitchFamily="34" charset="-128"/>
              </a:rPr>
              <a:t>pibrentasvir</a:t>
            </a:r>
            <a:r>
              <a:rPr lang="en-US" sz="2500" dirty="0">
                <a:ea typeface="ＭＳ Ｐゴシック" pitchFamily="34" charset="-128"/>
              </a:rPr>
              <a:t> </a:t>
            </a:r>
            <a:br>
              <a:rPr lang="en-US" sz="2500" dirty="0">
                <a:ea typeface="ＭＳ Ｐゴシック" pitchFamily="34" charset="-128"/>
              </a:rPr>
            </a:br>
            <a:r>
              <a:rPr lang="en-US" sz="2500" dirty="0">
                <a:ea typeface="ＭＳ Ｐゴシック" pitchFamily="34" charset="-128"/>
              </a:rPr>
              <a:t>in liver or kidney transplanted patients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049893" y="1781630"/>
            <a:ext cx="7657755" cy="4372623"/>
            <a:chOff x="1049893" y="1781630"/>
            <a:chExt cx="7657755" cy="4372623"/>
          </a:xfrm>
        </p:grpSpPr>
        <p:graphicFrame>
          <p:nvGraphicFramePr>
            <p:cNvPr id="4" name="Graphique 3"/>
            <p:cNvGraphicFramePr/>
            <p:nvPr>
              <p:extLst>
                <p:ext uri="{D42A27DB-BD31-4B8C-83A1-F6EECF244321}">
                  <p14:modId xmlns:p14="http://schemas.microsoft.com/office/powerpoint/2010/main" val="1758266976"/>
                </p:ext>
              </p:extLst>
            </p:nvPr>
          </p:nvGraphicFramePr>
          <p:xfrm>
            <a:off x="1049893" y="1844824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5" name="ZoneTexte 54"/>
            <p:cNvSpPr txBox="1"/>
            <p:nvPr/>
          </p:nvSpPr>
          <p:spPr>
            <a:xfrm>
              <a:off x="5466525" y="5034662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99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677712" y="5034662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100</a:t>
              </a:r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1645072" y="2520814"/>
              <a:ext cx="6293509" cy="0"/>
            </a:xfrm>
            <a:prstGeom prst="line">
              <a:avLst/>
            </a:prstGeom>
            <a:ln w="19050">
              <a:solidFill>
                <a:srgbClr val="3333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6372200" y="2204864"/>
              <a:ext cx="20508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Non-inferiority threshold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070372" y="5846476"/>
              <a:ext cx="3249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+mn-lt"/>
                </a:rPr>
                <a:t>After exclusion of non-virologic failures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372200" y="3645024"/>
              <a:ext cx="233544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latin typeface="Calibri" pitchFamily="34" charset="0"/>
                </a:rPr>
                <a:t>One relapse in genotype 3a</a:t>
              </a:r>
            </a:p>
            <a:p>
              <a:r>
                <a:rPr lang="en-US" sz="1400" b="1">
                  <a:latin typeface="Calibri" pitchFamily="34" charset="0"/>
                </a:rPr>
                <a:t>(post-treatment week 4)</a:t>
              </a:r>
            </a:p>
            <a:p>
              <a:r>
                <a:rPr lang="en-US" sz="1400" b="1">
                  <a:latin typeface="Calibri" pitchFamily="34" charset="0"/>
                </a:rPr>
                <a:t>One patient lost to follow-up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744687" y="1788231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398526" y="17816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2088634"/>
              </p:ext>
            </p:extLst>
          </p:nvPr>
        </p:nvGraphicFramePr>
        <p:xfrm>
          <a:off x="539552" y="1635847"/>
          <a:ext cx="7992888" cy="4161288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(not related to study drugs)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6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 clearance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29 mL/min/1.73m²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≥ grade 3 (&gt;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678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sp>
        <p:nvSpPr>
          <p:cNvPr id="3" name="Rectangle 2"/>
          <p:cNvSpPr/>
          <p:nvPr/>
        </p:nvSpPr>
        <p:spPr>
          <a:xfrm>
            <a:off x="367828" y="616530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One patient experienced mild liver transplant rejection, unrelated to study drugs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MAGELLAN-2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Reau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N. Hepatology 2018; 68:1298-1307</a:t>
            </a: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500" dirty="0">
                <a:ea typeface="ＭＳ Ｐゴシック" pitchFamily="34" charset="-128"/>
              </a:rPr>
              <a:t>MAGELLAN-2 Study: </a:t>
            </a:r>
            <a:r>
              <a:rPr lang="en-US" sz="2500" dirty="0" err="1">
                <a:ea typeface="ＭＳ Ｐゴシック" pitchFamily="34" charset="-128"/>
              </a:rPr>
              <a:t>glecaprevir</a:t>
            </a:r>
            <a:r>
              <a:rPr lang="en-US" sz="2500" dirty="0">
                <a:ea typeface="ＭＳ Ｐゴシック" pitchFamily="34" charset="-128"/>
              </a:rPr>
              <a:t>/</a:t>
            </a:r>
            <a:r>
              <a:rPr lang="en-US" sz="2500" dirty="0" err="1">
                <a:ea typeface="ＭＳ Ｐゴシック" pitchFamily="34" charset="-128"/>
              </a:rPr>
              <a:t>pibrentasvir</a:t>
            </a:r>
            <a:r>
              <a:rPr lang="en-US" sz="2500" dirty="0">
                <a:ea typeface="ＭＳ Ｐゴシック" pitchFamily="34" charset="-128"/>
              </a:rPr>
              <a:t> </a:t>
            </a:r>
            <a:br>
              <a:rPr lang="en-US" sz="2500" dirty="0">
                <a:ea typeface="ＭＳ Ｐゴシック" pitchFamily="34" charset="-128"/>
              </a:rPr>
            </a:br>
            <a:r>
              <a:rPr lang="en-US" sz="2500" dirty="0">
                <a:ea typeface="ＭＳ Ｐゴシック" pitchFamily="34" charset="-128"/>
              </a:rPr>
              <a:t>in liver or kidney transplanted patients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23389" y="5857527"/>
            <a:ext cx="764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2 related to study drugs : sinusitis (Day 2), abnormal hepatic function (post-treatment week 4)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err="1">
                <a:ea typeface="ＭＳ Ｐゴシック" pitchFamily="34" charset="-128"/>
              </a:rPr>
              <a:t>Glecaprevir</a:t>
            </a:r>
            <a:r>
              <a:rPr lang="en-US" sz="2000" dirty="0">
                <a:ea typeface="ＭＳ Ｐゴシック" pitchFamily="34" charset="-128"/>
              </a:rPr>
              <a:t>/</a:t>
            </a:r>
            <a:r>
              <a:rPr lang="en-US" sz="2000" dirty="0" err="1">
                <a:ea typeface="ＭＳ Ｐゴシック" pitchFamily="34" charset="-128"/>
              </a:rPr>
              <a:t>pibrentasvir</a:t>
            </a:r>
            <a:r>
              <a:rPr lang="en-US" sz="2000" dirty="0">
                <a:ea typeface="ＭＳ Ｐゴシック" pitchFamily="34" charset="-128"/>
              </a:rPr>
              <a:t> for 12 weeks achieved a 99%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rate in patients with liver or kidney transplant and genotype 1-6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This rate was not inferior to historical standard of care</a:t>
            </a:r>
            <a:br>
              <a:rPr lang="en-US" sz="2000" dirty="0">
                <a:ea typeface="ＭＳ Ｐゴシック" pitchFamily="34" charset="-128"/>
              </a:rPr>
            </a:br>
            <a:endParaRPr lang="en-US" sz="1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Treatment was well-tolerated</a:t>
            </a:r>
          </a:p>
        </p:txBody>
      </p:sp>
      <p:grpSp>
        <p:nvGrpSpPr>
          <p:cNvPr id="4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MAGELLAN-2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Reau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N. Hepatology 2018; 68:1298-1307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500" dirty="0">
                <a:ea typeface="ＭＳ Ｐゴシック" pitchFamily="34" charset="-128"/>
              </a:rPr>
              <a:t>MAGELLAN-2 Study: </a:t>
            </a:r>
            <a:r>
              <a:rPr lang="en-US" sz="2500" dirty="0" err="1">
                <a:ea typeface="ＭＳ Ｐゴシック" pitchFamily="34" charset="-128"/>
              </a:rPr>
              <a:t>glecaprevir</a:t>
            </a:r>
            <a:r>
              <a:rPr lang="en-US" sz="2500" dirty="0">
                <a:ea typeface="ＭＳ Ｐゴシック" pitchFamily="34" charset="-128"/>
              </a:rPr>
              <a:t>/</a:t>
            </a:r>
            <a:r>
              <a:rPr lang="en-US" sz="2500" dirty="0" err="1">
                <a:ea typeface="ＭＳ Ｐゴシック" pitchFamily="34" charset="-128"/>
              </a:rPr>
              <a:t>pibrentasvir</a:t>
            </a:r>
            <a:r>
              <a:rPr lang="en-US" sz="2500" dirty="0">
                <a:ea typeface="ＭＳ Ｐゴシック" pitchFamily="34" charset="-128"/>
              </a:rPr>
              <a:t> </a:t>
            </a:r>
            <a:br>
              <a:rPr lang="en-US" sz="2500" dirty="0">
                <a:ea typeface="ＭＳ Ｐゴシック" pitchFamily="34" charset="-128"/>
              </a:rPr>
            </a:br>
            <a:r>
              <a:rPr lang="en-US" sz="2500" dirty="0">
                <a:ea typeface="ＭＳ Ｐゴシック" pitchFamily="34" charset="-128"/>
              </a:rPr>
              <a:t>in liver or kidney transplanted patients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450</Words>
  <Application>Microsoft Office PowerPoint</Application>
  <PresentationFormat>Affichage à l'écran (4:3)</PresentationFormat>
  <Paragraphs>114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Trebuchet MS</vt:lpstr>
      <vt:lpstr>Wingdings</vt:lpstr>
      <vt:lpstr>HCV-trials.com 2017</vt:lpstr>
      <vt:lpstr>MAGELLAN-2 Study: glecaprevir/pibrentasvir  in liver or kidney transplanted patients</vt:lpstr>
      <vt:lpstr>MAGELLAN-2 Study: glecaprevir/pibrentasvir  in liver or kidney transplanted patients</vt:lpstr>
      <vt:lpstr>MAGELLAN-2 Study: glecaprevir/pibrentasvir  in liver or kidney transplanted patients</vt:lpstr>
      <vt:lpstr>MAGELLAN-2 Study: glecaprevir/pibrentasvir  in liver or kidney transplanted patients</vt:lpstr>
      <vt:lpstr>MAGELLAN-2 Study: glecaprevir/pibrentasvir  in liver or kidney transplanted patients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Yannick Darrats</cp:lastModifiedBy>
  <cp:revision>292</cp:revision>
  <dcterms:created xsi:type="dcterms:W3CDTF">2010-10-19T10:42:50Z</dcterms:created>
  <dcterms:modified xsi:type="dcterms:W3CDTF">2019-03-19T14:24:34Z</dcterms:modified>
</cp:coreProperties>
</file>