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304" r:id="rId4"/>
    <p:sldId id="297" r:id="rId5"/>
    <p:sldId id="28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00CCFF"/>
    <a:srgbClr val="0070C0"/>
    <a:srgbClr val="C00000"/>
    <a:srgbClr val="D35B1F"/>
    <a:srgbClr val="FF3F3F"/>
    <a:srgbClr val="FFFFFF"/>
    <a:srgbClr val="A38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80" autoAdjust="0"/>
    <p:restoredTop sz="98179" autoAdjust="0"/>
  </p:normalViewPr>
  <p:slideViewPr>
    <p:cSldViewPr>
      <p:cViewPr varScale="1">
        <p:scale>
          <a:sx n="69" d="100"/>
          <a:sy n="69" d="100"/>
        </p:scale>
        <p:origin x="1854" y="48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5AD3-46F9-94B4-EA9F04A9EE3D}"/>
              </c:ext>
            </c:extLst>
          </c:dPt>
          <c:dPt>
            <c:idx val="1"/>
            <c:invertIfNegative val="0"/>
            <c:bubble3D val="0"/>
            <c:spPr>
              <a:solidFill>
                <a:srgbClr val="00CCFF"/>
              </a:solidFill>
            </c:spPr>
            <c:extLst>
              <c:ext xmlns:c16="http://schemas.microsoft.com/office/drawing/2014/chart" uri="{C3380CC4-5D6E-409C-BE32-E72D297353CC}">
                <c16:uniqueId val="{00000003-5AD3-46F9-94B4-EA9F04A9EE3D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5-5AD3-46F9-94B4-EA9F04A9EE3D}"/>
              </c:ext>
            </c:extLst>
          </c:dPt>
          <c:cat>
            <c:strRef>
              <c:f>Feuil1!$A$2:$A$4</c:f>
              <c:strCache>
                <c:ptCount val="3"/>
                <c:pt idx="0">
                  <c:v>GLE/PIB + SOF + RBV 12W</c:v>
                </c:pt>
                <c:pt idx="1">
                  <c:v>GLE/PIB + SOF + RBV 16W</c:v>
                </c:pt>
                <c:pt idx="2">
                  <c:v>Total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100</c:v>
                </c:pt>
                <c:pt idx="1">
                  <c:v>95</c:v>
                </c:pt>
                <c:pt idx="2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D3-46F9-94B4-EA9F04A9E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885440"/>
        <c:axId val="251886976"/>
      </c:barChart>
      <c:catAx>
        <c:axId val="25188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</a:defRPr>
            </a:pPr>
            <a:endParaRPr lang="fr-FR"/>
          </a:p>
        </c:txPr>
        <c:crossAx val="251886976"/>
        <c:crosses val="autoZero"/>
        <c:auto val="1"/>
        <c:lblAlgn val="ctr"/>
        <c:lblOffset val="100"/>
        <c:noMultiLvlLbl val="0"/>
      </c:catAx>
      <c:valAx>
        <c:axId val="25188697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  <a:latin typeface="+mn-lt"/>
              </a:defRPr>
            </a:pPr>
            <a:endParaRPr lang="fr-FR"/>
          </a:p>
        </c:txPr>
        <c:crossAx val="25188544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81CC-450F-989B-817FB2B826A7}"/>
              </c:ext>
            </c:extLst>
          </c:dPt>
          <c:dPt>
            <c:idx val="1"/>
            <c:invertIfNegative val="0"/>
            <c:bubble3D val="0"/>
            <c:spPr>
              <a:solidFill>
                <a:srgbClr val="00CCFF"/>
              </a:solidFill>
            </c:spPr>
            <c:extLst>
              <c:ext xmlns:c16="http://schemas.microsoft.com/office/drawing/2014/chart" uri="{C3380CC4-5D6E-409C-BE32-E72D297353CC}">
                <c16:uniqueId val="{00000003-81CC-450F-989B-817FB2B826A7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5-81CC-450F-989B-817FB2B826A7}"/>
              </c:ext>
            </c:extLst>
          </c:dPt>
          <c:cat>
            <c:strRef>
              <c:f>Feuil1!$A$2:$A$4</c:f>
              <c:strCache>
                <c:ptCount val="3"/>
                <c:pt idx="0">
                  <c:v>Genotype 1</c:v>
                </c:pt>
                <c:pt idx="1">
                  <c:v>Genotype 2</c:v>
                </c:pt>
                <c:pt idx="2">
                  <c:v>Genotype 3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86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CC-450F-989B-817FB2B82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8824448"/>
        <c:axId val="258826240"/>
      </c:barChart>
      <c:catAx>
        <c:axId val="258824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600" b="1">
                <a:solidFill>
                  <a:srgbClr val="333399"/>
                </a:solidFill>
              </a:defRPr>
            </a:pPr>
            <a:endParaRPr lang="fr-FR"/>
          </a:p>
        </c:txPr>
        <c:crossAx val="258826240"/>
        <c:crosses val="autoZero"/>
        <c:auto val="1"/>
        <c:lblAlgn val="ctr"/>
        <c:lblOffset val="100"/>
        <c:noMultiLvlLbl val="0"/>
      </c:catAx>
      <c:valAx>
        <c:axId val="25882624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66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258824448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fr-F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0FA887-E11A-4C11-B7B3-27AEF75864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15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ine 172"/>
          <p:cNvSpPr>
            <a:spLocks noChangeShapeType="1"/>
          </p:cNvSpPr>
          <p:nvPr/>
        </p:nvSpPr>
        <p:spPr bwMode="auto">
          <a:xfrm>
            <a:off x="7979455" y="2422371"/>
            <a:ext cx="15866" cy="185388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251315" y="2241120"/>
            <a:ext cx="3744495" cy="226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>
                <a:latin typeface="Calibri" pitchFamily="34" charset="0"/>
              </a:rPr>
              <a:t>≥ 18 years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HCV genotype 1-6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Experienced </a:t>
            </a:r>
            <a:r>
              <a:rPr lang="en-US" sz="1500" b="1" dirty="0" err="1">
                <a:latin typeface="Calibri" pitchFamily="34" charset="0"/>
              </a:rPr>
              <a:t>virologic</a:t>
            </a:r>
            <a:r>
              <a:rPr lang="en-US" sz="1500" b="1" dirty="0">
                <a:latin typeface="Calibri" pitchFamily="34" charset="0"/>
              </a:rPr>
              <a:t> failure with 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GLE/PIB IFN in an </a:t>
            </a:r>
            <a:r>
              <a:rPr lang="en-US" sz="1500" b="1" dirty="0" err="1">
                <a:latin typeface="Calibri" pitchFamily="34" charset="0"/>
              </a:rPr>
              <a:t>AbbVie</a:t>
            </a:r>
            <a:r>
              <a:rPr lang="en-US" sz="1500" b="1" dirty="0">
                <a:latin typeface="Calibri" pitchFamily="34" charset="0"/>
              </a:rPr>
              <a:t> clinical study *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GLE/PIB treatment completed or discontinued ≥ 1 month prior to screening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No decompensated cirrhosis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HI co-infection allowed</a:t>
            </a:r>
          </a:p>
          <a:p>
            <a:pPr algn="ctr"/>
            <a:r>
              <a:rPr lang="en-US" sz="1500" b="1" dirty="0">
                <a:latin typeface="Calibri" pitchFamily="34" charset="0"/>
              </a:rPr>
              <a:t>No HBV co-infection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MAGELLAN-3 Study: GLE/PIB + SOF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patients who failed GLE/PIB 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552" y="1203752"/>
            <a:ext cx="8351838" cy="608517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grpSp>
        <p:nvGrpSpPr>
          <p:cNvPr id="30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MAGELLAN-3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899592" y="4795961"/>
            <a:ext cx="48243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>
                <a:latin typeface="+mn-lt"/>
              </a:rPr>
              <a:t>GLE/PIB: 100/40 mg 3 </a:t>
            </a:r>
            <a:r>
              <a:rPr lang="fr-FR" dirty="0" err="1">
                <a:latin typeface="+mn-lt"/>
              </a:rPr>
              <a:t>tablets</a:t>
            </a:r>
            <a:r>
              <a:rPr lang="fr-FR" dirty="0">
                <a:latin typeface="+mn-lt"/>
              </a:rPr>
              <a:t> QD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>
                <a:latin typeface="+mn-lt"/>
              </a:rPr>
              <a:t>SOF:  400 mg QD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>
                <a:latin typeface="+mn-lt"/>
              </a:rPr>
              <a:t>RBV: 1000-1200 mg (BID </a:t>
            </a:r>
            <a:r>
              <a:rPr lang="fr-FR" dirty="0" err="1">
                <a:latin typeface="+mn-lt"/>
              </a:rPr>
              <a:t>regimen</a:t>
            </a:r>
            <a:r>
              <a:rPr lang="fr-FR" dirty="0">
                <a:latin typeface="+mn-lt"/>
              </a:rPr>
              <a:t>)</a:t>
            </a:r>
          </a:p>
        </p:txBody>
      </p:sp>
      <p:sp>
        <p:nvSpPr>
          <p:cNvPr id="2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 Mar 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96880"/>
              </p:ext>
            </p:extLst>
          </p:nvPr>
        </p:nvGraphicFramePr>
        <p:xfrm>
          <a:off x="6420028" y="2913721"/>
          <a:ext cx="1567360" cy="533509"/>
        </p:xfrm>
        <a:graphic>
          <a:graphicData uri="http://schemas.openxmlformats.org/drawingml/2006/table">
            <a:tbl>
              <a:tblPr/>
              <a:tblGrid>
                <a:gridCol w="156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+ SOF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96584"/>
              </p:ext>
            </p:extLst>
          </p:nvPr>
        </p:nvGraphicFramePr>
        <p:xfrm>
          <a:off x="6420028" y="3812789"/>
          <a:ext cx="2184420" cy="408298"/>
        </p:xfrm>
        <a:graphic>
          <a:graphicData uri="http://schemas.openxmlformats.org/drawingml/2006/table">
            <a:tbl>
              <a:tblPr/>
              <a:tblGrid>
                <a:gridCol w="218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+ 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Line 172"/>
          <p:cNvSpPr>
            <a:spLocks noChangeShapeType="1"/>
          </p:cNvSpPr>
          <p:nvPr/>
        </p:nvSpPr>
        <p:spPr bwMode="auto">
          <a:xfrm flipH="1">
            <a:off x="8611421" y="2492400"/>
            <a:ext cx="5298" cy="181696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Oval 110"/>
          <p:cNvSpPr>
            <a:spLocks noChangeArrowheads="1"/>
          </p:cNvSpPr>
          <p:nvPr/>
        </p:nvSpPr>
        <p:spPr bwMode="auto">
          <a:xfrm>
            <a:off x="7707092" y="2132856"/>
            <a:ext cx="504262" cy="46027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" name="Oval 110"/>
          <p:cNvSpPr>
            <a:spLocks noChangeArrowheads="1"/>
          </p:cNvSpPr>
          <p:nvPr/>
        </p:nvSpPr>
        <p:spPr bwMode="auto">
          <a:xfrm>
            <a:off x="8316210" y="2156149"/>
            <a:ext cx="504262" cy="46027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Espace réservé du contenu 26"/>
          <p:cNvSpPr txBox="1">
            <a:spLocks/>
          </p:cNvSpPr>
          <p:nvPr/>
        </p:nvSpPr>
        <p:spPr bwMode="auto">
          <a:xfrm>
            <a:off x="395536" y="5735092"/>
            <a:ext cx="5184576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dirty="0"/>
              <a:t>Primary endpoint</a:t>
            </a:r>
          </a:p>
          <a:p>
            <a:pPr lvl="1">
              <a:spcBef>
                <a:spcPts val="0"/>
              </a:spcBef>
            </a:pPr>
            <a:r>
              <a:rPr lang="mr-IN" sz="2000" dirty="0"/>
              <a:t>SVR</a:t>
            </a:r>
            <a:r>
              <a:rPr lang="mr-IN" sz="2000" baseline="-25000" dirty="0"/>
              <a:t>12</a:t>
            </a:r>
            <a:r>
              <a:rPr lang="mr-IN" sz="2000" dirty="0"/>
              <a:t> (HCV &lt; </a:t>
            </a:r>
            <a:r>
              <a:rPr lang="fr-FR" sz="2000" dirty="0"/>
              <a:t>LLOQ</a:t>
            </a:r>
            <a:r>
              <a:rPr lang="mr-IN" sz="2000" dirty="0"/>
              <a:t>)</a:t>
            </a:r>
          </a:p>
          <a:p>
            <a:pPr lvl="1">
              <a:spcBef>
                <a:spcPts val="0"/>
              </a:spcBef>
            </a:pPr>
            <a:endParaRPr lang="en-US" sz="2200" dirty="0"/>
          </a:p>
          <a:p>
            <a:pPr>
              <a:spcBef>
                <a:spcPts val="0"/>
              </a:spcBef>
            </a:pPr>
            <a:endParaRPr lang="en-US" sz="2800" dirty="0"/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995834" y="3212976"/>
            <a:ext cx="24479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5823319" y="2852936"/>
            <a:ext cx="6206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</a:t>
            </a: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5723922" y="4005064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21</a:t>
            </a:r>
          </a:p>
        </p:txBody>
      </p:sp>
      <p:cxnSp>
        <p:nvCxnSpPr>
          <p:cNvPr id="48" name="Connecteur droit 66"/>
          <p:cNvCxnSpPr>
            <a:cxnSpLocks noChangeShapeType="1"/>
          </p:cNvCxnSpPr>
          <p:nvPr/>
        </p:nvCxnSpPr>
        <p:spPr bwMode="auto">
          <a:xfrm flipH="1">
            <a:off x="5363882" y="2204864"/>
            <a:ext cx="4060" cy="431664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51" name="Oval 170"/>
          <p:cNvSpPr>
            <a:spLocks noChangeArrowheads="1"/>
          </p:cNvSpPr>
          <p:nvPr/>
        </p:nvSpPr>
        <p:spPr bwMode="auto">
          <a:xfrm>
            <a:off x="4607810" y="1268760"/>
            <a:ext cx="1548160" cy="93610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No </a:t>
            </a:r>
            <a:r>
              <a:rPr lang="en-US" sz="1400" b="1" dirty="0" err="1">
                <a:latin typeface="Calibri" pitchFamily="34" charset="0"/>
              </a:rPr>
              <a:t>randomisation</a:t>
            </a:r>
            <a:r>
              <a:rPr lang="en-US" sz="1400" b="1" dirty="0">
                <a:latin typeface="Calibri" pitchFamily="34" charset="0"/>
              </a:rPr>
              <a:t>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025509" y="2492896"/>
            <a:ext cx="1761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No cirrhosis, </a:t>
            </a:r>
          </a:p>
          <a:p>
            <a:r>
              <a:rPr lang="en-US" sz="1400"/>
              <a:t>GT1, 2, 4-6</a:t>
            </a:r>
          </a:p>
          <a:p>
            <a:r>
              <a:rPr lang="en-US" sz="1400"/>
              <a:t>No prior NS5A or PI</a:t>
            </a:r>
          </a:p>
        </p:txBody>
      </p:sp>
      <p:sp>
        <p:nvSpPr>
          <p:cNvPr id="52" name="Line 63"/>
          <p:cNvSpPr>
            <a:spLocks noChangeShapeType="1"/>
          </p:cNvSpPr>
          <p:nvPr/>
        </p:nvSpPr>
        <p:spPr bwMode="auto">
          <a:xfrm>
            <a:off x="3995730" y="4005064"/>
            <a:ext cx="2447987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" name="ZoneTexte 52"/>
          <p:cNvSpPr txBox="1"/>
          <p:nvPr/>
        </p:nvSpPr>
        <p:spPr>
          <a:xfrm>
            <a:off x="4025509" y="3481844"/>
            <a:ext cx="2130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Cirrhosis, or Genotype 3</a:t>
            </a:r>
          </a:p>
          <a:p>
            <a:r>
              <a:rPr lang="en-US" sz="1400"/>
              <a:t>or prior NS5A or PI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4474871"/>
            <a:ext cx="55446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* SURVEYOR-2, ENDURANCE-3, MAGELLAN-1, EXPEDITION-1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MAGELLAN-3 Study: GLE/PIB + SOF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patients who failed GLE/PIB 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770292"/>
              </p:ext>
            </p:extLst>
          </p:nvPr>
        </p:nvGraphicFramePr>
        <p:xfrm>
          <a:off x="251520" y="1628800"/>
          <a:ext cx="8352473" cy="4890400"/>
        </p:xfrm>
        <a:graphic>
          <a:graphicData uri="http://schemas.openxmlformats.org/drawingml/2006/table">
            <a:tbl>
              <a:tblPr/>
              <a:tblGrid>
                <a:gridCol w="4459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0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+ SOF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 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+ SOF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16 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 (range)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(56-56)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(38-67)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Male, N (%)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(50%)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(81%)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White, N (%)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(100%)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(86%)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(range)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35.1 (29.6-40.6)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26.2 (20.1-36.1)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Genotype: 1 / 1a / 2 / 3, N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2 / 0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6 / 0 / 14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 (6.6-6.6)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 (3.7-7.4)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F0-F2 / F3 /  F4, N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0 / 0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/ 0 / 7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naïve before GLE/PIB, N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inhib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.-experienced before GLE/PIB, N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substitutions,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alone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alone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Both NS3 and NS5A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88470" marR="884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  <a:endParaRPr lang="en-GB" sz="28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1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MAGELLAN-3</a:t>
              </a:r>
            </a:p>
          </p:txBody>
        </p:sp>
      </p:grp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 Mar 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295400"/>
            <a:ext cx="8928992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Primary Endpoint (SVR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55207" y="6018154"/>
            <a:ext cx="8058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+mn-lt"/>
              </a:rPr>
              <a:t> * One relapse: genotype 1a, compensated cirrhosis, failed LDV/SOF prior to GLE/PIB</a:t>
            </a:r>
          </a:p>
        </p:txBody>
      </p:sp>
      <p:grpSp>
        <p:nvGrpSpPr>
          <p:cNvPr id="23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27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MAGELLAN-3</a:t>
              </a:r>
            </a:p>
          </p:txBody>
        </p:sp>
      </p:grpSp>
      <p:sp>
        <p:nvSpPr>
          <p:cNvPr id="2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 Mar 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1619672" y="1772816"/>
            <a:ext cx="1774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 arm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6236926" y="1772816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Genotype</a:t>
            </a:r>
          </a:p>
        </p:txBody>
      </p:sp>
      <p:sp>
        <p:nvSpPr>
          <p:cNvPr id="4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MAGELLAN-3 Study: GLE/PIB + SOF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patients who failed GLE/PIB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E50FA44E-5858-4EB4-BC71-B32C32D32428}"/>
              </a:ext>
            </a:extLst>
          </p:cNvPr>
          <p:cNvGrpSpPr/>
          <p:nvPr/>
        </p:nvGrpSpPr>
        <p:grpSpPr>
          <a:xfrm>
            <a:off x="1" y="2129201"/>
            <a:ext cx="4543426" cy="3820079"/>
            <a:chOff x="1" y="2129201"/>
            <a:chExt cx="4543426" cy="3820079"/>
          </a:xfrm>
        </p:grpSpPr>
        <p:graphicFrame>
          <p:nvGraphicFramePr>
            <p:cNvPr id="4" name="Graphique 3"/>
            <p:cNvGraphicFramePr/>
            <p:nvPr>
              <p:extLst>
                <p:ext uri="{D42A27DB-BD31-4B8C-83A1-F6EECF244321}">
                  <p14:modId xmlns:p14="http://schemas.microsoft.com/office/powerpoint/2010/main" val="2115325619"/>
                </p:ext>
              </p:extLst>
            </p:nvPr>
          </p:nvGraphicFramePr>
          <p:xfrm>
            <a:off x="1" y="2417254"/>
            <a:ext cx="4543426" cy="35320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5" name="ZoneTexte 54"/>
            <p:cNvSpPr txBox="1"/>
            <p:nvPr/>
          </p:nvSpPr>
          <p:spPr>
            <a:xfrm>
              <a:off x="2277045" y="49214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21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040223" y="49214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538814" y="49214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23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932736" y="2239154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210594" y="2383170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95 *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3575318" y="235688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2059" y="2129201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384535B7-0BE2-42DB-BB62-004EBFB38BD6}"/>
                </a:ext>
              </a:extLst>
            </p:cNvPr>
            <p:cNvSpPr txBox="1"/>
            <p:nvPr/>
          </p:nvSpPr>
          <p:spPr>
            <a:xfrm>
              <a:off x="481670" y="4921423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N =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C4762E91-8CB4-48CF-9273-BAD9B8ACF9FD}"/>
              </a:ext>
            </a:extLst>
          </p:cNvPr>
          <p:cNvGrpSpPr/>
          <p:nvPr/>
        </p:nvGrpSpPr>
        <p:grpSpPr>
          <a:xfrm>
            <a:off x="4499992" y="2159457"/>
            <a:ext cx="4420701" cy="3529854"/>
            <a:chOff x="4499992" y="2159457"/>
            <a:chExt cx="4420701" cy="3529854"/>
          </a:xfrm>
        </p:grpSpPr>
        <p:graphicFrame>
          <p:nvGraphicFramePr>
            <p:cNvPr id="33" name="Graphique 32"/>
            <p:cNvGraphicFramePr/>
            <p:nvPr>
              <p:extLst>
                <p:ext uri="{D42A27DB-BD31-4B8C-83A1-F6EECF244321}">
                  <p14:modId xmlns:p14="http://schemas.microsoft.com/office/powerpoint/2010/main" val="326612068"/>
                </p:ext>
              </p:extLst>
            </p:nvPr>
          </p:nvGraphicFramePr>
          <p:xfrm>
            <a:off x="4499992" y="2417254"/>
            <a:ext cx="4420701" cy="32720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ZoneTexte 33"/>
            <p:cNvSpPr txBox="1"/>
            <p:nvPr/>
          </p:nvSpPr>
          <p:spPr>
            <a:xfrm>
              <a:off x="6714609" y="49214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508104" y="49214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7932978" y="49214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14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7861508" y="2262014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6637372" y="2262014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5413236" y="2622054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 *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4542895" y="2159457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A44D4A3B-C8BC-4140-99DE-F81F1BB7818E}"/>
                </a:ext>
              </a:extLst>
            </p:cNvPr>
            <p:cNvSpPr txBox="1"/>
            <p:nvPr/>
          </p:nvSpPr>
          <p:spPr>
            <a:xfrm>
              <a:off x="4966077" y="4921422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N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90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MAGELLAN-3 Study: GLE/PIB + SOF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patients who failed GLE/PIB 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4931"/>
              </p:ext>
            </p:extLst>
          </p:nvPr>
        </p:nvGraphicFramePr>
        <p:xfrm>
          <a:off x="468313" y="1676641"/>
          <a:ext cx="8353222" cy="4535997"/>
        </p:xfrm>
        <a:graphic>
          <a:graphicData uri="http://schemas.openxmlformats.org/drawingml/2006/table">
            <a:tbl>
              <a:tblPr/>
              <a:tblGrid>
                <a:gridCol w="5608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23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(83%)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(4%)*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3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10% of patients,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respiratory tract infection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(22%)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(13%)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RBV dose reductions due to toxicity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≥ 3 (5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3 (&gt; 3 x ULN)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6670" marR="9667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678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N (%)</a:t>
            </a:r>
          </a:p>
        </p:txBody>
      </p:sp>
      <p:sp>
        <p:nvSpPr>
          <p:cNvPr id="3" name="Rectangle 2"/>
          <p:cNvSpPr/>
          <p:nvPr/>
        </p:nvSpPr>
        <p:spPr>
          <a:xfrm>
            <a:off x="367829" y="6212574"/>
            <a:ext cx="74445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*Not related to study drugs, not leading to drug discontinuation</a:t>
            </a:r>
          </a:p>
        </p:txBody>
      </p:sp>
      <p:grpSp>
        <p:nvGrpSpPr>
          <p:cNvPr id="12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MAGELLAN-3</a:t>
              </a:r>
            </a:p>
          </p:txBody>
        </p:sp>
      </p:grp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 Mar 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r 65"/>
          <p:cNvGrpSpPr/>
          <p:nvPr/>
        </p:nvGrpSpPr>
        <p:grpSpPr>
          <a:xfrm>
            <a:off x="2" y="6525387"/>
            <a:ext cx="1259630" cy="359997"/>
            <a:chOff x="-1" y="6570669"/>
            <a:chExt cx="1161711" cy="287331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160796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MAGELLAN-3</a:t>
              </a:r>
            </a:p>
          </p:txBody>
        </p:sp>
      </p:grp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D.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 Mar 8 (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MAGELLAN-3 Study: GLE/PIB + SOF + RBV </a:t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800" dirty="0">
                <a:ea typeface="ＭＳ Ｐゴシック" pitchFamily="34" charset="-128"/>
              </a:rPr>
              <a:t>in patients who failed GLE/PIB 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FB47105-F703-46CE-A203-0C64269B9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+ SOF + RBV  resulted in 96%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in patients with previous GLE/PIB </a:t>
            </a:r>
            <a:r>
              <a:rPr lang="en-US" sz="2000" dirty="0" err="1">
                <a:ea typeface="ＭＳ Ｐゴシック" pitchFamily="34" charset="-128"/>
              </a:rPr>
              <a:t>virologic</a:t>
            </a:r>
            <a:r>
              <a:rPr lang="en-US" sz="2000" dirty="0">
                <a:ea typeface="ＭＳ Ｐゴシック" pitchFamily="34" charset="-128"/>
              </a:rPr>
              <a:t> failure</a:t>
            </a:r>
          </a:p>
          <a:p>
            <a:pPr lvl="2">
              <a:spcBef>
                <a:spcPts val="300"/>
              </a:spcBef>
            </a:pPr>
            <a:r>
              <a:rPr lang="en-US" dirty="0">
                <a:ea typeface="ＭＳ Ｐゴシック" pitchFamily="34" charset="-128"/>
              </a:rPr>
              <a:t>100% SVR</a:t>
            </a:r>
            <a:r>
              <a:rPr lang="en-US" baseline="-25000" dirty="0">
                <a:ea typeface="ＭＳ Ｐゴシック" pitchFamily="34" charset="-128"/>
              </a:rPr>
              <a:t>12</a:t>
            </a:r>
            <a:r>
              <a:rPr lang="en-US" dirty="0">
                <a:ea typeface="ＭＳ Ｐゴシック" pitchFamily="34" charset="-128"/>
              </a:rPr>
              <a:t> in the 14 patients with genotype 3</a:t>
            </a:r>
            <a:br>
              <a:rPr lang="en-US" dirty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Treatment was well-tolerated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NFMI 2013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  <a:fontScheme name="SNFMI 2013">
    <a:majorFont>
      <a:latin typeface="Trebuchet MS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576</Words>
  <Application>Microsoft Office PowerPoint</Application>
  <PresentationFormat>Affichage à l'écran (4:3)</PresentationFormat>
  <Paragraphs>151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Trebuchet MS</vt:lpstr>
      <vt:lpstr>Wingdings</vt:lpstr>
      <vt:lpstr>HCV-trials.com 2018</vt:lpstr>
      <vt:lpstr>MAGELLAN-3 Study: GLE/PIB + SOF + RBV  in patients who failed GLE/PIB </vt:lpstr>
      <vt:lpstr>MAGELLAN-3 Study: GLE/PIB + SOF + RBV  in patients who failed GLE/PIB </vt:lpstr>
      <vt:lpstr>MAGELLAN-3 Study: GLE/PIB + SOF + RBV  in patients who failed GLE/PIB </vt:lpstr>
      <vt:lpstr>MAGELLAN-3 Study: GLE/PIB + SOF + RBV  in patients who failed GLE/PIB </vt:lpstr>
      <vt:lpstr>MAGELLAN-3 Study: GLE/PIB + SOF + RBV  in patients who failed GLE/PIB 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Yannick Darrats</cp:lastModifiedBy>
  <cp:revision>293</cp:revision>
  <dcterms:created xsi:type="dcterms:W3CDTF">2010-10-19T10:42:50Z</dcterms:created>
  <dcterms:modified xsi:type="dcterms:W3CDTF">2019-03-19T14:25:57Z</dcterms:modified>
</cp:coreProperties>
</file>