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2" r:id="rId2"/>
    <p:sldId id="303" r:id="rId3"/>
    <p:sldId id="304" r:id="rId4"/>
    <p:sldId id="301" r:id="rId5"/>
    <p:sldId id="297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66"/>
    <a:srgbClr val="DDDDDD"/>
    <a:srgbClr val="00B0F0"/>
    <a:srgbClr val="333399"/>
    <a:srgbClr val="A38904"/>
    <a:srgbClr val="0070C0"/>
    <a:srgbClr val="3D63A3"/>
    <a:srgbClr val="B230B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0153" autoAdjust="0"/>
    <p:restoredTop sz="98179" autoAdjust="0"/>
  </p:normalViewPr>
  <p:slideViewPr>
    <p:cSldViewPr>
      <p:cViewPr>
        <p:scale>
          <a:sx n="75" d="100"/>
          <a:sy n="75" d="100"/>
        </p:scale>
        <p:origin x="-3414" y="-870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D5-4DF2-88F1-3BB70BCEF0D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D5-4DF2-88F1-3BB70BCEF0D0}"/>
              </c:ext>
            </c:extLst>
          </c:dPt>
          <c:dPt>
            <c:idx val="2"/>
            <c:invertIfNegative val="0"/>
            <c:bubble3D val="0"/>
            <c:spPr>
              <a:solidFill>
                <a:srgbClr val="00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D5-4DF2-88F1-3BB70BCEF0D0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D5-4DF2-88F1-3BB70BCEF0D0}"/>
              </c:ext>
            </c:extLst>
          </c:dPt>
          <c:cat>
            <c:numRef>
              <c:f>Feuil1!$A$2:$A$4</c:f>
              <c:numCache>
                <c:formatCode>General</c:formatCode>
                <c:ptCount val="3"/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  <c:pt idx="0">
                  <c:v>100</c:v>
                </c:pt>
                <c:pt idx="1">
                  <c:v>95</c:v>
                </c:pt>
                <c:pt idx="2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AD5-4DF2-88F1-3BB70BCEF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axId val="121123584"/>
        <c:axId val="121125120"/>
      </c:barChart>
      <c:catAx>
        <c:axId val="121123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600" b="1">
                <a:solidFill>
                  <a:srgbClr val="333399"/>
                </a:solidFill>
                <a:latin typeface="Calibri" pitchFamily="34" charset="0"/>
              </a:defRPr>
            </a:pPr>
            <a:endParaRPr lang="fr-FR"/>
          </a:p>
        </c:txPr>
        <c:crossAx val="121125120"/>
        <c:crosses val="autoZero"/>
        <c:auto val="1"/>
        <c:lblAlgn val="ctr"/>
        <c:lblOffset val="100"/>
        <c:noMultiLvlLbl val="0"/>
      </c:catAx>
      <c:valAx>
        <c:axId val="121125120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121123584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D5-4DF2-88F1-3BB70BCEF0D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D5-4DF2-88F1-3BB70BCEF0D0}"/>
              </c:ext>
            </c:extLst>
          </c:dPt>
          <c:dPt>
            <c:idx val="2"/>
            <c:invertIfNegative val="0"/>
            <c:bubble3D val="0"/>
            <c:spPr>
              <a:solidFill>
                <a:srgbClr val="00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D5-4DF2-88F1-3BB70BCEF0D0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D5-4DF2-88F1-3BB70BCEF0D0}"/>
              </c:ext>
            </c:extLst>
          </c:dPt>
          <c:cat>
            <c:numRef>
              <c:f>Feuil1!$A$2:$A$4</c:f>
              <c:numCache>
                <c:formatCode>General</c:formatCode>
                <c:ptCount val="3"/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  <c:pt idx="0">
                  <c:v>100</c:v>
                </c:pt>
                <c:pt idx="1">
                  <c:v>95</c:v>
                </c:pt>
                <c:pt idx="2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AD5-4DF2-88F1-3BB70BCEF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axId val="126084608"/>
        <c:axId val="126729216"/>
      </c:barChart>
      <c:catAx>
        <c:axId val="126084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600" b="1">
                <a:solidFill>
                  <a:srgbClr val="333399"/>
                </a:solidFill>
                <a:latin typeface="Calibri" pitchFamily="34" charset="0"/>
              </a:defRPr>
            </a:pPr>
            <a:endParaRPr lang="fr-FR"/>
          </a:p>
        </c:txPr>
        <c:crossAx val="126729216"/>
        <c:crosses val="autoZero"/>
        <c:auto val="1"/>
        <c:lblAlgn val="ctr"/>
        <c:lblOffset val="100"/>
        <c:noMultiLvlLbl val="0"/>
      </c:catAx>
      <c:valAx>
        <c:axId val="12672921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126084608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0468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8201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69936-8401-4F49-B88D-DA7D883ECC4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ACF7AE-DBA5-4588-9224-6597A816396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1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203850" y="2132968"/>
            <a:ext cx="4060" cy="1008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411760" y="1484897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62685" y="2420888"/>
            <a:ext cx="2376000" cy="153233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18-70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1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Failure to DAA regimen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&gt; 10 000 IU</a:t>
            </a:r>
            <a:r>
              <a:rPr lang="en-US" sz="1400" b="1" dirty="0" smtClean="0">
                <a:latin typeface="Calibri" pitchFamily="34" charset="0"/>
              </a:rPr>
              <a:t>/ml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No cirrhosis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25538"/>
            <a:ext cx="1583978" cy="43021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779912" y="2060848"/>
            <a:ext cx="7673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6 *</a:t>
            </a: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947570" y="1845088"/>
            <a:ext cx="0" cy="2772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660232" y="126876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395537" y="5461761"/>
            <a:ext cx="7128792" cy="84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fr-FR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25 IU</a:t>
            </a:r>
            <a:r>
              <a:rPr lang="fr-FR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/ml</a:t>
            </a:r>
            <a:r>
              <a:rPr lang="fr-FR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)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, by ITT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984294" y="2399402"/>
            <a:ext cx="1188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133971" y="2204864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946186"/>
              </p:ext>
            </p:extLst>
          </p:nvPr>
        </p:nvGraphicFramePr>
        <p:xfrm>
          <a:off x="4788024" y="2060848"/>
          <a:ext cx="2160241" cy="631625"/>
        </p:xfrm>
        <a:graphic>
          <a:graphicData uri="http://schemas.openxmlformats.org/drawingml/2006/table">
            <a:tbl>
              <a:tblPr/>
              <a:tblGrid>
                <a:gridCol w="21602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200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80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779912" y="3065532"/>
            <a:ext cx="9797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22 **</a:t>
            </a:r>
          </a:p>
        </p:txBody>
      </p:sp>
      <p:graphicFrame>
        <p:nvGraphicFramePr>
          <p:cNvPr id="25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73910"/>
              </p:ext>
            </p:extLst>
          </p:nvPr>
        </p:nvGraphicFramePr>
        <p:xfrm>
          <a:off x="4788024" y="2963669"/>
          <a:ext cx="2160240" cy="725424"/>
        </p:xfrm>
        <a:graphic>
          <a:graphicData uri="http://schemas.openxmlformats.org/drawingml/2006/table">
            <a:tbl>
              <a:tblPr/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1218"/>
              </p:ext>
            </p:extLst>
          </p:nvPr>
        </p:nvGraphicFramePr>
        <p:xfrm>
          <a:off x="4788024" y="3971781"/>
          <a:ext cx="2160240" cy="576064"/>
        </p:xfrm>
        <a:graphic>
          <a:graphicData uri="http://schemas.openxmlformats.org/drawingml/2006/table">
            <a:tbl>
              <a:tblPr/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779912" y="4057327"/>
            <a:ext cx="8755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22 **</a:t>
            </a:r>
          </a:p>
        </p:txBody>
      </p:sp>
      <p:sp>
        <p:nvSpPr>
          <p:cNvPr id="47" name="Line 63"/>
          <p:cNvSpPr>
            <a:spLocks noChangeShapeType="1"/>
          </p:cNvSpPr>
          <p:nvPr/>
        </p:nvSpPr>
        <p:spPr bwMode="auto">
          <a:xfrm>
            <a:off x="2550800" y="3361083"/>
            <a:ext cx="2232248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triangle"/>
          </a:ln>
        </p:spPr>
        <p:txBody>
          <a:bodyPr/>
          <a:lstStyle/>
          <a:p>
            <a:endParaRPr lang="en-US"/>
          </a:p>
        </p:txBody>
      </p:sp>
      <p:cxnSp>
        <p:nvCxnSpPr>
          <p:cNvPr id="48" name="AutoShape 60"/>
          <p:cNvCxnSpPr>
            <a:cxnSpLocks noChangeShapeType="1"/>
          </p:cNvCxnSpPr>
          <p:nvPr/>
        </p:nvCxnSpPr>
        <p:spPr bwMode="auto">
          <a:xfrm rot="10800000" flipH="1" flipV="1">
            <a:off x="4786437" y="2385104"/>
            <a:ext cx="1587" cy="1980000"/>
          </a:xfrm>
          <a:prstGeom prst="bentConnector3">
            <a:avLst>
              <a:gd name="adj1" fmla="val -68863012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49" name="Line 63"/>
          <p:cNvSpPr>
            <a:spLocks noChangeShapeType="1"/>
          </p:cNvSpPr>
          <p:nvPr/>
        </p:nvSpPr>
        <p:spPr bwMode="auto">
          <a:xfrm>
            <a:off x="7015359" y="3407514"/>
            <a:ext cx="1188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8165036" y="3212976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7020272" y="4365104"/>
            <a:ext cx="1188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8169949" y="4170566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2685" y="4533205"/>
            <a:ext cx="27206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Low dose arm halted </a:t>
            </a:r>
            <a:br>
              <a:rPr lang="en-US" sz="1400" dirty="0"/>
            </a:br>
            <a:r>
              <a:rPr lang="en-US" sz="1400" dirty="0"/>
              <a:t>(based on dose-findings results </a:t>
            </a:r>
          </a:p>
          <a:p>
            <a:r>
              <a:rPr lang="en-US" sz="1400" dirty="0"/>
              <a:t>across all genotypes)</a:t>
            </a:r>
          </a:p>
        </p:txBody>
      </p:sp>
      <p:sp>
        <p:nvSpPr>
          <p:cNvPr id="35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MAGELLAN-I Study, Part 1: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 + 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in genotype 1 with failure to DAA regimen – Phase II </a:t>
            </a:r>
          </a:p>
        </p:txBody>
      </p:sp>
      <p:sp>
        <p:nvSpPr>
          <p:cNvPr id="36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2017 ; 66 : 389-97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37" name="Grouper 36"/>
          <p:cNvGrpSpPr/>
          <p:nvPr/>
        </p:nvGrpSpPr>
        <p:grpSpPr>
          <a:xfrm>
            <a:off x="2" y="6525345"/>
            <a:ext cx="1619670" cy="360040"/>
            <a:chOff x="2" y="6525345"/>
            <a:chExt cx="1619670" cy="360040"/>
          </a:xfrm>
        </p:grpSpPr>
        <p:sp>
          <p:nvSpPr>
            <p:cNvPr id="39" name="AutoShape 162"/>
            <p:cNvSpPr>
              <a:spLocks noChangeArrowheads="1"/>
            </p:cNvSpPr>
            <p:nvPr/>
          </p:nvSpPr>
          <p:spPr bwMode="auto">
            <a:xfrm>
              <a:off x="2" y="6525345"/>
              <a:ext cx="1547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40" name="ZoneTexte 23"/>
            <p:cNvSpPr txBox="1">
              <a:spLocks noChangeArrowheads="1"/>
            </p:cNvSpPr>
            <p:nvPr/>
          </p:nvSpPr>
          <p:spPr bwMode="auto">
            <a:xfrm>
              <a:off x="995" y="6558819"/>
              <a:ext cx="16186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MAGELLAN-I,  Part 1</a:t>
              </a: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3609872" y="4618932"/>
            <a:ext cx="49398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** </a:t>
            </a:r>
            <a:r>
              <a:rPr lang="en-US" sz="1400" dirty="0" err="1"/>
              <a:t>Randomisation</a:t>
            </a:r>
            <a:r>
              <a:rPr lang="en-US" sz="1400" dirty="0"/>
              <a:t> stratified by genotype (1b or non-1b)</a:t>
            </a:r>
          </a:p>
          <a:p>
            <a:r>
              <a:rPr lang="en-US" sz="1400" dirty="0"/>
              <a:t>and prior treatment (NS5A inhibitor-experienced, </a:t>
            </a:r>
          </a:p>
          <a:p>
            <a:r>
              <a:rPr lang="en-US" sz="1400" dirty="0"/>
              <a:t>NS3/4A PI-experienced but NS5A inhibitor-naive, or other)</a:t>
            </a:r>
          </a:p>
        </p:txBody>
      </p:sp>
    </p:spTree>
    <p:extLst>
      <p:ext uri="{BB962C8B-B14F-4D97-AF65-F5344CB8AC3E}">
        <p14:creationId xmlns:p14="http://schemas.microsoft.com/office/powerpoint/2010/main" val="333972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43241957"/>
              </p:ext>
            </p:extLst>
          </p:nvPr>
        </p:nvGraphicFramePr>
        <p:xfrm>
          <a:off x="323280" y="1628801"/>
          <a:ext cx="8353177" cy="3524640"/>
        </p:xfrm>
        <a:graphic>
          <a:graphicData uri="http://schemas.openxmlformats.org/drawingml/2006/table">
            <a:tbl>
              <a:tblPr/>
              <a:tblGrid>
                <a:gridCol w="3168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02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200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80 mg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0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0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0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0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0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0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2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(%) : F0-F1 / F2 / F3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 / 17 / 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 / 0 / 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 / 27 / 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2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Study drug discontinuation,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(breakthrough)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3842" y="5216590"/>
            <a:ext cx="841134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Prior regimen 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/>
              <a:t>PI-experienced, NS5A naïve, N = 25 ; NS5A-experienced, PI-naïve, N = 8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/>
              <a:t>PI and NS5A-experienced, N = 17 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/>
              <a:t>SOF-experienced, N = 16</a:t>
            </a:r>
          </a:p>
        </p:txBody>
      </p:sp>
      <p:sp>
        <p:nvSpPr>
          <p:cNvPr id="16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MAGELLAN-I Study, Part 1: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 + 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in genotype 1 with failure to DAA regimen – Phase II </a:t>
            </a:r>
          </a:p>
        </p:txBody>
      </p:sp>
      <p:grpSp>
        <p:nvGrpSpPr>
          <p:cNvPr id="17" name="Grouper 16"/>
          <p:cNvGrpSpPr/>
          <p:nvPr/>
        </p:nvGrpSpPr>
        <p:grpSpPr>
          <a:xfrm>
            <a:off x="2" y="6525345"/>
            <a:ext cx="1619670" cy="360040"/>
            <a:chOff x="2" y="6525345"/>
            <a:chExt cx="1619670" cy="360040"/>
          </a:xfrm>
        </p:grpSpPr>
        <p:sp>
          <p:nvSpPr>
            <p:cNvPr id="18" name="AutoShape 162"/>
            <p:cNvSpPr>
              <a:spLocks noChangeArrowheads="1"/>
            </p:cNvSpPr>
            <p:nvPr/>
          </p:nvSpPr>
          <p:spPr bwMode="auto">
            <a:xfrm>
              <a:off x="2" y="6525345"/>
              <a:ext cx="1547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9" name="ZoneTexte 23"/>
            <p:cNvSpPr txBox="1">
              <a:spLocks noChangeArrowheads="1"/>
            </p:cNvSpPr>
            <p:nvPr/>
          </p:nvSpPr>
          <p:spPr bwMode="auto">
            <a:xfrm>
              <a:off x="995" y="6558819"/>
              <a:ext cx="16186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MAGELLAN-I,  Part 1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2017 ; 66 : 389-97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553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146482" y="1731134"/>
            <a:ext cx="23975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0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12, </a:t>
            </a:r>
            <a:r>
              <a:rPr lang="en-GB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ITT, % (95% CI)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78677"/>
              </p:ext>
            </p:extLst>
          </p:nvPr>
        </p:nvGraphicFramePr>
        <p:xfrm>
          <a:off x="144017" y="5394921"/>
          <a:ext cx="462575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18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64030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030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030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Lost to follow-up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>
            <a:off x="1187624" y="2132856"/>
            <a:ext cx="3888432" cy="3384376"/>
            <a:chOff x="1187624" y="2132856"/>
            <a:chExt cx="3888432" cy="3384376"/>
          </a:xfrm>
        </p:grpSpPr>
        <p:graphicFrame>
          <p:nvGraphicFramePr>
            <p:cNvPr id="11" name="Graphique 10"/>
            <p:cNvGraphicFramePr/>
            <p:nvPr>
              <p:extLst>
                <p:ext uri="{D42A27DB-BD31-4B8C-83A1-F6EECF244321}">
                  <p14:modId xmlns:p14="http://schemas.microsoft.com/office/powerpoint/2010/main" val="57016578"/>
                </p:ext>
              </p:extLst>
            </p:nvPr>
          </p:nvGraphicFramePr>
          <p:xfrm>
            <a:off x="1187624" y="2492896"/>
            <a:ext cx="3888432" cy="30243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ZoneTexte 24"/>
            <p:cNvSpPr txBox="1"/>
            <p:nvPr/>
          </p:nvSpPr>
          <p:spPr>
            <a:xfrm>
              <a:off x="2098122" y="498208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103370" y="498208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181580" y="498208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936138" y="2271757"/>
              <a:ext cx="791302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95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(78-99)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013951" y="2504023"/>
              <a:ext cx="791302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86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(67-95)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415078" y="5022707"/>
              <a:ext cx="6158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/>
                <a:t>N=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547664" y="2257127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835696" y="2132856"/>
              <a:ext cx="895297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100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(61-100)</a:t>
              </a: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331640" y="1257330"/>
            <a:ext cx="6844188" cy="338554"/>
            <a:chOff x="1331640" y="1257330"/>
            <a:chExt cx="6844188" cy="338554"/>
          </a:xfrm>
        </p:grpSpPr>
        <p:sp>
          <p:nvSpPr>
            <p:cNvPr id="30" name="AutoShape 165"/>
            <p:cNvSpPr>
              <a:spLocks noChangeArrowheads="1"/>
            </p:cNvSpPr>
            <p:nvPr/>
          </p:nvSpPr>
          <p:spPr bwMode="auto">
            <a:xfrm>
              <a:off x="1331640" y="1272932"/>
              <a:ext cx="6844188" cy="30360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1" name="Rectangle 3"/>
            <p:cNvSpPr>
              <a:spLocks noChangeArrowheads="1"/>
            </p:cNvSpPr>
            <p:nvPr/>
          </p:nvSpPr>
          <p:spPr bwMode="auto">
            <a:xfrm>
              <a:off x="1473129" y="1350417"/>
              <a:ext cx="174681" cy="14446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7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2" name="ZoneTexte 84"/>
            <p:cNvSpPr txBox="1">
              <a:spLocks noChangeArrowheads="1"/>
            </p:cNvSpPr>
            <p:nvPr/>
          </p:nvSpPr>
          <p:spPr bwMode="auto">
            <a:xfrm>
              <a:off x="1629139" y="1257330"/>
              <a:ext cx="174118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GLE 200  + PIB 120</a:t>
              </a:r>
            </a:p>
          </p:txBody>
        </p:sp>
        <p:sp>
          <p:nvSpPr>
            <p:cNvPr id="33" name="Rectangle 3"/>
            <p:cNvSpPr>
              <a:spLocks noChangeArrowheads="1"/>
            </p:cNvSpPr>
            <p:nvPr/>
          </p:nvSpPr>
          <p:spPr bwMode="auto">
            <a:xfrm>
              <a:off x="3366736" y="1350417"/>
              <a:ext cx="174681" cy="144462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7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4" name="ZoneTexte 84"/>
            <p:cNvSpPr txBox="1">
              <a:spLocks noChangeArrowheads="1"/>
            </p:cNvSpPr>
            <p:nvPr/>
          </p:nvSpPr>
          <p:spPr bwMode="auto">
            <a:xfrm>
              <a:off x="3522746" y="1257330"/>
              <a:ext cx="25984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GLE 300 + PIB 120 + RBV 800</a:t>
              </a:r>
            </a:p>
          </p:txBody>
        </p:sp>
        <p:sp>
          <p:nvSpPr>
            <p:cNvPr id="35" name="Rectangle 3"/>
            <p:cNvSpPr>
              <a:spLocks noChangeArrowheads="1"/>
            </p:cNvSpPr>
            <p:nvPr/>
          </p:nvSpPr>
          <p:spPr bwMode="auto">
            <a:xfrm>
              <a:off x="6325123" y="1350417"/>
              <a:ext cx="174681" cy="144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7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6" name="ZoneTexte 84"/>
            <p:cNvSpPr txBox="1">
              <a:spLocks noChangeArrowheads="1"/>
            </p:cNvSpPr>
            <p:nvPr/>
          </p:nvSpPr>
          <p:spPr bwMode="auto">
            <a:xfrm>
              <a:off x="6481133" y="1257330"/>
              <a:ext cx="16946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GLE 300 + PIB 120</a:t>
              </a:r>
            </a:p>
          </p:txBody>
        </p:sp>
      </p:grp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6550440" y="1731134"/>
            <a:ext cx="13774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0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12, </a:t>
            </a:r>
            <a:r>
              <a:rPr lang="en-GB" sz="20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ITTm</a:t>
            </a:r>
            <a:endParaRPr lang="en-GB" sz="20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9" name="Grouper 48"/>
          <p:cNvGrpSpPr/>
          <p:nvPr/>
        </p:nvGrpSpPr>
        <p:grpSpPr>
          <a:xfrm>
            <a:off x="2" y="6525345"/>
            <a:ext cx="1619670" cy="360040"/>
            <a:chOff x="2" y="6525345"/>
            <a:chExt cx="1619670" cy="360040"/>
          </a:xfrm>
        </p:grpSpPr>
        <p:sp>
          <p:nvSpPr>
            <p:cNvPr id="50" name="AutoShape 162"/>
            <p:cNvSpPr>
              <a:spLocks noChangeArrowheads="1"/>
            </p:cNvSpPr>
            <p:nvPr/>
          </p:nvSpPr>
          <p:spPr bwMode="auto">
            <a:xfrm>
              <a:off x="2" y="6525345"/>
              <a:ext cx="1547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51" name="ZoneTexte 23"/>
            <p:cNvSpPr txBox="1">
              <a:spLocks noChangeArrowheads="1"/>
            </p:cNvSpPr>
            <p:nvPr/>
          </p:nvSpPr>
          <p:spPr bwMode="auto">
            <a:xfrm>
              <a:off x="995" y="6558819"/>
              <a:ext cx="16186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MAGELLAN-I,  Part 1</a:t>
              </a: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5148064" y="2248339"/>
            <a:ext cx="3888432" cy="3260105"/>
            <a:chOff x="5148064" y="2248339"/>
            <a:chExt cx="3888432" cy="3260105"/>
          </a:xfrm>
        </p:grpSpPr>
        <p:graphicFrame>
          <p:nvGraphicFramePr>
            <p:cNvPr id="37" name="Graphique 36"/>
            <p:cNvGraphicFramePr/>
            <p:nvPr>
              <p:extLst>
                <p:ext uri="{D42A27DB-BD31-4B8C-83A1-F6EECF244321}">
                  <p14:modId xmlns:p14="http://schemas.microsoft.com/office/powerpoint/2010/main" val="2414369526"/>
                </p:ext>
              </p:extLst>
            </p:nvPr>
          </p:nvGraphicFramePr>
          <p:xfrm>
            <a:off x="5148064" y="2484108"/>
            <a:ext cx="3888432" cy="30243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2" name="ZoneTexte 41"/>
            <p:cNvSpPr txBox="1"/>
            <p:nvPr/>
          </p:nvSpPr>
          <p:spPr>
            <a:xfrm>
              <a:off x="7084444" y="2451078"/>
              <a:ext cx="392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95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8162257" y="245107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95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5508104" y="2248339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5984002" y="2312177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100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6084168" y="492631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7100282" y="492631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157542" y="492631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</a:rPr>
                <a:t>20</a:t>
              </a:r>
            </a:p>
          </p:txBody>
        </p:sp>
      </p:grp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98949"/>
              </p:ext>
            </p:extLst>
          </p:nvPr>
        </p:nvGraphicFramePr>
        <p:xfrm>
          <a:off x="5886400" y="5394921"/>
          <a:ext cx="286206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18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64030"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030"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030"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4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2017 ; 66 : 389-97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5" name="Rectangle 27"/>
          <p:cNvSpPr txBox="1">
            <a:spLocks noChangeArrowheads="1"/>
          </p:cNvSpPr>
          <p:nvPr/>
        </p:nvSpPr>
        <p:spPr bwMode="auto">
          <a:xfrm>
            <a:off x="107504" y="76200"/>
            <a:ext cx="9036496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700" kern="0" dirty="0">
                <a:ea typeface="ＭＳ Ｐゴシック" pitchFamily="34" charset="-128"/>
              </a:rPr>
              <a:t>MAGELLAN-I Study, Part 1: </a:t>
            </a:r>
            <a:r>
              <a:rPr lang="en-US" sz="2700" kern="0" dirty="0" err="1">
                <a:ea typeface="ＭＳ Ｐゴシック" pitchFamily="34" charset="-128"/>
              </a:rPr>
              <a:t>Glecaprevir</a:t>
            </a:r>
            <a:r>
              <a:rPr lang="en-US" sz="2700" kern="0" dirty="0">
                <a:ea typeface="ＭＳ Ｐゴシック" pitchFamily="34" charset="-128"/>
              </a:rPr>
              <a:t> + </a:t>
            </a:r>
            <a:r>
              <a:rPr lang="en-US" sz="2700" kern="0" dirty="0" err="1">
                <a:ea typeface="ＭＳ Ｐゴシック" pitchFamily="34" charset="-128"/>
              </a:rPr>
              <a:t>Pibrentasvir</a:t>
            </a:r>
            <a:r>
              <a:rPr lang="en-US" sz="2700" kern="0" dirty="0">
                <a:ea typeface="ＭＳ Ｐゴシック" pitchFamily="34" charset="-128"/>
              </a:rPr>
              <a:t> in genotype 1 with failure to DAA regimen – Phase II </a:t>
            </a:r>
          </a:p>
        </p:txBody>
      </p:sp>
    </p:spTree>
    <p:extLst>
      <p:ext uri="{BB962C8B-B14F-4D97-AF65-F5344CB8AC3E}">
        <p14:creationId xmlns:p14="http://schemas.microsoft.com/office/powerpoint/2010/main" val="57050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539750" y="1196752"/>
            <a:ext cx="8351838" cy="503510"/>
          </a:xfrm>
        </p:spPr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virologic</a:t>
            </a:r>
            <a:r>
              <a:rPr lang="en-US" dirty="0"/>
              <a:t> failures in genotype 1a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802385"/>
              </p:ext>
            </p:extLst>
          </p:nvPr>
        </p:nvGraphicFramePr>
        <p:xfrm>
          <a:off x="179511" y="4891556"/>
          <a:ext cx="8640962" cy="120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8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8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8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226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1660">
                <a:tc>
                  <a:txBody>
                    <a:bodyPr/>
                    <a:lstStyle/>
                    <a:p>
                      <a:endParaRPr lang="en-US" sz="16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No RAVs</a:t>
                      </a:r>
                    </a:p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 =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NS3 RAVs only</a:t>
                      </a:r>
                    </a:p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 = 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NS5A RAVs only</a:t>
                      </a:r>
                    </a:p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 =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NS3 &amp; NS5A RAVs</a:t>
                      </a:r>
                    </a:p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 = 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1660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SVR</a:t>
                      </a:r>
                      <a:r>
                        <a:rPr lang="en-US" sz="1400" b="1" baseline="-25000" noProof="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27818"/>
              </p:ext>
            </p:extLst>
          </p:nvPr>
        </p:nvGraphicFramePr>
        <p:xfrm>
          <a:off x="179511" y="1700808"/>
          <a:ext cx="864096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96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39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16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323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61947"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Prior DAA regimen(s)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Response / Regimen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NS5A</a:t>
                      </a:r>
                      <a:r>
                        <a:rPr lang="en-US" sz="1800" b="1" baseline="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 RVAs</a:t>
                      </a:r>
                      <a:endParaRPr lang="en-US" sz="18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353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Baseline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503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OBV/PTV/r + </a:t>
                      </a:r>
                    </a:p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DSV + RBV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Breakthrough /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GLE + PIB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Y56H,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D168A/T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V36M,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Y56H,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M28V,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Q30R, H58C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M28G, Q30R,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H58C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428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DCV ; TVR + PR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Relapse /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GLE + PIB + RBV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A156V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L31M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H58D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Q30R, L31M, H58D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Espace réservé du contenu 8"/>
          <p:cNvSpPr txBox="1">
            <a:spLocks/>
          </p:cNvSpPr>
          <p:nvPr/>
        </p:nvSpPr>
        <p:spPr bwMode="auto">
          <a:xfrm>
            <a:off x="539750" y="4365104"/>
            <a:ext cx="8351838" cy="503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dirty="0"/>
              <a:t>SVR</a:t>
            </a:r>
            <a:r>
              <a:rPr lang="en-US" baseline="-25000" dirty="0"/>
              <a:t>12</a:t>
            </a:r>
            <a:r>
              <a:rPr lang="en-US" dirty="0"/>
              <a:t> (</a:t>
            </a:r>
            <a:r>
              <a:rPr lang="en-US" dirty="0" err="1"/>
              <a:t>ITTm</a:t>
            </a:r>
            <a:r>
              <a:rPr lang="en-US" dirty="0"/>
              <a:t>) according to baseline RAVs</a:t>
            </a:r>
          </a:p>
        </p:txBody>
      </p:sp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MAGELLAN-I Study, Part 1: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 + 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in genotype 1 with failure to DAA regimen – Phase II </a:t>
            </a:r>
          </a:p>
        </p:txBody>
      </p:sp>
      <p:grpSp>
        <p:nvGrpSpPr>
          <p:cNvPr id="21" name="Grouper 20"/>
          <p:cNvGrpSpPr/>
          <p:nvPr/>
        </p:nvGrpSpPr>
        <p:grpSpPr>
          <a:xfrm>
            <a:off x="2" y="6525345"/>
            <a:ext cx="1619670" cy="360040"/>
            <a:chOff x="2" y="6525345"/>
            <a:chExt cx="1619670" cy="360040"/>
          </a:xfrm>
        </p:grpSpPr>
        <p:sp>
          <p:nvSpPr>
            <p:cNvPr id="22" name="AutoShape 162"/>
            <p:cNvSpPr>
              <a:spLocks noChangeArrowheads="1"/>
            </p:cNvSpPr>
            <p:nvPr/>
          </p:nvSpPr>
          <p:spPr bwMode="auto">
            <a:xfrm>
              <a:off x="2" y="6525345"/>
              <a:ext cx="1547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23" name="ZoneTexte 23"/>
            <p:cNvSpPr txBox="1">
              <a:spLocks noChangeArrowheads="1"/>
            </p:cNvSpPr>
            <p:nvPr/>
          </p:nvSpPr>
          <p:spPr bwMode="auto">
            <a:xfrm>
              <a:off x="995" y="6558819"/>
              <a:ext cx="16186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MAGELLAN-I,  Part 1</a:t>
              </a:r>
            </a:p>
          </p:txBody>
        </p:sp>
      </p:grp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2017 ; 66 : 389-97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9863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55418127"/>
              </p:ext>
            </p:extLst>
          </p:nvPr>
        </p:nvGraphicFramePr>
        <p:xfrm>
          <a:off x="323530" y="1628801"/>
          <a:ext cx="8568951" cy="4777940"/>
        </p:xfrm>
        <a:graphic>
          <a:graphicData uri="http://schemas.openxmlformats.org/drawingml/2006/table">
            <a:tbl>
              <a:tblPr/>
              <a:tblGrid>
                <a:gridCol w="3744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81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81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90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200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80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Treatment-related 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0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09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10%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09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2 / AST grade ≥ 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Alkaline phosphatase grade ≥ 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grade ≥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1835696" y="6597352"/>
            <a:ext cx="73083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2017 ; 66 : 389-97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MAGELLAN-I Study, Part 1: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 + 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in genotype 1 with failure to DAA regimen – Phase II </a:t>
            </a:r>
          </a:p>
        </p:txBody>
      </p:sp>
      <p:grpSp>
        <p:nvGrpSpPr>
          <p:cNvPr id="16" name="Grouper 15"/>
          <p:cNvGrpSpPr/>
          <p:nvPr/>
        </p:nvGrpSpPr>
        <p:grpSpPr>
          <a:xfrm>
            <a:off x="2" y="6525345"/>
            <a:ext cx="1619670" cy="360040"/>
            <a:chOff x="2" y="6525345"/>
            <a:chExt cx="1619670" cy="360040"/>
          </a:xfrm>
        </p:grpSpPr>
        <p:sp>
          <p:nvSpPr>
            <p:cNvPr id="17" name="AutoShape 162"/>
            <p:cNvSpPr>
              <a:spLocks noChangeArrowheads="1"/>
            </p:cNvSpPr>
            <p:nvPr/>
          </p:nvSpPr>
          <p:spPr bwMode="auto">
            <a:xfrm>
              <a:off x="2" y="6525345"/>
              <a:ext cx="1547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995" y="6558819"/>
              <a:ext cx="16186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MAGELLAN-I,  Part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8496944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High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rates after 12 weeks of </a:t>
            </a:r>
            <a:r>
              <a:rPr lang="en-US" sz="2000" dirty="0" err="1">
                <a:ea typeface="ＭＳ Ｐゴシック" pitchFamily="34" charset="-128"/>
              </a:rPr>
              <a:t>Glecaprevir</a:t>
            </a:r>
            <a:r>
              <a:rPr lang="en-US" sz="2000" dirty="0">
                <a:ea typeface="ＭＳ Ｐゴシック" pitchFamily="34" charset="-128"/>
              </a:rPr>
              <a:t> + </a:t>
            </a:r>
            <a:r>
              <a:rPr lang="en-US" sz="2000" dirty="0" err="1">
                <a:ea typeface="ＭＳ Ｐゴシック" pitchFamily="34" charset="-128"/>
              </a:rPr>
              <a:t>Pibrentasvir</a:t>
            </a:r>
            <a:r>
              <a:rPr lang="en-US" sz="2000" dirty="0">
                <a:ea typeface="ＭＳ Ｐゴシック" pitchFamily="34" charset="-128"/>
              </a:rPr>
              <a:t>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with only 2 virologic failures in 50 DAA-experienced  genotype 1 patients without cirrhosis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Baseline NS3 and/or NS5A RAVs did not impact SVR</a:t>
            </a:r>
            <a:r>
              <a:rPr lang="en-US" sz="1800" baseline="-25000" dirty="0">
                <a:ea typeface="ＭＳ Ｐゴシック" pitchFamily="34" charset="-128"/>
              </a:rPr>
              <a:t>12 </a:t>
            </a:r>
            <a:r>
              <a:rPr lang="en-US" sz="1800" dirty="0">
                <a:ea typeface="ＭＳ Ｐゴシック" pitchFamily="34" charset="-128"/>
              </a:rPr>
              <a:t>(most patients (≥ 80%) had at least 1 baseline polymorphism in NS3 or NS5A)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RBV did not increase SVR</a:t>
            </a:r>
            <a:r>
              <a:rPr lang="en-US" sz="1800" baseline="-25000" dirty="0">
                <a:ea typeface="ＭＳ Ｐゴシック" pitchFamily="34" charset="-128"/>
              </a:rPr>
              <a:t>12</a:t>
            </a:r>
            <a:r>
              <a:rPr lang="en-US" sz="1800" dirty="0">
                <a:ea typeface="ＭＳ Ｐゴシック" pitchFamily="34" charset="-128"/>
              </a:rPr>
              <a:t> rate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Good tolerability, with mild adverse events</a:t>
            </a:r>
          </a:p>
          <a:p>
            <a:pPr lvl="1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N</a:t>
            </a:r>
            <a:r>
              <a:rPr lang="en-US" sz="1800" dirty="0">
                <a:ea typeface="ＭＳ Ｐゴシック" pitchFamily="34" charset="-128"/>
              </a:rPr>
              <a:t>o grade 3 or 4 laboratory abnormalities</a:t>
            </a:r>
          </a:p>
          <a:p>
            <a:pPr lvl="1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No discontinuation due to adverse events</a:t>
            </a:r>
            <a:endParaRPr lang="en-US" sz="1800" dirty="0">
              <a:ea typeface="ＭＳ Ｐゴシック" pitchFamily="34" charset="-128"/>
            </a:endParaRPr>
          </a:p>
        </p:txBody>
      </p: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MAGELLAN-I Study, Part 1: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 + 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in genotype 1 with failure to DAA regimen – Phase II </a:t>
            </a:r>
          </a:p>
        </p:txBody>
      </p:sp>
      <p:grpSp>
        <p:nvGrpSpPr>
          <p:cNvPr id="15" name="Grouper 14"/>
          <p:cNvGrpSpPr/>
          <p:nvPr/>
        </p:nvGrpSpPr>
        <p:grpSpPr>
          <a:xfrm>
            <a:off x="2" y="6525345"/>
            <a:ext cx="1619670" cy="360040"/>
            <a:chOff x="2" y="6525345"/>
            <a:chExt cx="1619670" cy="360040"/>
          </a:xfrm>
        </p:grpSpPr>
        <p:sp>
          <p:nvSpPr>
            <p:cNvPr id="16" name="AutoShape 162"/>
            <p:cNvSpPr>
              <a:spLocks noChangeArrowheads="1"/>
            </p:cNvSpPr>
            <p:nvPr/>
          </p:nvSpPr>
          <p:spPr bwMode="auto">
            <a:xfrm>
              <a:off x="2" y="6525345"/>
              <a:ext cx="1547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7" name="ZoneTexte 23"/>
            <p:cNvSpPr txBox="1">
              <a:spLocks noChangeArrowheads="1"/>
            </p:cNvSpPr>
            <p:nvPr/>
          </p:nvSpPr>
          <p:spPr bwMode="auto">
            <a:xfrm>
              <a:off x="995" y="6558819"/>
              <a:ext cx="16186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MAGELLAN-I,  Part 1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2017 ; 66 : 389-97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6055</TotalTime>
  <Words>718</Words>
  <Application>Microsoft Office PowerPoint</Application>
  <PresentationFormat>Affichage à l'écran (4:3)</PresentationFormat>
  <Paragraphs>250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</vt:lpstr>
      <vt:lpstr>MAGELLAN-I Study, Part 1: Glecaprevir + Pibrentasvir in genotype 1 with failure to DAA regimen – Phase II </vt:lpstr>
      <vt:lpstr>MAGELLAN-I Study, Part 1: Glecaprevir + Pibrentasvir in genotype 1 with failure to DAA regimen – Phase II </vt:lpstr>
      <vt:lpstr>Présentation PowerPoint</vt:lpstr>
      <vt:lpstr>MAGELLAN-I Study, Part 1: Glecaprevir + Pibrentasvir in genotype 1 with failure to DAA regimen – Phase II </vt:lpstr>
      <vt:lpstr>MAGELLAN-I Study, Part 1: Glecaprevir + Pibrentasvir in genotype 1 with failure to DAA regimen – Phase II </vt:lpstr>
      <vt:lpstr>MAGELLAN-I Study, Part 1: Glecaprevir + Pibrentasvir in genotype 1 with failure to DAA regimen – Phase II 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238</cp:revision>
  <dcterms:created xsi:type="dcterms:W3CDTF">2010-10-19T10:42:50Z</dcterms:created>
  <dcterms:modified xsi:type="dcterms:W3CDTF">2017-12-07T15:56:46Z</dcterms:modified>
</cp:coreProperties>
</file>