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2" r:id="rId2"/>
    <p:sldId id="303" r:id="rId3"/>
    <p:sldId id="304" r:id="rId4"/>
    <p:sldId id="307" r:id="rId5"/>
    <p:sldId id="308" r:id="rId6"/>
    <p:sldId id="297" r:id="rId7"/>
    <p:sldId id="289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DDDD"/>
    <a:srgbClr val="333399"/>
    <a:srgbClr val="0070C0"/>
    <a:srgbClr val="000066"/>
    <a:srgbClr val="00B0F0"/>
    <a:srgbClr val="A38904"/>
    <a:srgbClr val="3D63A3"/>
    <a:srgbClr val="B230B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947" autoAdjust="0"/>
    <p:restoredTop sz="94455" autoAdjust="0"/>
  </p:normalViewPr>
  <p:slideViewPr>
    <p:cSldViewPr>
      <p:cViewPr varScale="1">
        <p:scale>
          <a:sx n="65" d="100"/>
          <a:sy n="65" d="100"/>
        </p:scale>
        <p:origin x="1974" y="54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19/03/2019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0468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0468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7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69936-8401-4F49-B88D-DA7D883ECC48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ACF7AE-DBA5-4588-9224-6597A816396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1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  <p:sldLayoutId id="2147483653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7091387" y="1845088"/>
            <a:ext cx="0" cy="237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6371506" y="1844824"/>
            <a:ext cx="0" cy="237626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311874" y="1988839"/>
            <a:ext cx="4060" cy="1008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519784" y="1340768"/>
            <a:ext cx="1548160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 err="1">
                <a:latin typeface="Calibri" pitchFamily="34" charset="0"/>
              </a:rPr>
              <a:t>Randomisation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62685" y="2233400"/>
            <a:ext cx="2736000" cy="2247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≥ 18 years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genotype 1 or 4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≥ 1 000 IU/mL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Failure to DAA regimen (maximum of 40% NS5A naïve)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Without cirrhosis or compensated cirrhosis (maximum 50%)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125538"/>
            <a:ext cx="1583978" cy="430212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4064749" y="229835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44</a:t>
            </a: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804049" y="126876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7" name="Espace réservé du contenu 2"/>
          <p:cNvSpPr>
            <a:spLocks/>
          </p:cNvSpPr>
          <p:nvPr/>
        </p:nvSpPr>
        <p:spPr bwMode="auto">
          <a:xfrm>
            <a:off x="395537" y="5461761"/>
            <a:ext cx="7128792" cy="84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baseline="-250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fr-FR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15 IU/ml</a:t>
            </a: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), </a:t>
            </a:r>
            <a:r>
              <a:rPr lang="fr-FR" dirty="0" err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2-sides 95% CI, by ITT</a:t>
            </a: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372200" y="2606134"/>
            <a:ext cx="1188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521877" y="2411596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972610"/>
              </p:ext>
            </p:extLst>
          </p:nvPr>
        </p:nvGraphicFramePr>
        <p:xfrm>
          <a:off x="4788025" y="2293319"/>
          <a:ext cx="1584176" cy="631625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510849"/>
              </p:ext>
            </p:extLst>
          </p:nvPr>
        </p:nvGraphicFramePr>
        <p:xfrm>
          <a:off x="4788024" y="3645024"/>
          <a:ext cx="2304256" cy="576064"/>
        </p:xfrm>
        <a:graphic>
          <a:graphicData uri="http://schemas.openxmlformats.org/drawingml/2006/table">
            <a:tbl>
              <a:tblPr/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4096809" y="400506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47</a:t>
            </a:r>
          </a:p>
        </p:txBody>
      </p:sp>
      <p:sp>
        <p:nvSpPr>
          <p:cNvPr id="47" name="Line 63"/>
          <p:cNvSpPr>
            <a:spLocks noChangeShapeType="1"/>
          </p:cNvSpPr>
          <p:nvPr/>
        </p:nvSpPr>
        <p:spPr bwMode="auto">
          <a:xfrm>
            <a:off x="2915816" y="3361083"/>
            <a:ext cx="756247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none"/>
          </a:ln>
        </p:spPr>
        <p:txBody>
          <a:bodyPr/>
          <a:lstStyle/>
          <a:p>
            <a:endParaRPr lang="en-US"/>
          </a:p>
        </p:txBody>
      </p:sp>
      <p:cxnSp>
        <p:nvCxnSpPr>
          <p:cNvPr id="48" name="AutoShape 60"/>
          <p:cNvCxnSpPr>
            <a:cxnSpLocks noChangeShapeType="1"/>
          </p:cNvCxnSpPr>
          <p:nvPr/>
        </p:nvCxnSpPr>
        <p:spPr bwMode="auto">
          <a:xfrm rot="10800000" flipH="1" flipV="1">
            <a:off x="4786437" y="2636912"/>
            <a:ext cx="1587" cy="1367998"/>
          </a:xfrm>
          <a:prstGeom prst="bentConnector3">
            <a:avLst>
              <a:gd name="adj1" fmla="val -68863012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7100320" y="3974286"/>
            <a:ext cx="1188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8249997" y="3779748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5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700" dirty="0">
                <a:ea typeface="ＭＳ Ｐゴシック" pitchFamily="34" charset="-128"/>
              </a:rPr>
              <a:t>MAGELLAN-1 Study, Part 2: </a:t>
            </a:r>
            <a:r>
              <a:rPr lang="en-US" sz="2700" dirty="0" err="1">
                <a:ea typeface="ＭＳ Ｐゴシック" pitchFamily="34" charset="-128"/>
              </a:rPr>
              <a:t>glecaprevir</a:t>
            </a:r>
            <a:r>
              <a:rPr lang="en-US" sz="2700" dirty="0">
                <a:ea typeface="ＭＳ Ｐゴシック" pitchFamily="34" charset="-128"/>
              </a:rPr>
              <a:t>/</a:t>
            </a:r>
            <a:r>
              <a:rPr lang="en-US" sz="2700" dirty="0" err="1">
                <a:ea typeface="ＭＳ Ｐゴシック" pitchFamily="34" charset="-128"/>
              </a:rPr>
              <a:t>pibrentasvir</a:t>
            </a:r>
            <a:r>
              <a:rPr lang="en-US" sz="2700" dirty="0">
                <a:ea typeface="ＭＳ Ｐゴシック" pitchFamily="34" charset="-128"/>
              </a:rPr>
              <a:t> </a:t>
            </a:r>
            <a:br>
              <a:rPr lang="en-US" sz="2700" dirty="0">
                <a:ea typeface="ＭＳ Ｐゴシック" pitchFamily="34" charset="-128"/>
              </a:rPr>
            </a:br>
            <a:r>
              <a:rPr lang="en-US" sz="2700" dirty="0">
                <a:ea typeface="ＭＳ Ｐゴシック" pitchFamily="34" charset="-128"/>
              </a:rPr>
              <a:t>in genotype 1 or 4 with failure to DAA regimen</a:t>
            </a:r>
          </a:p>
        </p:txBody>
      </p:sp>
      <p:sp>
        <p:nvSpPr>
          <p:cNvPr id="36" name="ZoneTexte 69"/>
          <p:cNvSpPr txBox="1">
            <a:spLocks noChangeArrowheads="1"/>
          </p:cNvSpPr>
          <p:nvPr/>
        </p:nvSpPr>
        <p:spPr bwMode="auto">
          <a:xfrm>
            <a:off x="4211960" y="6525344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Hepatology. 2018;671253-1260</a:t>
            </a:r>
          </a:p>
        </p:txBody>
      </p:sp>
      <p:grpSp>
        <p:nvGrpSpPr>
          <p:cNvPr id="3" name="Grouper 2"/>
          <p:cNvGrpSpPr/>
          <p:nvPr/>
        </p:nvGrpSpPr>
        <p:grpSpPr>
          <a:xfrm>
            <a:off x="499" y="6525344"/>
            <a:ext cx="1654693" cy="360041"/>
            <a:chOff x="499" y="6525344"/>
            <a:chExt cx="1654693" cy="360041"/>
          </a:xfrm>
        </p:grpSpPr>
        <p:sp>
          <p:nvSpPr>
            <p:cNvPr id="39" name="AutoShape 162"/>
            <p:cNvSpPr>
              <a:spLocks noChangeArrowheads="1"/>
            </p:cNvSpPr>
            <p:nvPr/>
          </p:nvSpPr>
          <p:spPr bwMode="auto">
            <a:xfrm>
              <a:off x="18015" y="6525345"/>
              <a:ext cx="1619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40" name="ZoneTexte 23"/>
            <p:cNvSpPr txBox="1">
              <a:spLocks noChangeArrowheads="1"/>
            </p:cNvSpPr>
            <p:nvPr/>
          </p:nvSpPr>
          <p:spPr bwMode="auto">
            <a:xfrm>
              <a:off x="499" y="6525344"/>
              <a:ext cx="1654693" cy="27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MAGELLAN-1,  Part 2</a:t>
              </a:r>
            </a:p>
          </p:txBody>
        </p:sp>
      </p:grp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6084168" y="1268496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2187" y="4797152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/>
              <a:t>GLE/PIB: 100/40 mg 3 </a:t>
            </a:r>
            <a:r>
              <a:rPr lang="fr-FR" dirty="0" err="1"/>
              <a:t>tablets</a:t>
            </a:r>
            <a:r>
              <a:rPr lang="fr-FR" dirty="0"/>
              <a:t> QD</a:t>
            </a:r>
          </a:p>
        </p:txBody>
      </p:sp>
    </p:spTree>
    <p:extLst>
      <p:ext uri="{BB962C8B-B14F-4D97-AF65-F5344CB8AC3E}">
        <p14:creationId xmlns:p14="http://schemas.microsoft.com/office/powerpoint/2010/main" val="333972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75176502"/>
              </p:ext>
            </p:extLst>
          </p:nvPr>
        </p:nvGraphicFramePr>
        <p:xfrm>
          <a:off x="323280" y="1628801"/>
          <a:ext cx="8137153" cy="4837440"/>
        </p:xfrm>
        <a:graphic>
          <a:graphicData uri="http://schemas.openxmlformats.org/drawingml/2006/table">
            <a:tbl>
              <a:tblPr/>
              <a:tblGrid>
                <a:gridCol w="38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1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weeks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Race: white / black 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 / 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 / 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 / 1c  / 4,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 / 18 / 0 / 2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 / 23 / 2 /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Compensated cirrhosis,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7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Previous DAA regimen,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NS3/4A only (NS5A-naïve)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NS3/4A + NS5A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DAA treatment response,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On-treatment failure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relapse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NS3 RASs only,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NS5A RASs only,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NS3 + NS5A  RASs,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700" dirty="0">
                <a:ea typeface="ＭＳ Ｐゴシック" pitchFamily="34" charset="-128"/>
              </a:rPr>
              <a:t>MAGELLAN-1 Study, Part 2: </a:t>
            </a:r>
            <a:r>
              <a:rPr lang="en-US" sz="2700" dirty="0" err="1">
                <a:ea typeface="ＭＳ Ｐゴシック" pitchFamily="34" charset="-128"/>
              </a:rPr>
              <a:t>glecaprevir</a:t>
            </a:r>
            <a:r>
              <a:rPr lang="en-US" sz="2700" dirty="0">
                <a:ea typeface="ＭＳ Ｐゴシック" pitchFamily="34" charset="-128"/>
              </a:rPr>
              <a:t>/</a:t>
            </a:r>
            <a:r>
              <a:rPr lang="en-US" sz="2700" dirty="0" err="1">
                <a:ea typeface="ＭＳ Ｐゴシック" pitchFamily="34" charset="-128"/>
              </a:rPr>
              <a:t>pibrentasvir</a:t>
            </a:r>
            <a:r>
              <a:rPr lang="en-US" sz="2700" dirty="0">
                <a:ea typeface="ＭＳ Ｐゴシック" pitchFamily="34" charset="-128"/>
              </a:rPr>
              <a:t> </a:t>
            </a:r>
            <a:br>
              <a:rPr lang="en-US" sz="2700" dirty="0">
                <a:ea typeface="ＭＳ Ｐゴシック" pitchFamily="34" charset="-128"/>
              </a:rPr>
            </a:br>
            <a:r>
              <a:rPr lang="en-US" sz="2700" dirty="0">
                <a:ea typeface="ＭＳ Ｐゴシック" pitchFamily="34" charset="-128"/>
              </a:rPr>
              <a:t>in genotype 1 or 4 with failure to DAA regimen</a:t>
            </a:r>
          </a:p>
        </p:txBody>
      </p:sp>
      <p:grpSp>
        <p:nvGrpSpPr>
          <p:cNvPr id="6" name="Grouper 5"/>
          <p:cNvGrpSpPr/>
          <p:nvPr/>
        </p:nvGrpSpPr>
        <p:grpSpPr>
          <a:xfrm>
            <a:off x="499" y="6525344"/>
            <a:ext cx="1654693" cy="360041"/>
            <a:chOff x="499" y="6525344"/>
            <a:chExt cx="1654693" cy="36004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18015" y="6525345"/>
              <a:ext cx="1619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499" y="6525344"/>
              <a:ext cx="1654693" cy="27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MAGELLAN-1,  Part 2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211960" y="6525344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Hepatology. 2018;671253-1260</a:t>
            </a:r>
          </a:p>
        </p:txBody>
      </p:sp>
    </p:spTree>
    <p:extLst>
      <p:ext uri="{BB962C8B-B14F-4D97-AF65-F5344CB8AC3E}">
        <p14:creationId xmlns:p14="http://schemas.microsoft.com/office/powerpoint/2010/main" val="167553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593719" y="1208327"/>
            <a:ext cx="6518381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according to prior DAA class use, % (95% CI)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750575"/>
              </p:ext>
            </p:extLst>
          </p:nvPr>
        </p:nvGraphicFramePr>
        <p:xfrm>
          <a:off x="216025" y="5843737"/>
          <a:ext cx="1979711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788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788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Groupe 4"/>
          <p:cNvGrpSpPr/>
          <p:nvPr/>
        </p:nvGrpSpPr>
        <p:grpSpPr>
          <a:xfrm>
            <a:off x="2699792" y="1621253"/>
            <a:ext cx="4170991" cy="346101"/>
            <a:chOff x="1331640" y="1249783"/>
            <a:chExt cx="4170991" cy="346101"/>
          </a:xfrm>
        </p:grpSpPr>
        <p:sp>
          <p:nvSpPr>
            <p:cNvPr id="30" name="AutoShape 165"/>
            <p:cNvSpPr>
              <a:spLocks noChangeArrowheads="1"/>
            </p:cNvSpPr>
            <p:nvPr/>
          </p:nvSpPr>
          <p:spPr bwMode="auto">
            <a:xfrm>
              <a:off x="1331640" y="1249783"/>
              <a:ext cx="4138166" cy="3444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1" name="Rectangle 3"/>
            <p:cNvSpPr>
              <a:spLocks noChangeArrowheads="1"/>
            </p:cNvSpPr>
            <p:nvPr/>
          </p:nvSpPr>
          <p:spPr bwMode="auto">
            <a:xfrm>
              <a:off x="1473129" y="1350417"/>
              <a:ext cx="174681" cy="14446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7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2" name="ZoneTexte 84"/>
            <p:cNvSpPr txBox="1">
              <a:spLocks noChangeArrowheads="1"/>
            </p:cNvSpPr>
            <p:nvPr/>
          </p:nvSpPr>
          <p:spPr bwMode="auto">
            <a:xfrm>
              <a:off x="1629139" y="1257330"/>
              <a:ext cx="17107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GLE/PIB 12 weeks</a:t>
              </a:r>
            </a:p>
          </p:txBody>
        </p:sp>
        <p:sp>
          <p:nvSpPr>
            <p:cNvPr id="35" name="Rectangle 3"/>
            <p:cNvSpPr>
              <a:spLocks noChangeArrowheads="1"/>
            </p:cNvSpPr>
            <p:nvPr/>
          </p:nvSpPr>
          <p:spPr bwMode="auto">
            <a:xfrm>
              <a:off x="3635896" y="1350417"/>
              <a:ext cx="174681" cy="144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7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6" name="ZoneTexte 84"/>
            <p:cNvSpPr txBox="1">
              <a:spLocks noChangeArrowheads="1"/>
            </p:cNvSpPr>
            <p:nvPr/>
          </p:nvSpPr>
          <p:spPr bwMode="auto">
            <a:xfrm>
              <a:off x="3791906" y="1257330"/>
              <a:ext cx="17107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GLE/PIB 16 weeks</a:t>
              </a:r>
            </a:p>
          </p:txBody>
        </p:sp>
      </p:grpSp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563504"/>
              </p:ext>
            </p:extLst>
          </p:nvPr>
        </p:nvGraphicFramePr>
        <p:xfrm>
          <a:off x="5814392" y="5843737"/>
          <a:ext cx="72008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030"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30"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" name="Groupe 3"/>
          <p:cNvGrpSpPr/>
          <p:nvPr/>
        </p:nvGrpSpPr>
        <p:grpSpPr>
          <a:xfrm>
            <a:off x="5106228" y="1955305"/>
            <a:ext cx="3896445" cy="3966689"/>
            <a:chOff x="5106228" y="1844824"/>
            <a:chExt cx="3896445" cy="3966689"/>
          </a:xfrm>
        </p:grpSpPr>
        <p:sp>
          <p:nvSpPr>
            <p:cNvPr id="83" name="ZoneTexte 82"/>
            <p:cNvSpPr txBox="1"/>
            <p:nvPr/>
          </p:nvSpPr>
          <p:spPr>
            <a:xfrm flipH="1">
              <a:off x="8028384" y="2348880"/>
              <a:ext cx="720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81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(57-93)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 flipH="1">
              <a:off x="7380312" y="2041684"/>
              <a:ext cx="720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94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(74-99)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 flipH="1">
              <a:off x="6660232" y="1844824"/>
              <a:ext cx="827998" cy="50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(77-100)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 flipH="1">
              <a:off x="5724128" y="2113692"/>
              <a:ext cx="755999" cy="539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91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(80-97)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832770" y="2642954"/>
              <a:ext cx="504000" cy="259200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478850" y="2570954"/>
              <a:ext cx="504000" cy="266400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8150519" y="2893671"/>
              <a:ext cx="504000" cy="2341283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817000" y="2390954"/>
              <a:ext cx="504000" cy="284400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3" name="Connecteur droit 92"/>
            <p:cNvCxnSpPr/>
            <p:nvPr/>
          </p:nvCxnSpPr>
          <p:spPr>
            <a:xfrm>
              <a:off x="5596771" y="2371563"/>
              <a:ext cx="0" cy="2854372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5533876" y="2373332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5524771" y="2952990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5524763" y="3515478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5524763" y="4086727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ZoneTexte 97"/>
            <p:cNvSpPr txBox="1"/>
            <p:nvPr/>
          </p:nvSpPr>
          <p:spPr>
            <a:xfrm>
              <a:off x="5106228" y="2225836"/>
              <a:ext cx="48421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5206078" y="2819614"/>
              <a:ext cx="38436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5206078" y="3381359"/>
              <a:ext cx="38436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5206078" y="3941001"/>
              <a:ext cx="38436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5305928" y="5083201"/>
              <a:ext cx="28451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5206078" y="4511977"/>
              <a:ext cx="38436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104" name="TextBox 5"/>
            <p:cNvSpPr txBox="1"/>
            <p:nvPr/>
          </p:nvSpPr>
          <p:spPr>
            <a:xfrm>
              <a:off x="5904017" y="4943753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47</a:t>
              </a:r>
            </a:p>
          </p:txBody>
        </p:sp>
        <p:sp>
          <p:nvSpPr>
            <p:cNvPr id="105" name="TextBox 6"/>
            <p:cNvSpPr txBox="1"/>
            <p:nvPr/>
          </p:nvSpPr>
          <p:spPr>
            <a:xfrm>
              <a:off x="6837958" y="4943753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13</a:t>
              </a:r>
            </a:p>
          </p:txBody>
        </p:sp>
        <p:sp>
          <p:nvSpPr>
            <p:cNvPr id="106" name="TextBox 7"/>
            <p:cNvSpPr txBox="1"/>
            <p:nvPr/>
          </p:nvSpPr>
          <p:spPr>
            <a:xfrm>
              <a:off x="7570117" y="4943753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107" name="TextBox 9"/>
            <p:cNvSpPr txBox="1"/>
            <p:nvPr/>
          </p:nvSpPr>
          <p:spPr>
            <a:xfrm>
              <a:off x="8208448" y="4943753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16</a:t>
              </a:r>
            </a:p>
          </p:txBody>
        </p:sp>
        <p:cxnSp>
          <p:nvCxnSpPr>
            <p:cNvPr id="108" name="Connecteur droit 107"/>
            <p:cNvCxnSpPr/>
            <p:nvPr/>
          </p:nvCxnSpPr>
          <p:spPr>
            <a:xfrm>
              <a:off x="5488903" y="5228681"/>
              <a:ext cx="351377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/>
            <p:cNvCxnSpPr/>
            <p:nvPr/>
          </p:nvCxnSpPr>
          <p:spPr>
            <a:xfrm>
              <a:off x="5524763" y="4660551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ZoneTexte 109"/>
            <p:cNvSpPr txBox="1"/>
            <p:nvPr/>
          </p:nvSpPr>
          <p:spPr>
            <a:xfrm>
              <a:off x="5379297" y="1988840"/>
              <a:ext cx="367108" cy="3205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5633643" y="5226737"/>
              <a:ext cx="88257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All</a:t>
              </a:r>
            </a:p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patients</a:t>
              </a:r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6804248" y="5226737"/>
              <a:ext cx="55265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PI</a:t>
              </a:r>
            </a:p>
            <a:p>
              <a:pPr algn="ctr"/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7454061" y="5226737"/>
              <a:ext cx="64633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NS5A</a:t>
              </a:r>
            </a:p>
            <a:p>
              <a:pPr algn="ctr"/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8148493" y="5223718"/>
              <a:ext cx="67197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PI +</a:t>
              </a:r>
              <a:b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NS5A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816424" y="1955305"/>
            <a:ext cx="4049713" cy="3967780"/>
            <a:chOff x="810319" y="1843733"/>
            <a:chExt cx="4049713" cy="3967780"/>
          </a:xfrm>
        </p:grpSpPr>
        <p:sp>
          <p:nvSpPr>
            <p:cNvPr id="46" name="ZoneTexte 45"/>
            <p:cNvSpPr txBox="1"/>
            <p:nvPr/>
          </p:nvSpPr>
          <p:spPr>
            <a:xfrm flipH="1">
              <a:off x="1397543" y="2184609"/>
              <a:ext cx="7559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89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(76-95)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 flipH="1">
              <a:off x="2549671" y="1843733"/>
              <a:ext cx="863998" cy="50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(79-100)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 flipH="1">
              <a:off x="3989911" y="2472641"/>
              <a:ext cx="720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79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(52-92)</a:t>
              </a:r>
            </a:p>
          </p:txBody>
        </p:sp>
        <p:cxnSp>
          <p:nvCxnSpPr>
            <p:cNvPr id="58" name="Connecteur droit 57"/>
            <p:cNvCxnSpPr/>
            <p:nvPr/>
          </p:nvCxnSpPr>
          <p:spPr>
            <a:xfrm>
              <a:off x="1300862" y="2377835"/>
              <a:ext cx="0" cy="2854373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>
              <a:off x="1237967" y="2379605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/>
            <p:cNvCxnSpPr/>
            <p:nvPr/>
          </p:nvCxnSpPr>
          <p:spPr>
            <a:xfrm>
              <a:off x="1228862" y="2959263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/>
            <p:cNvCxnSpPr/>
            <p:nvPr/>
          </p:nvCxnSpPr>
          <p:spPr>
            <a:xfrm>
              <a:off x="1228854" y="3521751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>
              <a:off x="1228854" y="4093000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>
              <a:off x="1192994" y="5234954"/>
              <a:ext cx="366703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ZoneTexte 63"/>
            <p:cNvSpPr txBox="1"/>
            <p:nvPr/>
          </p:nvSpPr>
          <p:spPr>
            <a:xfrm>
              <a:off x="810319" y="2232109"/>
              <a:ext cx="48421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910169" y="2825887"/>
              <a:ext cx="38436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910169" y="3387632"/>
              <a:ext cx="38436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910169" y="3947274"/>
              <a:ext cx="38436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1010019" y="5089474"/>
              <a:ext cx="28451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1313163" y="5226737"/>
              <a:ext cx="88257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All</a:t>
              </a:r>
            </a:p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patients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2627784" y="5226737"/>
              <a:ext cx="55265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PI</a:t>
              </a:r>
            </a:p>
            <a:p>
              <a:pPr algn="ctr"/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3290343" y="5226737"/>
              <a:ext cx="64633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NS5A</a:t>
              </a:r>
            </a:p>
            <a:p>
              <a:pPr algn="ctr"/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516886" y="2720050"/>
              <a:ext cx="504000" cy="251490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367503" y="2743200"/>
              <a:ext cx="504000" cy="24917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054163" y="3002954"/>
              <a:ext cx="504000" cy="2232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714335" y="2390954"/>
              <a:ext cx="504000" cy="2844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6" name="Connecteur droit 75"/>
            <p:cNvCxnSpPr/>
            <p:nvPr/>
          </p:nvCxnSpPr>
          <p:spPr>
            <a:xfrm>
              <a:off x="1228854" y="4663977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ZoneTexte 76"/>
            <p:cNvSpPr txBox="1"/>
            <p:nvPr/>
          </p:nvSpPr>
          <p:spPr>
            <a:xfrm>
              <a:off x="910169" y="4518250"/>
              <a:ext cx="384365" cy="291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78" name="TextBox 5"/>
            <p:cNvSpPr txBox="1"/>
            <p:nvPr/>
          </p:nvSpPr>
          <p:spPr>
            <a:xfrm>
              <a:off x="1547704" y="4944085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79" name="TextBox 6"/>
            <p:cNvSpPr txBox="1"/>
            <p:nvPr/>
          </p:nvSpPr>
          <p:spPr>
            <a:xfrm>
              <a:off x="2809829" y="4944085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14</a:t>
              </a:r>
            </a:p>
          </p:txBody>
        </p:sp>
        <p:sp>
          <p:nvSpPr>
            <p:cNvPr id="80" name="TextBox 7"/>
            <p:cNvSpPr txBox="1"/>
            <p:nvPr/>
          </p:nvSpPr>
          <p:spPr>
            <a:xfrm>
              <a:off x="3491920" y="4944085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16</a:t>
              </a:r>
            </a:p>
          </p:txBody>
        </p:sp>
        <p:sp>
          <p:nvSpPr>
            <p:cNvPr id="81" name="TextBox 9"/>
            <p:cNvSpPr txBox="1"/>
            <p:nvPr/>
          </p:nvSpPr>
          <p:spPr>
            <a:xfrm>
              <a:off x="4146788" y="4944085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14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1096799" y="2004623"/>
              <a:ext cx="367108" cy="3205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3995936" y="5223718"/>
              <a:ext cx="67197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PI +</a:t>
              </a:r>
              <a:b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NS5A</a:t>
              </a:r>
            </a:p>
          </p:txBody>
        </p:sp>
        <p:sp>
          <p:nvSpPr>
            <p:cNvPr id="116" name="ZoneTexte 115"/>
            <p:cNvSpPr txBox="1"/>
            <p:nvPr/>
          </p:nvSpPr>
          <p:spPr>
            <a:xfrm flipH="1">
              <a:off x="3269751" y="2203773"/>
              <a:ext cx="720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88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(64-97)</a:t>
              </a:r>
            </a:p>
          </p:txBody>
        </p:sp>
      </p:grpSp>
      <p:grpSp>
        <p:nvGrpSpPr>
          <p:cNvPr id="119" name="Grouper 118"/>
          <p:cNvGrpSpPr/>
          <p:nvPr/>
        </p:nvGrpSpPr>
        <p:grpSpPr>
          <a:xfrm>
            <a:off x="499" y="6525344"/>
            <a:ext cx="1654693" cy="360041"/>
            <a:chOff x="499" y="6525344"/>
            <a:chExt cx="1654693" cy="360041"/>
          </a:xfrm>
        </p:grpSpPr>
        <p:sp>
          <p:nvSpPr>
            <p:cNvPr id="120" name="AutoShape 162"/>
            <p:cNvSpPr>
              <a:spLocks noChangeArrowheads="1"/>
            </p:cNvSpPr>
            <p:nvPr/>
          </p:nvSpPr>
          <p:spPr bwMode="auto">
            <a:xfrm>
              <a:off x="18015" y="6525345"/>
              <a:ext cx="1619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21" name="ZoneTexte 23"/>
            <p:cNvSpPr txBox="1">
              <a:spLocks noChangeArrowheads="1"/>
            </p:cNvSpPr>
            <p:nvPr/>
          </p:nvSpPr>
          <p:spPr bwMode="auto">
            <a:xfrm>
              <a:off x="499" y="6525344"/>
              <a:ext cx="1654693" cy="27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MAGELLAN-1,  Part 2</a:t>
              </a:r>
            </a:p>
          </p:txBody>
        </p:sp>
      </p:grpSp>
      <p:sp>
        <p:nvSpPr>
          <p:cNvPr id="84" name="Rectangle 27"/>
          <p:cNvSpPr txBox="1">
            <a:spLocks noChangeArrowheads="1"/>
          </p:cNvSpPr>
          <p:nvPr/>
        </p:nvSpPr>
        <p:spPr bwMode="auto">
          <a:xfrm>
            <a:off x="107504" y="76200"/>
            <a:ext cx="9036496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700" kern="0" dirty="0">
                <a:ea typeface="ＭＳ Ｐゴシック" pitchFamily="34" charset="-128"/>
              </a:rPr>
              <a:t>MAGELLAN-1 Study, Part 2: </a:t>
            </a:r>
            <a:r>
              <a:rPr lang="en-US" sz="2700" kern="0" dirty="0" err="1">
                <a:ea typeface="ＭＳ Ｐゴシック" pitchFamily="34" charset="-128"/>
              </a:rPr>
              <a:t>glecaprevir</a:t>
            </a:r>
            <a:r>
              <a:rPr lang="en-US" sz="2700" kern="0" dirty="0">
                <a:ea typeface="ＭＳ Ｐゴシック" pitchFamily="34" charset="-128"/>
              </a:rPr>
              <a:t>/</a:t>
            </a:r>
            <a:r>
              <a:rPr lang="en-US" sz="2700" kern="0" dirty="0" err="1">
                <a:ea typeface="ＭＳ Ｐゴシック" pitchFamily="34" charset="-128"/>
              </a:rPr>
              <a:t>pibrentasvir</a:t>
            </a:r>
            <a:r>
              <a:rPr lang="en-US" sz="2700" kern="0" dirty="0">
                <a:ea typeface="ＭＳ Ｐゴシック" pitchFamily="34" charset="-128"/>
              </a:rPr>
              <a:t> </a:t>
            </a:r>
            <a:br>
              <a:rPr lang="en-US" sz="2700" kern="0" dirty="0">
                <a:ea typeface="ＭＳ Ｐゴシック" pitchFamily="34" charset="-128"/>
              </a:rPr>
            </a:br>
            <a:r>
              <a:rPr lang="en-US" sz="2700" kern="0" dirty="0">
                <a:ea typeface="ＭＳ Ｐゴシック" pitchFamily="34" charset="-128"/>
              </a:rPr>
              <a:t>in genotype 1 or 4 with failure to DAA regimen</a:t>
            </a:r>
          </a:p>
        </p:txBody>
      </p:sp>
      <p:sp>
        <p:nvSpPr>
          <p:cNvPr id="87" name="ZoneTexte 69"/>
          <p:cNvSpPr txBox="1">
            <a:spLocks noChangeArrowheads="1"/>
          </p:cNvSpPr>
          <p:nvPr/>
        </p:nvSpPr>
        <p:spPr bwMode="auto">
          <a:xfrm>
            <a:off x="4211960" y="6525344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Hepatology. 2018;671253-1260</a:t>
            </a:r>
          </a:p>
        </p:txBody>
      </p:sp>
    </p:spTree>
    <p:extLst>
      <p:ext uri="{BB962C8B-B14F-4D97-AF65-F5344CB8AC3E}">
        <p14:creationId xmlns:p14="http://schemas.microsoft.com/office/powerpoint/2010/main" val="57050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280995" y="1208327"/>
            <a:ext cx="6783628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by NS3 and NS5A RASs at baseline, % (95% CI)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2429025" y="1628800"/>
            <a:ext cx="4170991" cy="312259"/>
            <a:chOff x="1331640" y="1247073"/>
            <a:chExt cx="4170991" cy="348810"/>
          </a:xfrm>
        </p:grpSpPr>
        <p:sp>
          <p:nvSpPr>
            <p:cNvPr id="30" name="AutoShape 165"/>
            <p:cNvSpPr>
              <a:spLocks noChangeArrowheads="1"/>
            </p:cNvSpPr>
            <p:nvPr/>
          </p:nvSpPr>
          <p:spPr bwMode="auto">
            <a:xfrm>
              <a:off x="1331640" y="1247073"/>
              <a:ext cx="4106450" cy="3444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1" name="Rectangle 3"/>
            <p:cNvSpPr>
              <a:spLocks noChangeArrowheads="1"/>
            </p:cNvSpPr>
            <p:nvPr/>
          </p:nvSpPr>
          <p:spPr bwMode="auto">
            <a:xfrm>
              <a:off x="1473129" y="1354375"/>
              <a:ext cx="174681" cy="14446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7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2" name="ZoneTexte 84"/>
            <p:cNvSpPr txBox="1">
              <a:spLocks noChangeArrowheads="1"/>
            </p:cNvSpPr>
            <p:nvPr/>
          </p:nvSpPr>
          <p:spPr bwMode="auto">
            <a:xfrm>
              <a:off x="1629139" y="1257330"/>
              <a:ext cx="1710725" cy="338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GLE/PIB 12 weeks</a:t>
              </a:r>
            </a:p>
          </p:txBody>
        </p:sp>
        <p:sp>
          <p:nvSpPr>
            <p:cNvPr id="35" name="Rectangle 3"/>
            <p:cNvSpPr>
              <a:spLocks noChangeArrowheads="1"/>
            </p:cNvSpPr>
            <p:nvPr/>
          </p:nvSpPr>
          <p:spPr bwMode="auto">
            <a:xfrm>
              <a:off x="3635896" y="1424358"/>
              <a:ext cx="174681" cy="144462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7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6" name="ZoneTexte 84"/>
            <p:cNvSpPr txBox="1">
              <a:spLocks noChangeArrowheads="1"/>
            </p:cNvSpPr>
            <p:nvPr/>
          </p:nvSpPr>
          <p:spPr bwMode="auto">
            <a:xfrm>
              <a:off x="3791906" y="1257330"/>
              <a:ext cx="1710725" cy="338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GLE/PIB 16 weeks</a:t>
              </a: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755576" y="60932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84" name="Tableau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075235"/>
              </p:ext>
            </p:extLst>
          </p:nvPr>
        </p:nvGraphicFramePr>
        <p:xfrm>
          <a:off x="1547664" y="5411689"/>
          <a:ext cx="273531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7" name="Tableau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96907"/>
              </p:ext>
            </p:extLst>
          </p:nvPr>
        </p:nvGraphicFramePr>
        <p:xfrm>
          <a:off x="7236296" y="5411689"/>
          <a:ext cx="158417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30"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30"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9" name="Rectangle 118"/>
          <p:cNvSpPr/>
          <p:nvPr/>
        </p:nvSpPr>
        <p:spPr>
          <a:xfrm>
            <a:off x="827584" y="6084004"/>
            <a:ext cx="7635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/>
              <a:t>13 patients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baseline</a:t>
            </a:r>
            <a:r>
              <a:rPr lang="fr-FR" dirty="0"/>
              <a:t> Y93H/N NS5A </a:t>
            </a:r>
            <a:r>
              <a:rPr lang="fr-FR" dirty="0" err="1"/>
              <a:t>RASs</a:t>
            </a:r>
            <a:r>
              <a:rPr lang="fr-FR" dirty="0"/>
              <a:t>: 13/13 </a:t>
            </a:r>
            <a:r>
              <a:rPr lang="fr-FR" dirty="0" err="1"/>
              <a:t>achieved</a:t>
            </a:r>
            <a:r>
              <a:rPr lang="fr-FR" dirty="0"/>
              <a:t> SVR</a:t>
            </a:r>
            <a:r>
              <a:rPr lang="fr-FR" baseline="-25000" dirty="0"/>
              <a:t>12</a:t>
            </a:r>
          </a:p>
        </p:txBody>
      </p:sp>
      <p:grpSp>
        <p:nvGrpSpPr>
          <p:cNvPr id="122" name="Grouper 121"/>
          <p:cNvGrpSpPr/>
          <p:nvPr/>
        </p:nvGrpSpPr>
        <p:grpSpPr>
          <a:xfrm>
            <a:off x="499" y="6525344"/>
            <a:ext cx="1654693" cy="360041"/>
            <a:chOff x="499" y="6525344"/>
            <a:chExt cx="1654693" cy="360041"/>
          </a:xfrm>
        </p:grpSpPr>
        <p:sp>
          <p:nvSpPr>
            <p:cNvPr id="123" name="AutoShape 162"/>
            <p:cNvSpPr>
              <a:spLocks noChangeArrowheads="1"/>
            </p:cNvSpPr>
            <p:nvPr/>
          </p:nvSpPr>
          <p:spPr bwMode="auto">
            <a:xfrm>
              <a:off x="18015" y="6525345"/>
              <a:ext cx="1619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24" name="ZoneTexte 23"/>
            <p:cNvSpPr txBox="1">
              <a:spLocks noChangeArrowheads="1"/>
            </p:cNvSpPr>
            <p:nvPr/>
          </p:nvSpPr>
          <p:spPr bwMode="auto">
            <a:xfrm>
              <a:off x="499" y="6525344"/>
              <a:ext cx="1654693" cy="27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MAGELLAN-1,  Part 2</a:t>
              </a: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539552" y="1919354"/>
            <a:ext cx="4049713" cy="3531577"/>
            <a:chOff x="539552" y="1808873"/>
            <a:chExt cx="4049713" cy="3531577"/>
          </a:xfrm>
        </p:grpSpPr>
        <p:sp>
          <p:nvSpPr>
            <p:cNvPr id="48" name="ZoneTexte 47"/>
            <p:cNvSpPr txBox="1"/>
            <p:nvPr/>
          </p:nvSpPr>
          <p:spPr>
            <a:xfrm flipH="1">
              <a:off x="1115616" y="1808873"/>
              <a:ext cx="827998" cy="46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(77-100)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 flipH="1">
              <a:off x="2843808" y="2204864"/>
              <a:ext cx="720000" cy="50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83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(64-93)</a:t>
              </a:r>
            </a:p>
          </p:txBody>
        </p:sp>
        <p:cxnSp>
          <p:nvCxnSpPr>
            <p:cNvPr id="58" name="Connecteur droit 57"/>
            <p:cNvCxnSpPr/>
            <p:nvPr/>
          </p:nvCxnSpPr>
          <p:spPr>
            <a:xfrm>
              <a:off x="1030095" y="2299346"/>
              <a:ext cx="0" cy="2555269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>
              <a:off x="967200" y="2300931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/>
            <p:cNvCxnSpPr/>
            <p:nvPr/>
          </p:nvCxnSpPr>
          <p:spPr>
            <a:xfrm>
              <a:off x="958095" y="2819847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/>
            <p:cNvCxnSpPr/>
            <p:nvPr/>
          </p:nvCxnSpPr>
          <p:spPr>
            <a:xfrm>
              <a:off x="958087" y="3323394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>
              <a:off x="958087" y="3834782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>
              <a:off x="922227" y="4857073"/>
              <a:ext cx="366703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ZoneTexte 63"/>
            <p:cNvSpPr txBox="1"/>
            <p:nvPr/>
          </p:nvSpPr>
          <p:spPr>
            <a:xfrm>
              <a:off x="539552" y="2168890"/>
              <a:ext cx="48421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639402" y="2700448"/>
              <a:ext cx="38436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639402" y="3203329"/>
              <a:ext cx="38436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639402" y="3704327"/>
              <a:ext cx="38436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716102" y="4726838"/>
              <a:ext cx="28451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1043608" y="4849717"/>
              <a:ext cx="895197" cy="3030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</a:t>
              </a:r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RASs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2113045" y="4849717"/>
              <a:ext cx="552655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NS3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143367" y="2311090"/>
              <a:ext cx="504000" cy="254598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962960" y="2730050"/>
              <a:ext cx="504000" cy="212702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301428" y="2311090"/>
              <a:ext cx="504000" cy="254598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6" name="Connecteur droit 75"/>
            <p:cNvCxnSpPr/>
            <p:nvPr/>
          </p:nvCxnSpPr>
          <p:spPr>
            <a:xfrm>
              <a:off x="958087" y="4345928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ZoneTexte 76"/>
            <p:cNvSpPr txBox="1"/>
            <p:nvPr/>
          </p:nvSpPr>
          <p:spPr>
            <a:xfrm>
              <a:off x="639402" y="4215471"/>
              <a:ext cx="38436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79" name="TextBox 6"/>
            <p:cNvSpPr txBox="1"/>
            <p:nvPr/>
          </p:nvSpPr>
          <p:spPr>
            <a:xfrm>
              <a:off x="1396922" y="4596684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13</a:t>
              </a:r>
            </a:p>
          </p:txBody>
        </p:sp>
        <p:sp>
          <p:nvSpPr>
            <p:cNvPr id="80" name="TextBox 7"/>
            <p:cNvSpPr txBox="1"/>
            <p:nvPr/>
          </p:nvSpPr>
          <p:spPr>
            <a:xfrm>
              <a:off x="2267784" y="4596684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81" name="TextBox 9"/>
            <p:cNvSpPr txBox="1"/>
            <p:nvPr/>
          </p:nvSpPr>
          <p:spPr>
            <a:xfrm>
              <a:off x="3055585" y="4596684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826032" y="1965242"/>
              <a:ext cx="367108" cy="2870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2917557" y="4847015"/>
              <a:ext cx="646331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NS5A 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6" name="ZoneTexte 115"/>
            <p:cNvSpPr txBox="1"/>
            <p:nvPr/>
          </p:nvSpPr>
          <p:spPr>
            <a:xfrm flipH="1">
              <a:off x="2111449" y="1997900"/>
              <a:ext cx="588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 flipH="1">
              <a:off x="3768829" y="2473151"/>
              <a:ext cx="4744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80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755048" y="2801074"/>
              <a:ext cx="504000" cy="205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TextBox 9"/>
            <p:cNvSpPr txBox="1"/>
            <p:nvPr/>
          </p:nvSpPr>
          <p:spPr>
            <a:xfrm>
              <a:off x="3847673" y="4560144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5</a:t>
              </a: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3696821" y="4847015"/>
              <a:ext cx="671979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NS3 + 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NS5A</a:t>
              </a:r>
            </a:p>
          </p:txBody>
        </p:sp>
      </p:grpSp>
      <p:sp>
        <p:nvSpPr>
          <p:cNvPr id="125" name="Rectangle 27"/>
          <p:cNvSpPr txBox="1">
            <a:spLocks noChangeArrowheads="1"/>
          </p:cNvSpPr>
          <p:nvPr/>
        </p:nvSpPr>
        <p:spPr bwMode="auto">
          <a:xfrm>
            <a:off x="107504" y="76200"/>
            <a:ext cx="9036496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700" kern="0" dirty="0">
                <a:ea typeface="ＭＳ Ｐゴシック" pitchFamily="34" charset="-128"/>
              </a:rPr>
              <a:t>MAGELLAN-1 Study, Part 2: </a:t>
            </a:r>
            <a:r>
              <a:rPr lang="en-US" sz="2700" kern="0" dirty="0" err="1">
                <a:ea typeface="ＭＳ Ｐゴシック" pitchFamily="34" charset="-128"/>
              </a:rPr>
              <a:t>glecaprevir</a:t>
            </a:r>
            <a:r>
              <a:rPr lang="en-US" sz="2700" kern="0" dirty="0">
                <a:ea typeface="ＭＳ Ｐゴシック" pitchFamily="34" charset="-128"/>
              </a:rPr>
              <a:t>/</a:t>
            </a:r>
            <a:r>
              <a:rPr lang="en-US" sz="2700" kern="0" dirty="0" err="1">
                <a:ea typeface="ＭＳ Ｐゴシック" pitchFamily="34" charset="-128"/>
              </a:rPr>
              <a:t>pibrentasvir</a:t>
            </a:r>
            <a:r>
              <a:rPr lang="en-US" sz="2700" kern="0" dirty="0">
                <a:ea typeface="ＭＳ Ｐゴシック" pitchFamily="34" charset="-128"/>
              </a:rPr>
              <a:t> </a:t>
            </a:r>
            <a:br>
              <a:rPr lang="en-US" sz="2700" kern="0" dirty="0">
                <a:ea typeface="ＭＳ Ｐゴシック" pitchFamily="34" charset="-128"/>
              </a:rPr>
            </a:br>
            <a:r>
              <a:rPr lang="en-US" sz="2700" kern="0" dirty="0">
                <a:ea typeface="ＭＳ Ｐゴシック" pitchFamily="34" charset="-128"/>
              </a:rPr>
              <a:t>in genotype 1 or 4 with failure to DAA regimen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4812311" y="1916889"/>
            <a:ext cx="3919595" cy="3534042"/>
            <a:chOff x="4812311" y="1806408"/>
            <a:chExt cx="3919595" cy="3534042"/>
          </a:xfrm>
        </p:grpSpPr>
        <p:sp>
          <p:nvSpPr>
            <p:cNvPr id="83" name="ZoneTexte 82"/>
            <p:cNvSpPr txBox="1"/>
            <p:nvPr/>
          </p:nvSpPr>
          <p:spPr>
            <a:xfrm flipH="1">
              <a:off x="7128369" y="1844824"/>
              <a:ext cx="7559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(79-99)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 flipH="1">
              <a:off x="6447296" y="2015576"/>
              <a:ext cx="4744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 flipH="1">
              <a:off x="5436096" y="1806408"/>
              <a:ext cx="827998" cy="50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(77-100)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44208" y="2311090"/>
              <a:ext cx="504000" cy="2545983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269158" y="2407773"/>
              <a:ext cx="504000" cy="244930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620117" y="2311090"/>
              <a:ext cx="504000" cy="2545983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3" name="Connecteur droit 92"/>
            <p:cNvCxnSpPr/>
            <p:nvPr/>
          </p:nvCxnSpPr>
          <p:spPr>
            <a:xfrm>
              <a:off x="5326004" y="2293731"/>
              <a:ext cx="0" cy="2555268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5263109" y="2295315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5254004" y="2814232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5253996" y="3317778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5253996" y="3829167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ZoneTexte 97"/>
            <p:cNvSpPr txBox="1"/>
            <p:nvPr/>
          </p:nvSpPr>
          <p:spPr>
            <a:xfrm>
              <a:off x="4812311" y="2163275"/>
              <a:ext cx="48421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4912161" y="2694832"/>
              <a:ext cx="38436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4912161" y="3197713"/>
              <a:ext cx="38436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4912161" y="3698711"/>
              <a:ext cx="38436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5012011" y="4721222"/>
              <a:ext cx="28451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4935311" y="4209856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FFFFFF"/>
                  </a:solidFill>
                </a:rPr>
                <a:t>20</a:t>
              </a:r>
            </a:p>
          </p:txBody>
        </p:sp>
        <p:sp>
          <p:nvSpPr>
            <p:cNvPr id="105" name="TextBox 6"/>
            <p:cNvSpPr txBox="1"/>
            <p:nvPr/>
          </p:nvSpPr>
          <p:spPr>
            <a:xfrm>
              <a:off x="5641075" y="4596387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13</a:t>
              </a:r>
            </a:p>
          </p:txBody>
        </p:sp>
        <p:sp>
          <p:nvSpPr>
            <p:cNvPr id="106" name="TextBox 7"/>
            <p:cNvSpPr txBox="1"/>
            <p:nvPr/>
          </p:nvSpPr>
          <p:spPr>
            <a:xfrm>
              <a:off x="6535475" y="4596387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107" name="TextBox 9"/>
            <p:cNvSpPr txBox="1"/>
            <p:nvPr/>
          </p:nvSpPr>
          <p:spPr>
            <a:xfrm>
              <a:off x="7327087" y="4579889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23</a:t>
              </a:r>
            </a:p>
          </p:txBody>
        </p:sp>
        <p:cxnSp>
          <p:nvCxnSpPr>
            <p:cNvPr id="108" name="Connecteur droit 107"/>
            <p:cNvCxnSpPr/>
            <p:nvPr/>
          </p:nvCxnSpPr>
          <p:spPr>
            <a:xfrm>
              <a:off x="5218136" y="4851458"/>
              <a:ext cx="351377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/>
            <p:cNvCxnSpPr/>
            <p:nvPr/>
          </p:nvCxnSpPr>
          <p:spPr>
            <a:xfrm>
              <a:off x="5253996" y="4342861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ZoneTexte 109"/>
            <p:cNvSpPr txBox="1"/>
            <p:nvPr/>
          </p:nvSpPr>
          <p:spPr>
            <a:xfrm>
              <a:off x="5108530" y="1951113"/>
              <a:ext cx="367108" cy="2870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5436096" y="4849717"/>
              <a:ext cx="895197" cy="295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</a:t>
              </a:r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RASs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6466257" y="4849717"/>
              <a:ext cx="552655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NS3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7279955" y="4847015"/>
              <a:ext cx="646331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NS5A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8100448" y="4209073"/>
              <a:ext cx="504000" cy="64800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ZoneTexte 111"/>
            <p:cNvSpPr txBox="1"/>
            <p:nvPr/>
          </p:nvSpPr>
          <p:spPr>
            <a:xfrm flipH="1">
              <a:off x="8100392" y="3913311"/>
              <a:ext cx="4744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25</a:t>
              </a:r>
            </a:p>
          </p:txBody>
        </p:sp>
        <p:sp>
          <p:nvSpPr>
            <p:cNvPr id="117" name="TextBox 9"/>
            <p:cNvSpPr txBox="1"/>
            <p:nvPr/>
          </p:nvSpPr>
          <p:spPr>
            <a:xfrm>
              <a:off x="8179236" y="4579889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8028384" y="4847015"/>
              <a:ext cx="671979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NS3 + 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NS5A</a:t>
              </a: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4912161" y="4217186"/>
              <a:ext cx="384365" cy="2609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</p:grpSp>
      <p:sp>
        <p:nvSpPr>
          <p:cNvPr id="120" name="ZoneTexte 69"/>
          <p:cNvSpPr txBox="1">
            <a:spLocks noChangeArrowheads="1"/>
          </p:cNvSpPr>
          <p:nvPr/>
        </p:nvSpPr>
        <p:spPr bwMode="auto">
          <a:xfrm>
            <a:off x="4211960" y="6525344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Hepatology. 2018;671253-1260</a:t>
            </a:r>
          </a:p>
        </p:txBody>
      </p:sp>
    </p:spTree>
    <p:extLst>
      <p:ext uri="{BB962C8B-B14F-4D97-AF65-F5344CB8AC3E}">
        <p14:creationId xmlns:p14="http://schemas.microsoft.com/office/powerpoint/2010/main" val="2293065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8"/>
          <p:cNvSpPr txBox="1">
            <a:spLocks/>
          </p:cNvSpPr>
          <p:nvPr/>
        </p:nvSpPr>
        <p:spPr bwMode="auto">
          <a:xfrm>
            <a:off x="107504" y="1147894"/>
            <a:ext cx="9135999" cy="503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None/>
              <a:defRPr sz="2400" b="1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None/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None/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None/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rgbClr val="0070C0"/>
                </a:solidFill>
              </a:rPr>
              <a:t>9 virologic failures : 4 relapses (R) and 5 virologic breakthroughs (B)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920198"/>
              </p:ext>
            </p:extLst>
          </p:nvPr>
        </p:nvGraphicFramePr>
        <p:xfrm>
          <a:off x="118863" y="1589317"/>
          <a:ext cx="8917633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1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2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7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434"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GLE/PIB 12 weeks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69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DAA regimen(s)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Genotype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 of 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NS3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NS5A</a:t>
                      </a:r>
                      <a:r>
                        <a:rPr lang="en-US" sz="1400" b="1" baseline="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RVAs</a:t>
                      </a:r>
                      <a:endParaRPr lang="en-US" sz="14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695">
                <a:tc vMerge="1"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695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333399"/>
                          </a:solidFill>
                          <a:latin typeface="+mn-lt"/>
                          <a:cs typeface="Calibri" panose="020F0502020204030204" pitchFamily="34" charset="0"/>
                        </a:rPr>
                        <a:t>LDV/SOF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333399"/>
                          </a:solidFill>
                          <a:latin typeface="+mn-lt"/>
                          <a:cs typeface="Calibri" panose="020F0502020204030204" pitchFamily="34" charset="0"/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333399"/>
                          </a:solidFill>
                          <a:latin typeface="+mn-lt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333399"/>
                          </a:solidFill>
                          <a:latin typeface="+mn-lt"/>
                          <a:cs typeface="Calibri" panose="020F0502020204030204" pitchFamily="34" charset="0"/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noProof="0" dirty="0">
                          <a:solidFill>
                            <a:srgbClr val="333399"/>
                          </a:solidFill>
                          <a:latin typeface="+mn-lt"/>
                          <a:cs typeface="Calibri" panose="020F0502020204030204" pitchFamily="34" charset="0"/>
                        </a:rPr>
                        <a:t>A156V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333399"/>
                          </a:solidFill>
                          <a:latin typeface="+mn-lt"/>
                          <a:cs typeface="Calibri" panose="020F0502020204030204" pitchFamily="34" charset="0"/>
                        </a:rPr>
                        <a:t>Q30E/K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noProof="0" dirty="0">
                          <a:solidFill>
                            <a:srgbClr val="333399"/>
                          </a:solidFill>
                          <a:latin typeface="+mn-lt"/>
                          <a:cs typeface="Calibri" panose="020F0502020204030204" pitchFamily="34" charset="0"/>
                        </a:rPr>
                        <a:t>Q30K,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782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SMV + SOF, LDV/SOF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V36M, R155K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V36M, R155K,</a:t>
                      </a:r>
                      <a:r>
                        <a:rPr lang="en-US" sz="1300" b="0" baseline="0" noProof="0" dirty="0">
                          <a:solidFill>
                            <a:srgbClr val="000066"/>
                          </a:solidFill>
                        </a:rPr>
                        <a:t> A156T</a:t>
                      </a:r>
                      <a:endParaRPr lang="en-US" sz="13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M28V, Q30R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M28G, Q30R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695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DCV + Peg-IFN/RBV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Q30R, H58D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Q30R, H58D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695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ASV + DCV + BCV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Q30G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P29R, Q30G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695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ASV + DCV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L28M, P32 del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L28M, P32 del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507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GLE/PIB 16 weeks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782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3PI-based (TVR, SIM, PTV),</a:t>
                      </a:r>
                      <a:r>
                        <a:rPr lang="en-US" sz="1400" b="0" baseline="0" noProof="0" dirty="0">
                          <a:solidFill>
                            <a:srgbClr val="000066"/>
                          </a:solidFill>
                        </a:rPr>
                        <a:t> LDV/SOF+RBV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Y56H, D168E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V36M, Y56H, D168E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K24Q,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K24Q/R, Q30H,</a:t>
                      </a:r>
                      <a:r>
                        <a:rPr lang="en-US" sz="1300" b="0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695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LDV/SOF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A156V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300" b="0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3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300" b="0" baseline="0" noProof="0" dirty="0">
                          <a:solidFill>
                            <a:srgbClr val="000066"/>
                          </a:solidFill>
                        </a:rPr>
                        <a:t> L31M, H58D</a:t>
                      </a:r>
                      <a:endParaRPr lang="en-US" sz="13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0782"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DCV + Peg-IFN/RBV, OBV/PTV/r</a:t>
                      </a:r>
                      <a:r>
                        <a:rPr lang="en-US" sz="1400" b="0" baseline="0" noProof="0" dirty="0">
                          <a:solidFill>
                            <a:srgbClr val="000066"/>
                          </a:solidFill>
                        </a:rPr>
                        <a:t> + </a:t>
                      </a:r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DSV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Y56H, D168A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Y56H, A156G, D168A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M28T/V, Q30R,</a:t>
                      </a:r>
                      <a:r>
                        <a:rPr lang="en-US" sz="1300" b="0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3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19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OBV/PTV/r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+ 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DSV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000066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Y56H, D168A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R155T, A156G, D168A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Q30H,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noProof="0" dirty="0">
                          <a:solidFill>
                            <a:srgbClr val="000066"/>
                          </a:solidFill>
                        </a:rPr>
                        <a:t>M28A, Q30H, H58D,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8" name="Grouper 7"/>
          <p:cNvGrpSpPr/>
          <p:nvPr/>
        </p:nvGrpSpPr>
        <p:grpSpPr>
          <a:xfrm>
            <a:off x="499" y="6525344"/>
            <a:ext cx="1654693" cy="360041"/>
            <a:chOff x="499" y="6525344"/>
            <a:chExt cx="1654693" cy="360041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18015" y="6525345"/>
              <a:ext cx="1619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499" y="6525344"/>
              <a:ext cx="1654693" cy="27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MAGELLAN-1,  Part 2</a:t>
              </a:r>
            </a:p>
          </p:txBody>
        </p:sp>
      </p:grpSp>
      <p:sp>
        <p:nvSpPr>
          <p:cNvPr id="11" name="Rectangle 27"/>
          <p:cNvSpPr txBox="1">
            <a:spLocks noChangeArrowheads="1"/>
          </p:cNvSpPr>
          <p:nvPr/>
        </p:nvSpPr>
        <p:spPr bwMode="auto">
          <a:xfrm>
            <a:off x="107504" y="76200"/>
            <a:ext cx="9036496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700" kern="0" dirty="0">
                <a:ea typeface="ＭＳ Ｐゴシック" pitchFamily="34" charset="-128"/>
              </a:rPr>
              <a:t>MAGELLAN-1 Study, Part 2: </a:t>
            </a:r>
            <a:r>
              <a:rPr lang="en-US" sz="2700" kern="0" dirty="0" err="1">
                <a:ea typeface="ＭＳ Ｐゴシック" pitchFamily="34" charset="-128"/>
              </a:rPr>
              <a:t>glecaprevir</a:t>
            </a:r>
            <a:r>
              <a:rPr lang="en-US" sz="2700" kern="0" dirty="0">
                <a:ea typeface="ＭＳ Ｐゴシック" pitchFamily="34" charset="-128"/>
              </a:rPr>
              <a:t>/</a:t>
            </a:r>
            <a:r>
              <a:rPr lang="en-US" sz="2700" kern="0" dirty="0" err="1">
                <a:ea typeface="ＭＳ Ｐゴシック" pitchFamily="34" charset="-128"/>
              </a:rPr>
              <a:t>pibrentasvir</a:t>
            </a:r>
            <a:r>
              <a:rPr lang="en-US" sz="2700" kern="0" dirty="0">
                <a:ea typeface="ＭＳ Ｐゴシック" pitchFamily="34" charset="-128"/>
              </a:rPr>
              <a:t> </a:t>
            </a:r>
            <a:br>
              <a:rPr lang="en-US" sz="2700" kern="0" dirty="0">
                <a:ea typeface="ＭＳ Ｐゴシック" pitchFamily="34" charset="-128"/>
              </a:rPr>
            </a:br>
            <a:r>
              <a:rPr lang="en-US" sz="2700" kern="0" dirty="0">
                <a:ea typeface="ＭＳ Ｐゴシック" pitchFamily="34" charset="-128"/>
              </a:rPr>
              <a:t>in genotype 1 or 4 with failure to DAA regimen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4211960" y="6525344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Hepatology. 2018;671253-1260</a:t>
            </a:r>
          </a:p>
        </p:txBody>
      </p:sp>
    </p:spTree>
    <p:extLst>
      <p:ext uri="{BB962C8B-B14F-4D97-AF65-F5344CB8AC3E}">
        <p14:creationId xmlns:p14="http://schemas.microsoft.com/office/powerpoint/2010/main" val="3221222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9655838"/>
              </p:ext>
            </p:extLst>
          </p:nvPr>
        </p:nvGraphicFramePr>
        <p:xfrm>
          <a:off x="539553" y="1855147"/>
          <a:ext cx="8064893" cy="3862578"/>
        </p:xfrm>
        <a:graphic>
          <a:graphicData uri="http://schemas.openxmlformats.org/drawingml/2006/table">
            <a:tbl>
              <a:tblPr/>
              <a:tblGrid>
                <a:gridCol w="4338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3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potentially related to treatment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&gt; 10% of patients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 3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≥ 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grade ≥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251520" y="1295400"/>
            <a:ext cx="864096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700" dirty="0">
                <a:ea typeface="ＭＳ Ｐゴシック" pitchFamily="34" charset="-128"/>
              </a:rPr>
              <a:t>MAGELLAN-1 Study, Part 2: </a:t>
            </a:r>
            <a:r>
              <a:rPr lang="en-US" sz="2700" dirty="0" err="1">
                <a:ea typeface="ＭＳ Ｐゴシック" pitchFamily="34" charset="-128"/>
              </a:rPr>
              <a:t>glecaprevir</a:t>
            </a:r>
            <a:r>
              <a:rPr lang="en-US" sz="2700" dirty="0">
                <a:ea typeface="ＭＳ Ｐゴシック" pitchFamily="34" charset="-128"/>
              </a:rPr>
              <a:t>/</a:t>
            </a:r>
            <a:r>
              <a:rPr lang="en-US" sz="2700" dirty="0" err="1">
                <a:ea typeface="ＭＳ Ｐゴシック" pitchFamily="34" charset="-128"/>
              </a:rPr>
              <a:t>pibrentasvir</a:t>
            </a:r>
            <a:r>
              <a:rPr lang="en-US" sz="2700" dirty="0">
                <a:ea typeface="ＭＳ Ｐゴシック" pitchFamily="34" charset="-128"/>
              </a:rPr>
              <a:t> </a:t>
            </a:r>
            <a:br>
              <a:rPr lang="en-US" sz="2700" dirty="0">
                <a:ea typeface="ＭＳ Ｐゴシック" pitchFamily="34" charset="-128"/>
              </a:rPr>
            </a:br>
            <a:r>
              <a:rPr lang="en-US" sz="2700" dirty="0">
                <a:ea typeface="ＭＳ Ｐゴシック" pitchFamily="34" charset="-128"/>
              </a:rPr>
              <a:t>in genotype 1 or 4 with failure to DAA regimen</a:t>
            </a:r>
          </a:p>
        </p:txBody>
      </p:sp>
      <p:grpSp>
        <p:nvGrpSpPr>
          <p:cNvPr id="13" name="Grouper 12"/>
          <p:cNvGrpSpPr/>
          <p:nvPr/>
        </p:nvGrpSpPr>
        <p:grpSpPr>
          <a:xfrm>
            <a:off x="499" y="6525344"/>
            <a:ext cx="1654693" cy="360041"/>
            <a:chOff x="499" y="6525344"/>
            <a:chExt cx="1654693" cy="360041"/>
          </a:xfrm>
        </p:grpSpPr>
        <p:sp>
          <p:nvSpPr>
            <p:cNvPr id="15" name="AutoShape 162"/>
            <p:cNvSpPr>
              <a:spLocks noChangeArrowheads="1"/>
            </p:cNvSpPr>
            <p:nvPr/>
          </p:nvSpPr>
          <p:spPr bwMode="auto">
            <a:xfrm>
              <a:off x="18015" y="6525345"/>
              <a:ext cx="1619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9" name="ZoneTexte 23"/>
            <p:cNvSpPr txBox="1">
              <a:spLocks noChangeArrowheads="1"/>
            </p:cNvSpPr>
            <p:nvPr/>
          </p:nvSpPr>
          <p:spPr bwMode="auto">
            <a:xfrm>
              <a:off x="499" y="6525344"/>
              <a:ext cx="1654693" cy="27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MAGELLAN-1,  Part 2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211960" y="6525344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Hepatology. 2018;671253-1260</a:t>
            </a: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876"/>
            <a:ext cx="8496944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In patients with prior PI failure and NS5A inhibitor-naïve,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of 100% after 12 or 16 weeks of </a:t>
            </a:r>
            <a:r>
              <a:rPr lang="en-US" sz="2000" dirty="0" err="1">
                <a:ea typeface="ＭＳ Ｐゴシック" pitchFamily="34" charset="-128"/>
              </a:rPr>
              <a:t>glecaprevir</a:t>
            </a:r>
            <a:r>
              <a:rPr lang="en-US" sz="2000" dirty="0">
                <a:ea typeface="ＭＳ Ｐゴシック" pitchFamily="34" charset="-128"/>
              </a:rPr>
              <a:t>/</a:t>
            </a:r>
            <a:r>
              <a:rPr lang="en-US" sz="2000" dirty="0" err="1">
                <a:ea typeface="ＭＳ Ｐゴシック" pitchFamily="34" charset="-128"/>
              </a:rPr>
              <a:t>pibrentasvir</a:t>
            </a:r>
            <a:r>
              <a:rPr lang="en-US" sz="2000" dirty="0">
                <a:ea typeface="ＭＳ Ｐゴシック" pitchFamily="34" charset="-128"/>
              </a:rPr>
              <a:t> 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In patients with prior failure to both PI and NS5A inhibitor, lower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were achieved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In patients with with prior failure to NS5A inhibitor,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was 94% with 16 weeks of GLE/PIB, with no relapse</a:t>
            </a:r>
          </a:p>
          <a:p>
            <a:pPr lvl="1">
              <a:spcBef>
                <a:spcPts val="300"/>
              </a:spcBef>
            </a:pPr>
            <a:endParaRPr lang="en-US" sz="1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Good tolerability, with no treatment-related serious adverse event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grade 3 or 4 laboratory abnormalities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discontinuation due to adverse events</a:t>
            </a: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700" dirty="0">
                <a:ea typeface="ＭＳ Ｐゴシック" pitchFamily="34" charset="-128"/>
              </a:rPr>
              <a:t>MAGELLAN-1 Study, Part 2: </a:t>
            </a:r>
            <a:r>
              <a:rPr lang="en-US" sz="2700" dirty="0" err="1">
                <a:ea typeface="ＭＳ Ｐゴシック" pitchFamily="34" charset="-128"/>
              </a:rPr>
              <a:t>glecaprevir</a:t>
            </a:r>
            <a:r>
              <a:rPr lang="en-US" sz="2700" dirty="0">
                <a:ea typeface="ＭＳ Ｐゴシック" pitchFamily="34" charset="-128"/>
              </a:rPr>
              <a:t>/</a:t>
            </a:r>
            <a:r>
              <a:rPr lang="en-US" sz="2700" dirty="0" err="1">
                <a:ea typeface="ＭＳ Ｐゴシック" pitchFamily="34" charset="-128"/>
              </a:rPr>
              <a:t>pibrentasvir</a:t>
            </a:r>
            <a:r>
              <a:rPr lang="en-US" sz="2700" dirty="0">
                <a:ea typeface="ＭＳ Ｐゴシック" pitchFamily="34" charset="-128"/>
              </a:rPr>
              <a:t> </a:t>
            </a:r>
            <a:br>
              <a:rPr lang="en-US" sz="2700" dirty="0">
                <a:ea typeface="ＭＳ Ｐゴシック" pitchFamily="34" charset="-128"/>
              </a:rPr>
            </a:br>
            <a:r>
              <a:rPr lang="en-US" sz="2700" dirty="0">
                <a:ea typeface="ＭＳ Ｐゴシック" pitchFamily="34" charset="-128"/>
              </a:rPr>
              <a:t>in genotype 1 or 4 with failure to DAA regimen</a:t>
            </a:r>
          </a:p>
        </p:txBody>
      </p:sp>
      <p:grpSp>
        <p:nvGrpSpPr>
          <p:cNvPr id="11" name="Grouper 10"/>
          <p:cNvGrpSpPr/>
          <p:nvPr/>
        </p:nvGrpSpPr>
        <p:grpSpPr>
          <a:xfrm>
            <a:off x="499" y="6525344"/>
            <a:ext cx="1654693" cy="360041"/>
            <a:chOff x="499" y="6525344"/>
            <a:chExt cx="1654693" cy="36004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18015" y="6525345"/>
              <a:ext cx="1619661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499" y="6525344"/>
              <a:ext cx="1654693" cy="27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MAGELLAN-1,  Part 2</a:t>
              </a: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211960" y="6525344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Hepatology. 2018;671253-1260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862</Words>
  <Application>Microsoft Office PowerPoint</Application>
  <PresentationFormat>Affichage à l'écran (4:3)</PresentationFormat>
  <Paragraphs>334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Trebuchet MS</vt:lpstr>
      <vt:lpstr>Wingdings</vt:lpstr>
      <vt:lpstr>HCV-trials.com 2017</vt:lpstr>
      <vt:lpstr>MAGELLAN-1 Study, Part 2: glecaprevir/pibrentasvir  in genotype 1 or 4 with failure to DAA regimen</vt:lpstr>
      <vt:lpstr>MAGELLAN-1 Study, Part 2: glecaprevir/pibrentasvir  in genotype 1 or 4 with failure to DAA regimen</vt:lpstr>
      <vt:lpstr>Présentation PowerPoint</vt:lpstr>
      <vt:lpstr>Présentation PowerPoint</vt:lpstr>
      <vt:lpstr>Présentation PowerPoint</vt:lpstr>
      <vt:lpstr>MAGELLAN-1 Study, Part 2: glecaprevir/pibrentasvir  in genotype 1 or 4 with failure to DAA regimen</vt:lpstr>
      <vt:lpstr>MAGELLAN-1 Study, Part 2: glecaprevir/pibrentasvir  in genotype 1 or 4 with failure to DAA regimen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Yannick Darrats</cp:lastModifiedBy>
  <cp:revision>275</cp:revision>
  <dcterms:created xsi:type="dcterms:W3CDTF">2010-10-19T10:42:50Z</dcterms:created>
  <dcterms:modified xsi:type="dcterms:W3CDTF">2019-03-19T14:27:50Z</dcterms:modified>
</cp:coreProperties>
</file>