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89" r:id="rId2"/>
    <p:sldId id="284" r:id="rId3"/>
    <p:sldId id="298" r:id="rId4"/>
    <p:sldId id="292" r:id="rId5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2" pos="5738">
          <p15:clr>
            <a:srgbClr val="A4A3A4"/>
          </p15:clr>
        </p15:guide>
        <p15:guide id="3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DDDDDD"/>
    <a:srgbClr val="33CC33"/>
    <a:srgbClr val="333399"/>
    <a:srgbClr val="000066"/>
    <a:srgbClr val="0070C0"/>
    <a:srgbClr val="70AD47"/>
    <a:srgbClr val="007774"/>
    <a:srgbClr val="8D3C15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Style à thème 1 - Accentuation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77" autoAdjust="0"/>
    <p:restoredTop sz="89170" autoAdjust="0"/>
  </p:normalViewPr>
  <p:slideViewPr>
    <p:cSldViewPr snapToObjects="1">
      <p:cViewPr varScale="1">
        <p:scale>
          <a:sx n="71" d="100"/>
          <a:sy n="71" d="100"/>
        </p:scale>
        <p:origin x="-128" y="-288"/>
      </p:cViewPr>
      <p:guideLst>
        <p:guide orient="horz" pos="2160"/>
        <p:guide pos="573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 showGuides="1">
      <p:cViewPr varScale="1">
        <p:scale>
          <a:sx n="67" d="100"/>
          <a:sy n="67" d="100"/>
        </p:scale>
        <p:origin x="2748" y="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FED37435-6F7F-4E73-AC05-7DFCA6B8B48E}" type="datetimeFigureOut">
              <a:rPr lang="fr-FR"/>
              <a:pPr>
                <a:defRPr/>
              </a:pPr>
              <a:t>05/02/17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9D35950B-3B05-4EEB-A27F-E7E72F71A98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2292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35950B-3B05-4EEB-A27F-E7E72F71A98A}" type="slidenum">
              <a:rPr lang="fr-FR" smtClean="0"/>
              <a:pPr>
                <a:defRPr/>
              </a:pPr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53382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35950B-3B05-4EEB-A27F-E7E72F71A98A}" type="slidenum">
              <a:rPr lang="fr-FR" smtClean="0"/>
              <a:pPr>
                <a:defRPr/>
              </a:pPr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2734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35950B-3B05-4EEB-A27F-E7E72F71A98A}" type="slidenum">
              <a:rPr lang="fr-FR" smtClean="0"/>
              <a:pPr>
                <a:defRPr/>
              </a:pPr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39607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35950B-3B05-4EEB-A27F-E7E72F71A98A}" type="slidenum">
              <a:rPr lang="fr-FR" smtClean="0"/>
              <a:pPr>
                <a:defRPr/>
              </a:pPr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07171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dirty="0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925" y="1484313"/>
            <a:ext cx="4424363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11688" y="1484313"/>
            <a:ext cx="4424362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497"/>
            <a:ext cx="7924800" cy="787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900"/>
              </a:spcBef>
              <a:defRPr/>
            </a:lvl1pPr>
            <a:lvl2pPr>
              <a:spcBef>
                <a:spcPts val="0"/>
              </a:spcBef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609599" y="6248400"/>
            <a:ext cx="7870371" cy="457200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2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985000" y="64928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b="0" baseline="0"/>
            </a:lvl1pPr>
          </a:lstStyle>
          <a:p>
            <a:fld id="{67596D74-673C-C648-8EAA-BA66B657128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709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7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76200"/>
            <a:ext cx="8351837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557338"/>
            <a:ext cx="8351838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9pPr>
    </p:titleStyle>
    <p:bodyStyle>
      <a:lvl1pPr marL="271463" indent="-271463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Font typeface="Wingdings" pitchFamily="2" charset="2"/>
        <a:buChar char="§"/>
        <a:defRPr sz="2400" b="1">
          <a:solidFill>
            <a:srgbClr val="0070C0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>
          <a:solidFill>
            <a:srgbClr val="000066"/>
          </a:solidFill>
          <a:latin typeface="+mn-lt"/>
        </a:defRPr>
      </a:lvl2pPr>
      <a:lvl3pPr marL="1144588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•"/>
        <a:defRPr sz="1600">
          <a:solidFill>
            <a:srgbClr val="0000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 sz="1400">
          <a:solidFill>
            <a:srgbClr val="00006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»"/>
        <a:defRPr sz="1400">
          <a:solidFill>
            <a:srgbClr val="0000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4961756"/>
              </p:ext>
            </p:extLst>
          </p:nvPr>
        </p:nvGraphicFramePr>
        <p:xfrm>
          <a:off x="3995944" y="3068960"/>
          <a:ext cx="3312466" cy="648072"/>
        </p:xfrm>
        <a:graphic>
          <a:graphicData uri="http://schemas.openxmlformats.org/drawingml/2006/table">
            <a:tbl>
              <a:tblPr/>
              <a:tblGrid>
                <a:gridCol w="331246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6480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SMV 150 mg </a:t>
                      </a:r>
                      <a:r>
                        <a:rPr kumimoji="0" lang="en-GB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qd</a:t>
                      </a: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+ SOF 400 mg </a:t>
                      </a:r>
                      <a:r>
                        <a:rPr kumimoji="0" lang="en-GB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qd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3275856" y="3018437"/>
            <a:ext cx="72277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/>
            <a:r>
              <a:rPr lang="en-US" sz="1600" b="1" dirty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 40</a:t>
            </a:r>
          </a:p>
        </p:txBody>
      </p:sp>
      <p:sp>
        <p:nvSpPr>
          <p:cNvPr id="12" name="Line 172"/>
          <p:cNvSpPr>
            <a:spLocks noChangeShapeType="1"/>
          </p:cNvSpPr>
          <p:nvPr/>
        </p:nvSpPr>
        <p:spPr bwMode="auto">
          <a:xfrm>
            <a:off x="7308410" y="2034827"/>
            <a:ext cx="0" cy="1756256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3" name="Oval 110"/>
          <p:cNvSpPr>
            <a:spLocks noChangeArrowheads="1"/>
          </p:cNvSpPr>
          <p:nvPr/>
        </p:nvSpPr>
        <p:spPr bwMode="auto">
          <a:xfrm>
            <a:off x="7020272" y="1484784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F0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W12</a:t>
            </a:r>
            <a:endParaRPr lang="en-US" sz="160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14" name="Line 63"/>
          <p:cNvSpPr>
            <a:spLocks noChangeShapeType="1"/>
          </p:cNvSpPr>
          <p:nvPr/>
        </p:nvSpPr>
        <p:spPr bwMode="auto">
          <a:xfrm>
            <a:off x="7344424" y="3356992"/>
            <a:ext cx="1044000" cy="0"/>
          </a:xfrm>
          <a:prstGeom prst="line">
            <a:avLst/>
          </a:prstGeom>
          <a:ln w="28575">
            <a:solidFill>
              <a:srgbClr val="333399"/>
            </a:solidFill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0" name="AutoShape 162"/>
          <p:cNvSpPr>
            <a:spLocks noChangeArrowheads="1"/>
          </p:cNvSpPr>
          <p:nvPr/>
        </p:nvSpPr>
        <p:spPr bwMode="auto">
          <a:xfrm>
            <a:off x="179512" y="2189472"/>
            <a:ext cx="3060342" cy="2281476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latin typeface="Calibri" pitchFamily="-1" charset="0"/>
                <a:ea typeface="Arial" pitchFamily="-1" charset="0"/>
                <a:cs typeface="Arial" pitchFamily="-1" charset="0"/>
              </a:rPr>
              <a:t>18-70 years</a:t>
            </a:r>
            <a:br>
              <a:rPr lang="en-US" sz="1600" b="1" dirty="0">
                <a:latin typeface="Calibri" pitchFamily="-1" charset="0"/>
                <a:ea typeface="Arial" pitchFamily="-1" charset="0"/>
                <a:cs typeface="Arial" pitchFamily="-1" charset="0"/>
              </a:rPr>
            </a:br>
            <a:r>
              <a:rPr lang="en-US" sz="1600" b="1" dirty="0">
                <a:latin typeface="Calibri" pitchFamily="-1" charset="0"/>
                <a:ea typeface="Arial" pitchFamily="-1" charset="0"/>
                <a:cs typeface="Arial" pitchFamily="-1" charset="0"/>
              </a:rPr>
              <a:t>Chronic HCV infection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latin typeface="Calibri" pitchFamily="-1" charset="0"/>
                <a:ea typeface="Arial" pitchFamily="-1" charset="0"/>
                <a:cs typeface="Arial" pitchFamily="-1" charset="0"/>
              </a:rPr>
              <a:t>Genotype 4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latin typeface="Calibri" pitchFamily="-1" charset="0"/>
                <a:ea typeface="Arial" pitchFamily="-1" charset="0"/>
                <a:cs typeface="Arial" pitchFamily="-1" charset="0"/>
              </a:rPr>
              <a:t>HCV RNA &gt; 10 000 IU/ml</a:t>
            </a:r>
            <a:br>
              <a:rPr lang="en-US" sz="1600" b="1" dirty="0">
                <a:latin typeface="Calibri" pitchFamily="-1" charset="0"/>
                <a:ea typeface="Arial" pitchFamily="-1" charset="0"/>
                <a:cs typeface="Arial" pitchFamily="-1" charset="0"/>
              </a:rPr>
            </a:br>
            <a:r>
              <a:rPr lang="en-US" sz="1600" b="1" dirty="0">
                <a:latin typeface="Calibri" pitchFamily="-1" charset="0"/>
                <a:ea typeface="Arial" pitchFamily="-1" charset="0"/>
                <a:cs typeface="Arial" pitchFamily="-1" charset="0"/>
              </a:rPr>
              <a:t>Naïve or pre-treatment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latin typeface="Calibri" pitchFamily="-1" charset="0"/>
                <a:ea typeface="Arial" pitchFamily="-1" charset="0"/>
                <a:cs typeface="Arial" pitchFamily="-1" charset="0"/>
              </a:rPr>
              <a:t> with PEG-IFN + RBV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latin typeface="Calibri" pitchFamily="-1" charset="0"/>
                <a:ea typeface="Arial" pitchFamily="-1" charset="0"/>
                <a:cs typeface="Arial" pitchFamily="-1" charset="0"/>
              </a:rPr>
              <a:t>Compensated cirrhosis allowed</a:t>
            </a:r>
            <a:br>
              <a:rPr lang="en-US" sz="1600" b="1" dirty="0">
                <a:latin typeface="Calibri" pitchFamily="-1" charset="0"/>
                <a:ea typeface="Arial" pitchFamily="-1" charset="0"/>
                <a:cs typeface="Arial" pitchFamily="-1" charset="0"/>
              </a:rPr>
            </a:br>
            <a:r>
              <a:rPr lang="en-US" sz="1600" b="1" dirty="0">
                <a:latin typeface="Calibri" pitchFamily="-1" charset="0"/>
                <a:ea typeface="Arial" pitchFamily="-1" charset="0"/>
                <a:cs typeface="Arial" pitchFamily="-1" charset="0"/>
              </a:rPr>
              <a:t>No HBV or HIV co-infection</a:t>
            </a:r>
            <a:endParaRPr lang="en-US" sz="1600" b="1" dirty="0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31" name="Oval 170"/>
          <p:cNvSpPr>
            <a:spLocks noChangeArrowheads="1"/>
          </p:cNvSpPr>
          <p:nvPr/>
        </p:nvSpPr>
        <p:spPr bwMode="auto">
          <a:xfrm>
            <a:off x="2915816" y="1412776"/>
            <a:ext cx="1331998" cy="539999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Open-label</a:t>
            </a:r>
          </a:p>
        </p:txBody>
      </p:sp>
      <p:sp>
        <p:nvSpPr>
          <p:cNvPr id="33" name="Line 63"/>
          <p:cNvSpPr>
            <a:spLocks noChangeShapeType="1"/>
          </p:cNvSpPr>
          <p:nvPr/>
        </p:nvSpPr>
        <p:spPr bwMode="auto">
          <a:xfrm>
            <a:off x="3241175" y="3364049"/>
            <a:ext cx="754769" cy="0"/>
          </a:xfrm>
          <a:prstGeom prst="line">
            <a:avLst/>
          </a:prstGeom>
          <a:ln w="28575">
            <a:solidFill>
              <a:srgbClr val="333399"/>
            </a:solidFill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cxnSp>
        <p:nvCxnSpPr>
          <p:cNvPr id="34" name="Connecteur droit 66"/>
          <p:cNvCxnSpPr>
            <a:cxnSpLocks noChangeShapeType="1"/>
          </p:cNvCxnSpPr>
          <p:nvPr/>
        </p:nvCxnSpPr>
        <p:spPr bwMode="auto">
          <a:xfrm rot="5400000">
            <a:off x="3212034" y="2348839"/>
            <a:ext cx="720000" cy="1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</p:spPr>
      </p:cxnSp>
      <p:sp>
        <p:nvSpPr>
          <p:cNvPr id="2" name="ZoneTexte 1"/>
          <p:cNvSpPr txBox="1"/>
          <p:nvPr/>
        </p:nvSpPr>
        <p:spPr>
          <a:xfrm>
            <a:off x="8339153" y="3141843"/>
            <a:ext cx="7735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333399"/>
                </a:solidFill>
                <a:latin typeface="Calibri" panose="020F0502020204030204" pitchFamily="34" charset="0"/>
              </a:rPr>
              <a:t>SVR</a:t>
            </a:r>
            <a:r>
              <a:rPr lang="en-US" sz="2000" b="1" baseline="-25000" dirty="0">
                <a:solidFill>
                  <a:srgbClr val="333399"/>
                </a:solidFill>
                <a:latin typeface="Calibri" panose="020F0502020204030204" pitchFamily="34" charset="0"/>
              </a:rPr>
              <a:t>12</a:t>
            </a:r>
          </a:p>
        </p:txBody>
      </p:sp>
      <p:sp>
        <p:nvSpPr>
          <p:cNvPr id="37" name="AutoShape 162"/>
          <p:cNvSpPr>
            <a:spLocks noChangeArrowheads="1"/>
          </p:cNvSpPr>
          <p:nvPr/>
        </p:nvSpPr>
        <p:spPr bwMode="auto">
          <a:xfrm>
            <a:off x="0" y="6570663"/>
            <a:ext cx="683568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PLUTO</a:t>
            </a:r>
            <a:endParaRPr lang="en-GB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9" name="Espace réservé du contenu 2"/>
          <p:cNvSpPr txBox="1">
            <a:spLocks/>
          </p:cNvSpPr>
          <p:nvPr/>
        </p:nvSpPr>
        <p:spPr bwMode="auto">
          <a:xfrm>
            <a:off x="539552" y="1160540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defTabSz="914400" fontAlgn="base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Wingdings" pitchFamily="-109" charset="2"/>
              <a:buChar char="§"/>
              <a:defRPr/>
            </a:pPr>
            <a:r>
              <a:rPr lang="en-US" sz="2400" b="1" kern="0" dirty="0">
                <a:solidFill>
                  <a:srgbClr val="0070C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Design</a:t>
            </a:r>
          </a:p>
        </p:txBody>
      </p:sp>
      <p:sp>
        <p:nvSpPr>
          <p:cNvPr id="43" name="Espace réservé du contenu 17"/>
          <p:cNvSpPr txBox="1">
            <a:spLocks/>
          </p:cNvSpPr>
          <p:nvPr/>
        </p:nvSpPr>
        <p:spPr bwMode="auto">
          <a:xfrm>
            <a:off x="539750" y="5013176"/>
            <a:ext cx="8351838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1463" indent="-2714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Wingdings" pitchFamily="2" charset="2"/>
              <a:buChar char="§"/>
              <a:defRPr sz="2400" b="1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–"/>
              <a:defRPr>
                <a:solidFill>
                  <a:srgbClr val="000066"/>
                </a:solidFill>
                <a:latin typeface="+mn-lt"/>
              </a:defRPr>
            </a:lvl2pPr>
            <a:lvl3pPr marL="11445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•"/>
              <a:defRPr sz="1600">
                <a:solidFill>
                  <a:srgbClr val="000066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–"/>
              <a:defRPr sz="1400">
                <a:solidFill>
                  <a:srgbClr val="000066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»"/>
              <a:defRPr sz="1400">
                <a:solidFill>
                  <a:srgbClr val="000066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9pPr>
          </a:lstStyle>
          <a:p>
            <a:r>
              <a:rPr lang="en-US" kern="0" dirty="0"/>
              <a:t>Objective</a:t>
            </a:r>
          </a:p>
          <a:p>
            <a:pPr lvl="1"/>
            <a:r>
              <a:rPr lang="en-US" sz="1600" kern="0" dirty="0"/>
              <a:t>SVR</a:t>
            </a:r>
            <a:r>
              <a:rPr lang="en-US" sz="1600" kern="0" baseline="-25000" dirty="0"/>
              <a:t>12</a:t>
            </a:r>
            <a:r>
              <a:rPr lang="en-US" sz="1600" kern="0" dirty="0"/>
              <a:t> (HCV RNA &lt; 15 IU/ml), with 95% CI, by ITT</a:t>
            </a:r>
          </a:p>
          <a:p>
            <a:pPr lvl="1"/>
            <a:r>
              <a:rPr lang="en-US" sz="1600" kern="0" dirty="0"/>
              <a:t>Superiority if lower limit of the 95% CI &gt; SVR</a:t>
            </a:r>
            <a:r>
              <a:rPr lang="en-US" sz="1600" kern="0" baseline="-25000" dirty="0"/>
              <a:t>12</a:t>
            </a:r>
            <a:r>
              <a:rPr lang="en-US" sz="1600" kern="0" dirty="0"/>
              <a:t> rate of 61% of a historical control (SMV + PEG-IFN + RBV) from a composite endpoint in RESTORE study </a:t>
            </a:r>
            <a:endParaRPr lang="en-US" kern="0" dirty="0"/>
          </a:p>
        </p:txBody>
      </p:sp>
      <p:sp>
        <p:nvSpPr>
          <p:cNvPr id="24" name="Titre 1"/>
          <p:cNvSpPr>
            <a:spLocks noGrp="1"/>
          </p:cNvSpPr>
          <p:nvPr>
            <p:ph type="title"/>
          </p:nvPr>
        </p:nvSpPr>
        <p:spPr>
          <a:xfrm>
            <a:off x="251521" y="76200"/>
            <a:ext cx="9001000" cy="976313"/>
          </a:xfrm>
        </p:spPr>
        <p:txBody>
          <a:bodyPr/>
          <a:lstStyle/>
          <a:p>
            <a:r>
              <a:rPr lang="fr-FR" dirty="0"/>
              <a:t>PLUTO </a:t>
            </a:r>
            <a:r>
              <a:rPr lang="fr-FR" dirty="0" err="1"/>
              <a:t>Study</a:t>
            </a:r>
            <a:r>
              <a:rPr lang="fr-FR" dirty="0"/>
              <a:t>: SMV + SOF in </a:t>
            </a:r>
            <a:r>
              <a:rPr lang="fr-FR" dirty="0" err="1"/>
              <a:t>genotype</a:t>
            </a:r>
            <a:r>
              <a:rPr lang="fr-FR" dirty="0"/>
              <a:t> 4</a:t>
            </a:r>
          </a:p>
        </p:txBody>
      </p:sp>
      <p:sp>
        <p:nvSpPr>
          <p:cNvPr id="26" name="ZoneTexte 69"/>
          <p:cNvSpPr txBox="1">
            <a:spLocks noChangeArrowheads="1"/>
          </p:cNvSpPr>
          <p:nvPr/>
        </p:nvSpPr>
        <p:spPr bwMode="auto">
          <a:xfrm>
            <a:off x="5611473" y="6585874"/>
            <a:ext cx="351023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/>
            <a:r>
              <a:rPr lang="en-GB" sz="1200" i="1" dirty="0" err="1">
                <a:solidFill>
                  <a:srgbClr val="0070C0"/>
                </a:solidFill>
                <a:ea typeface="ＭＳ Ｐゴシック" pitchFamily="34" charset="-128"/>
              </a:rPr>
              <a:t>Buti</a:t>
            </a:r>
            <a:r>
              <a:rPr lang="en-GB" sz="1200" i="1" dirty="0">
                <a:solidFill>
                  <a:srgbClr val="0070C0"/>
                </a:solidFill>
                <a:ea typeface="ＭＳ Ｐゴシック" pitchFamily="34" charset="-128"/>
              </a:rPr>
              <a:t> M, </a:t>
            </a:r>
            <a:r>
              <a:rPr lang="en-GB" sz="1200" i="1" dirty="0" smtClean="0">
                <a:solidFill>
                  <a:srgbClr val="0070C0"/>
                </a:solidFill>
                <a:ea typeface="ＭＳ Ｐゴシック" pitchFamily="34" charset="-128"/>
              </a:rPr>
              <a:t>Aliment </a:t>
            </a:r>
            <a:r>
              <a:rPr lang="en-GB" sz="1200" i="1" dirty="0" err="1" smtClean="0">
                <a:solidFill>
                  <a:srgbClr val="0070C0"/>
                </a:solidFill>
                <a:ea typeface="ＭＳ Ｐゴシック" pitchFamily="34" charset="-128"/>
              </a:rPr>
              <a:t>Pharmacol</a:t>
            </a:r>
            <a:r>
              <a:rPr lang="en-GB" sz="1200" i="1" dirty="0" smtClean="0">
                <a:solidFill>
                  <a:srgbClr val="0070C0"/>
                </a:solidFill>
                <a:ea typeface="ＭＳ Ｐゴシック" pitchFamily="34" charset="-128"/>
              </a:rPr>
              <a:t> </a:t>
            </a:r>
            <a:r>
              <a:rPr lang="en-GB" sz="1200" i="1" dirty="0" err="1" smtClean="0">
                <a:solidFill>
                  <a:srgbClr val="0070C0"/>
                </a:solidFill>
                <a:ea typeface="ＭＳ Ｐゴシック" pitchFamily="34" charset="-128"/>
              </a:rPr>
              <a:t>Ther</a:t>
            </a:r>
            <a:r>
              <a:rPr lang="en-GB" sz="1200" i="1" dirty="0" smtClean="0">
                <a:solidFill>
                  <a:srgbClr val="0070C0"/>
                </a:solidFill>
                <a:ea typeface="ＭＳ Ｐゴシック" pitchFamily="34" charset="-128"/>
              </a:rPr>
              <a:t> 2017;45:468-75</a:t>
            </a:r>
            <a:endParaRPr lang="en-GB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6854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69450" y="1124744"/>
            <a:ext cx="904736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Baseline characteristics</a:t>
            </a:r>
          </a:p>
        </p:txBody>
      </p:sp>
      <p:graphicFrame>
        <p:nvGraphicFramePr>
          <p:cNvPr id="7" name="Group 7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0507022"/>
              </p:ext>
            </p:extLst>
          </p:nvPr>
        </p:nvGraphicFramePr>
        <p:xfrm>
          <a:off x="323528" y="1658641"/>
          <a:ext cx="8168024" cy="4693919"/>
        </p:xfrm>
        <a:graphic>
          <a:graphicData uri="http://schemas.openxmlformats.org/drawingml/2006/table">
            <a:tbl>
              <a:tblPr/>
              <a:tblGrid>
                <a:gridCol w="28311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33690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20481">
                <a:tc>
                  <a:txBody>
                    <a:bodyPr/>
                    <a:lstStyle/>
                    <a:p>
                      <a:pPr algn="ctr"/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noProof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SMV + SOF</a:t>
                      </a:r>
                    </a:p>
                    <a:p>
                      <a:pPr algn="ctr"/>
                      <a:r>
                        <a:rPr lang="en-US" sz="1600" b="1" noProof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N = 40</a:t>
                      </a: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3937">
                <a:tc>
                  <a:txBody>
                    <a:bodyPr/>
                    <a:lstStyle/>
                    <a:p>
                      <a:pPr>
                        <a:tabLst>
                          <a:tab pos="92075" algn="l"/>
                        </a:tabLst>
                      </a:pPr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</a:rPr>
                        <a:t>Median </a:t>
                      </a: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age, years</a:t>
                      </a:r>
                    </a:p>
                  </a:txBody>
                  <a:tcPr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51</a:t>
                      </a: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73937">
                <a:tc>
                  <a:txBody>
                    <a:bodyPr/>
                    <a:lstStyle/>
                    <a:p>
                      <a:pPr>
                        <a:tabLst>
                          <a:tab pos="92075" algn="l"/>
                        </a:tabLst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Female,</a:t>
                      </a:r>
                      <a:r>
                        <a:rPr lang="en-US" sz="1400" b="1" baseline="0" noProof="0" dirty="0">
                          <a:solidFill>
                            <a:srgbClr val="000066"/>
                          </a:solidFill>
                        </a:rPr>
                        <a:t> %</a:t>
                      </a:r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27</a:t>
                      </a: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73937">
                <a:tc>
                  <a:txBody>
                    <a:bodyPr/>
                    <a:lstStyle/>
                    <a:p>
                      <a:pPr>
                        <a:tabLst>
                          <a:tab pos="92075" algn="l"/>
                        </a:tabLst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Race: </a:t>
                      </a:r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</a:rPr>
                        <a:t>White, </a:t>
                      </a: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95</a:t>
                      </a: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73937">
                <a:tc>
                  <a:txBody>
                    <a:bodyPr/>
                    <a:lstStyle/>
                    <a:p>
                      <a:pPr>
                        <a:tabLst>
                          <a:tab pos="92075" algn="l"/>
                        </a:tabLst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Median BMI, kg/m²</a:t>
                      </a:r>
                    </a:p>
                  </a:txBody>
                  <a:tcPr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24.7</a:t>
                      </a: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73937">
                <a:tc>
                  <a:txBody>
                    <a:bodyPr/>
                    <a:lstStyle/>
                    <a:p>
                      <a:pPr>
                        <a:tabLst>
                          <a:tab pos="92075" algn="l"/>
                        </a:tabLst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Genotype: 4a / 4d / 4f (%)</a:t>
                      </a:r>
                    </a:p>
                  </a:txBody>
                  <a:tcPr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25 / 73 / 3</a:t>
                      </a: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73937">
                <a:tc>
                  <a:txBody>
                    <a:bodyPr/>
                    <a:lstStyle/>
                    <a:p>
                      <a:pPr>
                        <a:tabLst>
                          <a:tab pos="92075" algn="l"/>
                        </a:tabLst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Median HCV RNA,</a:t>
                      </a:r>
                      <a:r>
                        <a:rPr lang="en-US" sz="1400" b="1" baseline="0" noProof="0" dirty="0">
                          <a:solidFill>
                            <a:srgbClr val="000066"/>
                          </a:solidFill>
                        </a:rPr>
                        <a:t> log</a:t>
                      </a:r>
                      <a:r>
                        <a:rPr lang="en-US" sz="1400" b="1" baseline="-25000" noProof="0" dirty="0">
                          <a:solidFill>
                            <a:srgbClr val="000066"/>
                          </a:solidFill>
                        </a:rPr>
                        <a:t>10</a:t>
                      </a:r>
                      <a:r>
                        <a:rPr lang="en-US" sz="1400" b="1" baseline="0" noProof="0" dirty="0">
                          <a:solidFill>
                            <a:srgbClr val="000066"/>
                          </a:solidFill>
                        </a:rPr>
                        <a:t> IU/ml</a:t>
                      </a:r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</a:rPr>
                        <a:t>6</a:t>
                      </a:r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73937">
                <a:tc>
                  <a:txBody>
                    <a:bodyPr/>
                    <a:lstStyle/>
                    <a:p>
                      <a:pPr>
                        <a:tabLst>
                          <a:tab pos="92075" algn="l"/>
                        </a:tabLst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IL28B</a:t>
                      </a:r>
                      <a:r>
                        <a:rPr lang="en-US" sz="1400" b="1" baseline="0" noProof="0" dirty="0">
                          <a:solidFill>
                            <a:srgbClr val="000066"/>
                          </a:solidFill>
                        </a:rPr>
                        <a:t> CC, %</a:t>
                      </a:r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15</a:t>
                      </a: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73937">
                <a:tc>
                  <a:txBody>
                    <a:bodyPr/>
                    <a:lstStyle/>
                    <a:p>
                      <a:pPr>
                        <a:tabLst>
                          <a:tab pos="92075" algn="l"/>
                        </a:tabLst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Cirrhosis, %</a:t>
                      </a:r>
                    </a:p>
                  </a:txBody>
                  <a:tcPr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18</a:t>
                      </a: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232717">
                <a:tc>
                  <a:txBody>
                    <a:bodyPr/>
                    <a:lstStyle/>
                    <a:p>
                      <a:pPr>
                        <a:tabLst>
                          <a:tab pos="92075" algn="l"/>
                        </a:tabLst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Treatment-experienced , %</a:t>
                      </a:r>
                    </a:p>
                    <a:p>
                      <a:pPr marL="269875" indent="0">
                        <a:tabLst>
                          <a:tab pos="92075" algn="l"/>
                        </a:tabLst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Relapse</a:t>
                      </a:r>
                    </a:p>
                    <a:p>
                      <a:pPr marL="269875" indent="0">
                        <a:tabLst>
                          <a:tab pos="92075" algn="l"/>
                        </a:tabLst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Partial</a:t>
                      </a:r>
                      <a:r>
                        <a:rPr lang="en-US" sz="1400" b="1" baseline="0" noProof="0" dirty="0">
                          <a:solidFill>
                            <a:srgbClr val="000066"/>
                          </a:solidFill>
                        </a:rPr>
                        <a:t> response</a:t>
                      </a:r>
                    </a:p>
                    <a:p>
                      <a:pPr marL="269875" indent="0">
                        <a:tabLst>
                          <a:tab pos="92075" algn="l"/>
                        </a:tabLst>
                      </a:pPr>
                      <a:r>
                        <a:rPr lang="en-US" sz="1400" b="1" baseline="0" noProof="0" dirty="0">
                          <a:solidFill>
                            <a:srgbClr val="000066"/>
                          </a:solidFill>
                        </a:rPr>
                        <a:t>Null response</a:t>
                      </a:r>
                    </a:p>
                    <a:p>
                      <a:pPr marL="269875" indent="0">
                        <a:tabLst>
                          <a:tab pos="92075" algn="l"/>
                        </a:tabLst>
                      </a:pPr>
                      <a:r>
                        <a:rPr lang="en-US" sz="1400" b="1" baseline="0" noProof="0" dirty="0">
                          <a:solidFill>
                            <a:srgbClr val="000066"/>
                          </a:solidFill>
                        </a:rPr>
                        <a:t>Unknown</a:t>
                      </a:r>
                    </a:p>
                    <a:p>
                      <a:pPr marL="269875" indent="0">
                        <a:tabLst>
                          <a:tab pos="92075" algn="l"/>
                        </a:tabLst>
                      </a:pPr>
                      <a:r>
                        <a:rPr lang="en-US" sz="1400" b="1" baseline="0" noProof="0" dirty="0">
                          <a:solidFill>
                            <a:srgbClr val="000066"/>
                          </a:solidFill>
                        </a:rPr>
                        <a:t>IFN-intolerant / other</a:t>
                      </a:r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68</a:t>
                      </a:r>
                    </a:p>
                    <a:p>
                      <a:pPr algn="ctr"/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5</a:t>
                      </a:r>
                    </a:p>
                    <a:p>
                      <a:pPr algn="ctr"/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5</a:t>
                      </a:r>
                    </a:p>
                    <a:p>
                      <a:pPr algn="ctr"/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28</a:t>
                      </a:r>
                    </a:p>
                    <a:p>
                      <a:pPr algn="ctr"/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20</a:t>
                      </a:r>
                    </a:p>
                    <a:p>
                      <a:pPr algn="ctr"/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73937">
                <a:tc>
                  <a:txBody>
                    <a:bodyPr/>
                    <a:lstStyle/>
                    <a:p>
                      <a:pPr>
                        <a:tabLst>
                          <a:tab pos="92075" algn="l"/>
                        </a:tabLst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SVR</a:t>
                      </a:r>
                      <a:r>
                        <a:rPr lang="en-US" sz="1400" b="1" baseline="-25000" noProof="0" dirty="0">
                          <a:solidFill>
                            <a:srgbClr val="000066"/>
                          </a:solidFill>
                        </a:rPr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100 % (95% CI : 91 to 100) </a:t>
                      </a:r>
                      <a:r>
                        <a:rPr lang="en-US" sz="1400" b="1" noProof="0" dirty="0">
                          <a:solidFill>
                            <a:srgbClr val="000066"/>
                          </a:solidFill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</a:t>
                      </a:r>
                      <a:r>
                        <a:rPr lang="en-US" sz="1400" b="1" kern="1200" noProof="0" dirty="0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 </a:t>
                      </a: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superiority to historical control</a:t>
                      </a: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sp>
        <p:nvSpPr>
          <p:cNvPr id="8" name="AutoShape 162"/>
          <p:cNvSpPr>
            <a:spLocks noChangeArrowheads="1"/>
          </p:cNvSpPr>
          <p:nvPr/>
        </p:nvSpPr>
        <p:spPr bwMode="auto">
          <a:xfrm>
            <a:off x="0" y="6570663"/>
            <a:ext cx="683568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PLUTO</a:t>
            </a:r>
            <a:endParaRPr lang="en-GB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9" name="Titre 1"/>
          <p:cNvSpPr>
            <a:spLocks noGrp="1"/>
          </p:cNvSpPr>
          <p:nvPr>
            <p:ph type="title"/>
          </p:nvPr>
        </p:nvSpPr>
        <p:spPr>
          <a:xfrm>
            <a:off x="251521" y="76200"/>
            <a:ext cx="9001000" cy="976313"/>
          </a:xfrm>
        </p:spPr>
        <p:txBody>
          <a:bodyPr/>
          <a:lstStyle/>
          <a:p>
            <a:r>
              <a:rPr lang="fr-FR" dirty="0"/>
              <a:t>PLUTO </a:t>
            </a:r>
            <a:r>
              <a:rPr lang="fr-FR" dirty="0" err="1"/>
              <a:t>Study</a:t>
            </a:r>
            <a:r>
              <a:rPr lang="fr-FR" dirty="0"/>
              <a:t>: SMV + SOF in </a:t>
            </a:r>
            <a:r>
              <a:rPr lang="fr-FR" dirty="0" err="1"/>
              <a:t>genotype</a:t>
            </a:r>
            <a:r>
              <a:rPr lang="fr-FR" dirty="0"/>
              <a:t> 4</a:t>
            </a:r>
          </a:p>
        </p:txBody>
      </p:sp>
      <p:sp>
        <p:nvSpPr>
          <p:cNvPr id="11" name="ZoneTexte 69"/>
          <p:cNvSpPr txBox="1">
            <a:spLocks noChangeArrowheads="1"/>
          </p:cNvSpPr>
          <p:nvPr/>
        </p:nvSpPr>
        <p:spPr bwMode="auto">
          <a:xfrm>
            <a:off x="5611473" y="6585874"/>
            <a:ext cx="351023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/>
            <a:r>
              <a:rPr lang="en-GB" sz="1200" i="1" dirty="0" err="1">
                <a:solidFill>
                  <a:srgbClr val="0070C0"/>
                </a:solidFill>
                <a:ea typeface="ＭＳ Ｐゴシック" pitchFamily="34" charset="-128"/>
              </a:rPr>
              <a:t>Buti</a:t>
            </a:r>
            <a:r>
              <a:rPr lang="en-GB" sz="1200" i="1" dirty="0">
                <a:solidFill>
                  <a:srgbClr val="0070C0"/>
                </a:solidFill>
                <a:ea typeface="ＭＳ Ｐゴシック" pitchFamily="34" charset="-128"/>
              </a:rPr>
              <a:t> M, </a:t>
            </a:r>
            <a:r>
              <a:rPr lang="en-GB" sz="1200" i="1" dirty="0" smtClean="0">
                <a:solidFill>
                  <a:srgbClr val="0070C0"/>
                </a:solidFill>
                <a:ea typeface="ＭＳ Ｐゴシック" pitchFamily="34" charset="-128"/>
              </a:rPr>
              <a:t>Aliment </a:t>
            </a:r>
            <a:r>
              <a:rPr lang="en-GB" sz="1200" i="1" dirty="0" err="1" smtClean="0">
                <a:solidFill>
                  <a:srgbClr val="0070C0"/>
                </a:solidFill>
                <a:ea typeface="ＭＳ Ｐゴシック" pitchFamily="34" charset="-128"/>
              </a:rPr>
              <a:t>Pharmacol</a:t>
            </a:r>
            <a:r>
              <a:rPr lang="en-GB" sz="1200" i="1" dirty="0" smtClean="0">
                <a:solidFill>
                  <a:srgbClr val="0070C0"/>
                </a:solidFill>
                <a:ea typeface="ＭＳ Ｐゴシック" pitchFamily="34" charset="-128"/>
              </a:rPr>
              <a:t> </a:t>
            </a:r>
            <a:r>
              <a:rPr lang="en-GB" sz="1200" i="1" dirty="0" err="1" smtClean="0">
                <a:solidFill>
                  <a:srgbClr val="0070C0"/>
                </a:solidFill>
                <a:ea typeface="ＭＳ Ｐゴシック" pitchFamily="34" charset="-128"/>
              </a:rPr>
              <a:t>Ther</a:t>
            </a:r>
            <a:r>
              <a:rPr lang="en-GB" sz="1200" i="1" dirty="0" smtClean="0">
                <a:solidFill>
                  <a:srgbClr val="0070C0"/>
                </a:solidFill>
                <a:ea typeface="ＭＳ Ｐゴシック" pitchFamily="34" charset="-128"/>
              </a:rPr>
              <a:t> 2017;45:468-75</a:t>
            </a:r>
            <a:endParaRPr lang="en-GB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476943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203848" y="1052736"/>
            <a:ext cx="2952899" cy="576536"/>
          </a:xfrm>
        </p:spPr>
        <p:txBody>
          <a:bodyPr/>
          <a:lstStyle/>
          <a:p>
            <a:pPr marL="0" indent="0" algn="ctr">
              <a:buNone/>
            </a:pPr>
            <a:r>
              <a:rPr lang="en-US" sz="2400" dirty="0"/>
              <a:t>Adverse</a:t>
            </a:r>
            <a:r>
              <a:rPr lang="fr-FR" sz="2400" dirty="0"/>
              <a:t> </a:t>
            </a:r>
            <a:r>
              <a:rPr lang="en-US" sz="2400" dirty="0"/>
              <a:t>events</a:t>
            </a:r>
            <a:r>
              <a:rPr lang="fr-FR" sz="2400" dirty="0"/>
              <a:t>, %</a:t>
            </a:r>
          </a:p>
        </p:txBody>
      </p:sp>
      <p:graphicFrame>
        <p:nvGraphicFramePr>
          <p:cNvPr id="10" name="Group 7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66608"/>
              </p:ext>
            </p:extLst>
          </p:nvPr>
        </p:nvGraphicFramePr>
        <p:xfrm>
          <a:off x="395536" y="1484784"/>
          <a:ext cx="8280920" cy="4846319"/>
        </p:xfrm>
        <a:graphic>
          <a:graphicData uri="http://schemas.openxmlformats.org/drawingml/2006/table">
            <a:tbl>
              <a:tblPr/>
              <a:tblGrid>
                <a:gridCol w="3600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68052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84913">
                <a:tc>
                  <a:txBody>
                    <a:bodyPr/>
                    <a:lstStyle/>
                    <a:p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noProof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SMV + SOF</a:t>
                      </a:r>
                    </a:p>
                    <a:p>
                      <a:pPr algn="ctr"/>
                      <a:r>
                        <a:rPr lang="en-US" sz="1600" b="1" noProof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N = 40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55217">
                <a:tc>
                  <a:txBody>
                    <a:bodyPr/>
                    <a:lstStyle/>
                    <a:p>
                      <a:pPr>
                        <a:tabLst>
                          <a:tab pos="92075" algn="l"/>
                        </a:tabLst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Any adverse event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50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55217">
                <a:tc>
                  <a:txBody>
                    <a:bodyPr/>
                    <a:lstStyle/>
                    <a:p>
                      <a:pPr>
                        <a:tabLst>
                          <a:tab pos="92075" algn="l"/>
                        </a:tabLst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Grade 3-4 AE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71638">
                <a:tc>
                  <a:txBody>
                    <a:bodyPr/>
                    <a:lstStyle/>
                    <a:p>
                      <a:pPr>
                        <a:tabLst>
                          <a:tab pos="92075" algn="l"/>
                        </a:tabLst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Serious AE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55217">
                <a:tc>
                  <a:txBody>
                    <a:bodyPr/>
                    <a:lstStyle/>
                    <a:p>
                      <a:pPr>
                        <a:tabLst>
                          <a:tab pos="92075" algn="l"/>
                        </a:tabLst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Discontinuation due to adverse</a:t>
                      </a:r>
                      <a:r>
                        <a:rPr lang="en-US" sz="1400" b="1" baseline="0" noProof="0" dirty="0">
                          <a:solidFill>
                            <a:srgbClr val="000066"/>
                          </a:solidFill>
                        </a:rPr>
                        <a:t> event</a:t>
                      </a:r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55217">
                <a:tc>
                  <a:txBody>
                    <a:bodyPr/>
                    <a:lstStyle/>
                    <a:p>
                      <a:pPr>
                        <a:tabLst>
                          <a:tab pos="92075" algn="l"/>
                        </a:tabLst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AE </a:t>
                      </a:r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</a:rPr>
                        <a:t>possibly related </a:t>
                      </a: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to study treatment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28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12522">
                <a:tc>
                  <a:txBody>
                    <a:bodyPr/>
                    <a:lstStyle/>
                    <a:p>
                      <a:pPr>
                        <a:tabLst>
                          <a:tab pos="92075" algn="l"/>
                        </a:tabLst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Grade 3 or 4 laboratory abnormality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7.5 </a:t>
                      </a:r>
                    </a:p>
                    <a:p>
                      <a:pPr algn="ctr"/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(N = 3, 1</a:t>
                      </a:r>
                      <a:r>
                        <a:rPr lang="en-US" sz="1400" b="1" baseline="0" noProof="0" dirty="0">
                          <a:solidFill>
                            <a:srgbClr val="000066"/>
                          </a:solidFill>
                        </a:rPr>
                        <a:t> grade 3 lipase, 1 grade 3 </a:t>
                      </a:r>
                      <a:r>
                        <a:rPr lang="en-US" sz="1400" b="1" baseline="0" noProof="0" dirty="0" smtClean="0">
                          <a:solidFill>
                            <a:srgbClr val="000066"/>
                          </a:solidFill>
                        </a:rPr>
                        <a:t>lipase + amylase</a:t>
                      </a:r>
                      <a:r>
                        <a:rPr lang="en-US" sz="1400" b="1" baseline="0" noProof="0" dirty="0">
                          <a:solidFill>
                            <a:srgbClr val="000066"/>
                          </a:solidFill>
                        </a:rPr>
                        <a:t>, 1 grade 4 hyperkalemia + hypocalcaemia + hypomagnesaemia</a:t>
                      </a:r>
                      <a:r>
                        <a:rPr lang="en-US" sz="1400" b="1" baseline="0" noProof="0" dirty="0" smtClean="0">
                          <a:solidFill>
                            <a:srgbClr val="000066"/>
                          </a:solidFill>
                        </a:rPr>
                        <a:t>)</a:t>
                      </a:r>
                    </a:p>
                    <a:p>
                      <a:pPr algn="ctr"/>
                      <a:r>
                        <a:rPr lang="en-US" sz="1400" b="1" baseline="0" noProof="0" dirty="0" smtClean="0">
                          <a:solidFill>
                            <a:srgbClr val="000066"/>
                          </a:solidFill>
                        </a:rPr>
                        <a:t>No grade 3 or 4 AST, ALT or bilirubin elevations</a:t>
                      </a:r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55217">
                <a:tc>
                  <a:txBody>
                    <a:bodyPr/>
                    <a:lstStyle/>
                    <a:p>
                      <a:pPr>
                        <a:tabLst>
                          <a:tab pos="92075" algn="l"/>
                        </a:tabLst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Adverse events in ≥ 5% of </a:t>
                      </a:r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</a:rPr>
                        <a:t>patients</a:t>
                      </a:r>
                    </a:p>
                    <a:p>
                      <a:pPr lvl="1">
                        <a:tabLst>
                          <a:tab pos="92075" algn="l"/>
                        </a:tabLst>
                      </a:pPr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</a:rPr>
                        <a:t>Headache</a:t>
                      </a:r>
                    </a:p>
                    <a:p>
                      <a:pPr lvl="1">
                        <a:tabLst>
                          <a:tab pos="92075" algn="l"/>
                        </a:tabLst>
                      </a:pPr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</a:rPr>
                        <a:t>Asthenia</a:t>
                      </a:r>
                    </a:p>
                    <a:p>
                      <a:pPr lvl="1">
                        <a:tabLst>
                          <a:tab pos="92075" algn="l"/>
                        </a:tabLst>
                      </a:pPr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</a:rPr>
                        <a:t>Erythema</a:t>
                      </a:r>
                    </a:p>
                    <a:p>
                      <a:pPr lvl="1">
                        <a:tabLst>
                          <a:tab pos="92075" algn="l"/>
                        </a:tabLst>
                      </a:pPr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</a:rPr>
                        <a:t>Rash</a:t>
                      </a:r>
                    </a:p>
                    <a:p>
                      <a:pPr lvl="1">
                        <a:tabLst>
                          <a:tab pos="92075" algn="l"/>
                        </a:tabLst>
                      </a:pPr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</a:rPr>
                        <a:t>Constipation</a:t>
                      </a:r>
                      <a:r>
                        <a:rPr lang="en-US" sz="1400" b="1" baseline="0" noProof="0" dirty="0" smtClean="0">
                          <a:solidFill>
                            <a:srgbClr val="000066"/>
                          </a:solidFill>
                        </a:rPr>
                        <a:t> </a:t>
                      </a:r>
                    </a:p>
                    <a:p>
                      <a:pPr lvl="1">
                        <a:tabLst>
                          <a:tab pos="92075" algn="l"/>
                        </a:tabLst>
                      </a:pPr>
                      <a:r>
                        <a:rPr lang="en-US" sz="1400" b="1" baseline="0" noProof="0" dirty="0" smtClean="0">
                          <a:solidFill>
                            <a:srgbClr val="000066"/>
                          </a:solidFill>
                        </a:rPr>
                        <a:t>Catarrh</a:t>
                      </a:r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noProof="0" dirty="0" smtClean="0">
                        <a:solidFill>
                          <a:srgbClr val="000066"/>
                        </a:solidFill>
                      </a:endParaRPr>
                    </a:p>
                    <a:p>
                      <a:pPr algn="ctr"/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</a:rPr>
                        <a:t>20</a:t>
                      </a:r>
                      <a:br>
                        <a:rPr lang="en-US" sz="1400" b="1" noProof="0" dirty="0" smtClean="0">
                          <a:solidFill>
                            <a:srgbClr val="000066"/>
                          </a:solidFill>
                        </a:rPr>
                      </a:br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</a:rPr>
                        <a:t>8</a:t>
                      </a:r>
                      <a:br>
                        <a:rPr lang="en-US" sz="1400" b="1" noProof="0" dirty="0" smtClean="0">
                          <a:solidFill>
                            <a:srgbClr val="000066"/>
                          </a:solidFill>
                        </a:rPr>
                      </a:br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</a:rPr>
                        <a:t>5</a:t>
                      </a:r>
                    </a:p>
                    <a:p>
                      <a:pPr algn="ctr"/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</a:rPr>
                        <a:t>5</a:t>
                      </a:r>
                      <a:br>
                        <a:rPr lang="en-US" sz="1400" b="1" noProof="0" dirty="0" smtClean="0">
                          <a:solidFill>
                            <a:srgbClr val="000066"/>
                          </a:solidFill>
                        </a:rPr>
                      </a:br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</a:rPr>
                        <a:t>5</a:t>
                      </a:r>
                      <a:br>
                        <a:rPr lang="en-US" sz="1400" b="1" noProof="0" dirty="0" smtClean="0">
                          <a:solidFill>
                            <a:srgbClr val="000066"/>
                          </a:solidFill>
                        </a:rPr>
                      </a:br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</a:rPr>
                        <a:t>8</a:t>
                      </a:r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11" name="AutoShape 162"/>
          <p:cNvSpPr>
            <a:spLocks noChangeArrowheads="1"/>
          </p:cNvSpPr>
          <p:nvPr/>
        </p:nvSpPr>
        <p:spPr bwMode="auto">
          <a:xfrm>
            <a:off x="0" y="6570663"/>
            <a:ext cx="683568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PLUTO</a:t>
            </a:r>
            <a:endParaRPr lang="en-GB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2" name="Titre 1"/>
          <p:cNvSpPr>
            <a:spLocks noGrp="1"/>
          </p:cNvSpPr>
          <p:nvPr>
            <p:ph type="title"/>
          </p:nvPr>
        </p:nvSpPr>
        <p:spPr>
          <a:xfrm>
            <a:off x="251521" y="76200"/>
            <a:ext cx="9001000" cy="976313"/>
          </a:xfrm>
        </p:spPr>
        <p:txBody>
          <a:bodyPr/>
          <a:lstStyle/>
          <a:p>
            <a:r>
              <a:rPr lang="fr-FR" dirty="0"/>
              <a:t>PLUTO </a:t>
            </a:r>
            <a:r>
              <a:rPr lang="fr-FR" dirty="0" err="1"/>
              <a:t>Study</a:t>
            </a:r>
            <a:r>
              <a:rPr lang="fr-FR" dirty="0"/>
              <a:t>: SMV + SOF in </a:t>
            </a:r>
            <a:r>
              <a:rPr lang="fr-FR" dirty="0" err="1"/>
              <a:t>genotype</a:t>
            </a:r>
            <a:r>
              <a:rPr lang="fr-FR" dirty="0"/>
              <a:t> 4</a:t>
            </a:r>
          </a:p>
        </p:txBody>
      </p:sp>
      <p:sp>
        <p:nvSpPr>
          <p:cNvPr id="7" name="ZoneTexte 69"/>
          <p:cNvSpPr txBox="1">
            <a:spLocks noChangeArrowheads="1"/>
          </p:cNvSpPr>
          <p:nvPr/>
        </p:nvSpPr>
        <p:spPr bwMode="auto">
          <a:xfrm>
            <a:off x="5611473" y="6585874"/>
            <a:ext cx="351023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/>
            <a:r>
              <a:rPr lang="en-GB" sz="1200" i="1" dirty="0" err="1">
                <a:solidFill>
                  <a:srgbClr val="0070C0"/>
                </a:solidFill>
                <a:ea typeface="ＭＳ Ｐゴシック" pitchFamily="34" charset="-128"/>
              </a:rPr>
              <a:t>Buti</a:t>
            </a:r>
            <a:r>
              <a:rPr lang="en-GB" sz="1200" i="1" dirty="0">
                <a:solidFill>
                  <a:srgbClr val="0070C0"/>
                </a:solidFill>
                <a:ea typeface="ＭＳ Ｐゴシック" pitchFamily="34" charset="-128"/>
              </a:rPr>
              <a:t> M, </a:t>
            </a:r>
            <a:r>
              <a:rPr lang="en-GB" sz="1200" i="1" dirty="0" smtClean="0">
                <a:solidFill>
                  <a:srgbClr val="0070C0"/>
                </a:solidFill>
                <a:ea typeface="ＭＳ Ｐゴシック" pitchFamily="34" charset="-128"/>
              </a:rPr>
              <a:t>Aliment </a:t>
            </a:r>
            <a:r>
              <a:rPr lang="en-GB" sz="1200" i="1" dirty="0" err="1" smtClean="0">
                <a:solidFill>
                  <a:srgbClr val="0070C0"/>
                </a:solidFill>
                <a:ea typeface="ＭＳ Ｐゴシック" pitchFamily="34" charset="-128"/>
              </a:rPr>
              <a:t>Pharmacol</a:t>
            </a:r>
            <a:r>
              <a:rPr lang="en-GB" sz="1200" i="1" dirty="0" smtClean="0">
                <a:solidFill>
                  <a:srgbClr val="0070C0"/>
                </a:solidFill>
                <a:ea typeface="ＭＳ Ｐゴシック" pitchFamily="34" charset="-128"/>
              </a:rPr>
              <a:t> </a:t>
            </a:r>
            <a:r>
              <a:rPr lang="en-GB" sz="1200" i="1" dirty="0" err="1" smtClean="0">
                <a:solidFill>
                  <a:srgbClr val="0070C0"/>
                </a:solidFill>
                <a:ea typeface="ＭＳ Ｐゴシック" pitchFamily="34" charset="-128"/>
              </a:rPr>
              <a:t>Ther</a:t>
            </a:r>
            <a:r>
              <a:rPr lang="en-GB" sz="1200" i="1" dirty="0" smtClean="0">
                <a:solidFill>
                  <a:srgbClr val="0070C0"/>
                </a:solidFill>
                <a:ea typeface="ＭＳ Ｐゴシック" pitchFamily="34" charset="-128"/>
              </a:rPr>
              <a:t> 2017;45:468-75</a:t>
            </a:r>
            <a:endParaRPr lang="en-GB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187651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539750" y="1268760"/>
            <a:ext cx="8351838" cy="4824412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sz="2800" dirty="0"/>
              <a:t>Summary</a:t>
            </a:r>
            <a:r>
              <a:rPr lang="en-US" dirty="0"/>
              <a:t/>
            </a:r>
            <a:br>
              <a:rPr lang="en-US" dirty="0"/>
            </a:br>
            <a:endParaRPr lang="en-US" sz="1800" dirty="0"/>
          </a:p>
          <a:p>
            <a:pPr lvl="1">
              <a:spcBef>
                <a:spcPts val="1200"/>
              </a:spcBef>
              <a:spcAft>
                <a:spcPts val="0"/>
              </a:spcAft>
            </a:pPr>
            <a:r>
              <a:rPr lang="en-US" sz="2000" spc="-40" dirty="0"/>
              <a:t>SMV + SOF for 12 weeks resulted in overall 100% SVR</a:t>
            </a:r>
            <a:r>
              <a:rPr lang="en-US" sz="2000" spc="-40" baseline="-25000" dirty="0"/>
              <a:t>12</a:t>
            </a:r>
            <a:r>
              <a:rPr lang="en-US" sz="2000" spc="-40" dirty="0"/>
              <a:t> </a:t>
            </a:r>
            <a:br>
              <a:rPr lang="en-US" sz="2000" spc="-40" dirty="0"/>
            </a:br>
            <a:r>
              <a:rPr lang="en-US" sz="2000" spc="-40" dirty="0"/>
              <a:t>in genotype 4 HCV infected patients</a:t>
            </a:r>
          </a:p>
          <a:p>
            <a:pPr lvl="2">
              <a:spcBef>
                <a:spcPts val="1200"/>
              </a:spcBef>
              <a:spcAft>
                <a:spcPts val="0"/>
              </a:spcAft>
            </a:pPr>
            <a:r>
              <a:rPr lang="en-US" sz="1800" spc="-40" dirty="0"/>
              <a:t>With or without cirrhosis</a:t>
            </a:r>
          </a:p>
          <a:p>
            <a:pPr lvl="2">
              <a:spcBef>
                <a:spcPts val="1200"/>
              </a:spcBef>
              <a:spcAft>
                <a:spcPts val="0"/>
              </a:spcAft>
            </a:pPr>
            <a:r>
              <a:rPr lang="en-US" sz="1800" spc="-40" dirty="0"/>
              <a:t>Whether naïve or IFN-PEG + RBV pretreated</a:t>
            </a:r>
          </a:p>
          <a:p>
            <a:pPr lvl="1">
              <a:spcBef>
                <a:spcPts val="1200"/>
              </a:spcBef>
              <a:spcAft>
                <a:spcPts val="0"/>
              </a:spcAft>
            </a:pPr>
            <a:r>
              <a:rPr lang="en-US" sz="2000" spc="-40" dirty="0"/>
              <a:t>Treatment was safe and well tolerated, all adverse events being </a:t>
            </a:r>
            <a:br>
              <a:rPr lang="en-US" sz="2000" spc="-40" dirty="0"/>
            </a:br>
            <a:r>
              <a:rPr lang="en-US" sz="2000" spc="-40" dirty="0"/>
              <a:t>of grade 1 or 2</a:t>
            </a:r>
          </a:p>
        </p:txBody>
      </p:sp>
      <p:sp>
        <p:nvSpPr>
          <p:cNvPr id="7" name="AutoShape 162"/>
          <p:cNvSpPr>
            <a:spLocks noChangeArrowheads="1"/>
          </p:cNvSpPr>
          <p:nvPr/>
        </p:nvSpPr>
        <p:spPr bwMode="auto">
          <a:xfrm>
            <a:off x="0" y="6570663"/>
            <a:ext cx="683568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PLUTO</a:t>
            </a:r>
            <a:endParaRPr lang="en-GB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1" name="Titre 1"/>
          <p:cNvSpPr>
            <a:spLocks noGrp="1"/>
          </p:cNvSpPr>
          <p:nvPr>
            <p:ph type="title"/>
          </p:nvPr>
        </p:nvSpPr>
        <p:spPr>
          <a:xfrm>
            <a:off x="251521" y="76200"/>
            <a:ext cx="9001000" cy="976313"/>
          </a:xfrm>
        </p:spPr>
        <p:txBody>
          <a:bodyPr/>
          <a:lstStyle/>
          <a:p>
            <a:r>
              <a:rPr lang="fr-FR" dirty="0"/>
              <a:t>PLUTO </a:t>
            </a:r>
            <a:r>
              <a:rPr lang="fr-FR" dirty="0" err="1"/>
              <a:t>Study</a:t>
            </a:r>
            <a:r>
              <a:rPr lang="fr-FR" dirty="0"/>
              <a:t>: SMV + SOF in </a:t>
            </a:r>
            <a:r>
              <a:rPr lang="fr-FR" dirty="0" err="1"/>
              <a:t>genotype</a:t>
            </a:r>
            <a:r>
              <a:rPr lang="fr-FR" dirty="0"/>
              <a:t> 4</a:t>
            </a:r>
          </a:p>
        </p:txBody>
      </p:sp>
      <p:sp>
        <p:nvSpPr>
          <p:cNvPr id="6" name="ZoneTexte 69"/>
          <p:cNvSpPr txBox="1">
            <a:spLocks noChangeArrowheads="1"/>
          </p:cNvSpPr>
          <p:nvPr/>
        </p:nvSpPr>
        <p:spPr bwMode="auto">
          <a:xfrm>
            <a:off x="5611473" y="6585874"/>
            <a:ext cx="351023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/>
            <a:r>
              <a:rPr lang="en-GB" sz="1200" i="1" dirty="0" err="1">
                <a:solidFill>
                  <a:srgbClr val="0070C0"/>
                </a:solidFill>
                <a:ea typeface="ＭＳ Ｐゴシック" pitchFamily="34" charset="-128"/>
              </a:rPr>
              <a:t>Buti</a:t>
            </a:r>
            <a:r>
              <a:rPr lang="en-GB" sz="1200" i="1" dirty="0">
                <a:solidFill>
                  <a:srgbClr val="0070C0"/>
                </a:solidFill>
                <a:ea typeface="ＭＳ Ｐゴシック" pitchFamily="34" charset="-128"/>
              </a:rPr>
              <a:t> M, </a:t>
            </a:r>
            <a:r>
              <a:rPr lang="en-GB" sz="1200" i="1" dirty="0" smtClean="0">
                <a:solidFill>
                  <a:srgbClr val="0070C0"/>
                </a:solidFill>
                <a:ea typeface="ＭＳ Ｐゴシック" pitchFamily="34" charset="-128"/>
              </a:rPr>
              <a:t>Aliment </a:t>
            </a:r>
            <a:r>
              <a:rPr lang="en-GB" sz="1200" i="1" dirty="0" err="1" smtClean="0">
                <a:solidFill>
                  <a:srgbClr val="0070C0"/>
                </a:solidFill>
                <a:ea typeface="ＭＳ Ｐゴシック" pitchFamily="34" charset="-128"/>
              </a:rPr>
              <a:t>Pharmacol</a:t>
            </a:r>
            <a:r>
              <a:rPr lang="en-GB" sz="1200" i="1" dirty="0" smtClean="0">
                <a:solidFill>
                  <a:srgbClr val="0070C0"/>
                </a:solidFill>
                <a:ea typeface="ＭＳ Ｐゴシック" pitchFamily="34" charset="-128"/>
              </a:rPr>
              <a:t> </a:t>
            </a:r>
            <a:r>
              <a:rPr lang="en-GB" sz="1200" i="1" dirty="0" err="1" smtClean="0">
                <a:solidFill>
                  <a:srgbClr val="0070C0"/>
                </a:solidFill>
                <a:ea typeface="ＭＳ Ｐゴシック" pitchFamily="34" charset="-128"/>
              </a:rPr>
              <a:t>Ther</a:t>
            </a:r>
            <a:r>
              <a:rPr lang="en-GB" sz="1200" i="1" dirty="0" smtClean="0">
                <a:solidFill>
                  <a:srgbClr val="0070C0"/>
                </a:solidFill>
                <a:ea typeface="ＭＳ Ｐゴシック" pitchFamily="34" charset="-128"/>
              </a:rPr>
              <a:t> 2017;45:468-75</a:t>
            </a:r>
            <a:endParaRPr lang="en-GB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72578003"/>
      </p:ext>
    </p:extLst>
  </p:cSld>
  <p:clrMapOvr>
    <a:masterClrMapping/>
  </p:clrMapOvr>
</p:sld>
</file>

<file path=ppt/theme/theme1.xml><?xml version="1.0" encoding="utf-8"?>
<a:theme xmlns:a="http://schemas.openxmlformats.org/drawingml/2006/main" name="HCV-trials.com 2016">
  <a:themeElements>
    <a:clrScheme name="SNFMI 2013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SNFMI 2013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NFMI 201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5745</TotalTime>
  <Words>363</Words>
  <Application>Microsoft Macintosh PowerPoint</Application>
  <PresentationFormat>Présentation à l'écran (4:3)</PresentationFormat>
  <Paragraphs>95</Paragraphs>
  <Slides>4</Slides>
  <Notes>4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HCV-trials.com 2016</vt:lpstr>
      <vt:lpstr>PLUTO Study: SMV + SOF in genotype 4</vt:lpstr>
      <vt:lpstr>PLUTO Study: SMV + SOF in genotype 4</vt:lpstr>
      <vt:lpstr>PLUTO Study: SMV + SOF in genotype 4</vt:lpstr>
      <vt:lpstr>PLUTO Study: SMV + SOF in genotype 4</vt:lpstr>
    </vt:vector>
  </TitlesOfParts>
  <Company>AEI - www.aei.fr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HCV-trials 2016</dc:title>
  <dc:subject/>
  <dc:creator>www.hcv-trial.com</dc:creator>
  <cp:lastModifiedBy>Utilisateur de Microsoft Office</cp:lastModifiedBy>
  <cp:revision>232</cp:revision>
  <dcterms:created xsi:type="dcterms:W3CDTF">2015-05-23T16:11:26Z</dcterms:created>
  <dcterms:modified xsi:type="dcterms:W3CDTF">2017-02-05T17:01:42Z</dcterms:modified>
</cp:coreProperties>
</file>