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9" r:id="rId2"/>
    <p:sldId id="284" r:id="rId3"/>
    <p:sldId id="295" r:id="rId4"/>
    <p:sldId id="296" r:id="rId5"/>
    <p:sldId id="298" r:id="rId6"/>
    <p:sldId id="290" r:id="rId7"/>
    <p:sldId id="292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2" pos="5738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DDDDDD"/>
    <a:srgbClr val="000066"/>
    <a:srgbClr val="B623B1"/>
    <a:srgbClr val="8629A9"/>
    <a:srgbClr val="7030A0"/>
    <a:srgbClr val="FFFFFF"/>
    <a:srgbClr val="0070C0"/>
    <a:srgbClr val="70AD47"/>
    <a:srgbClr val="0077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947" autoAdjust="0"/>
    <p:restoredTop sz="89170" autoAdjust="0"/>
  </p:normalViewPr>
  <p:slideViewPr>
    <p:cSldViewPr snapToObjects="1">
      <p:cViewPr varScale="1">
        <p:scale>
          <a:sx n="113" d="100"/>
          <a:sy n="113" d="100"/>
        </p:scale>
        <p:origin x="-2334" y="-108"/>
      </p:cViewPr>
      <p:guideLst>
        <p:guide orient="horz" pos="2160"/>
        <p:guide pos="57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21/06/2017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38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latin typeface="Calibri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67577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16227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64878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13528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98BCA26-7888-AA4D-A3E5-83CC3C710A8A}" type="slidenum">
              <a:rPr lang="en-US">
                <a:solidFill>
                  <a:srgbClr val="000000"/>
                </a:solidFill>
                <a:latin typeface="Calibri" charset="0"/>
              </a:rPr>
              <a:pPr/>
              <a:t>3</a:t>
            </a:fld>
            <a:endParaRPr lang="en-US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497"/>
            <a:ext cx="7924800" cy="78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09599" y="6248400"/>
            <a:ext cx="7870371" cy="4572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8500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0" baseline="0"/>
            </a:lvl1pPr>
          </a:lstStyle>
          <a:p>
            <a:fld id="{67596D74-673C-C648-8EAA-BA66B657128F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709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045210"/>
              </p:ext>
            </p:extLst>
          </p:nvPr>
        </p:nvGraphicFramePr>
        <p:xfrm>
          <a:off x="4355976" y="2492896"/>
          <a:ext cx="2083025" cy="810133"/>
        </p:xfrm>
        <a:graphic>
          <a:graphicData uri="http://schemas.openxmlformats.org/drawingml/2006/table">
            <a:tbl>
              <a:tblPr/>
              <a:tblGrid>
                <a:gridCol w="20830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8101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SOF/VEL/VOX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400/100/100 mg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563888" y="2442374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263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563888" y="3826153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152</a:t>
            </a:r>
          </a:p>
        </p:txBody>
      </p:sp>
      <p:sp>
        <p:nvSpPr>
          <p:cNvPr id="12" name="Line 172"/>
          <p:cNvSpPr>
            <a:spLocks noChangeShapeType="1"/>
          </p:cNvSpPr>
          <p:nvPr/>
        </p:nvSpPr>
        <p:spPr bwMode="auto">
          <a:xfrm>
            <a:off x="6439298" y="1916832"/>
            <a:ext cx="0" cy="230425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" name="Oval 110"/>
          <p:cNvSpPr>
            <a:spLocks noChangeArrowheads="1"/>
          </p:cNvSpPr>
          <p:nvPr/>
        </p:nvSpPr>
        <p:spPr bwMode="auto">
          <a:xfrm>
            <a:off x="6151167" y="1370334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6439199" y="2816932"/>
            <a:ext cx="1476000" cy="0"/>
          </a:xfrm>
          <a:prstGeom prst="line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1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082087"/>
              </p:ext>
            </p:extLst>
          </p:nvPr>
        </p:nvGraphicFramePr>
        <p:xfrm>
          <a:off x="4355976" y="3573014"/>
          <a:ext cx="2083025" cy="648074"/>
        </p:xfrm>
        <a:graphic>
          <a:graphicData uri="http://schemas.openxmlformats.org/drawingml/2006/table">
            <a:tbl>
              <a:tblPr/>
              <a:tblGrid>
                <a:gridCol w="20830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48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" name="AutoShape 162"/>
          <p:cNvSpPr>
            <a:spLocks noChangeArrowheads="1"/>
          </p:cNvSpPr>
          <p:nvPr/>
        </p:nvSpPr>
        <p:spPr bwMode="auto">
          <a:xfrm>
            <a:off x="407222" y="2162455"/>
            <a:ext cx="2940642" cy="2247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u="sng" dirty="0"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 18 years</a:t>
            </a:r>
            <a:b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Genotype 1, 2, 3, 4, 5 or 6</a:t>
            </a: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NS5A inhibitor-experienced </a:t>
            </a: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for ≥ 4 weeks (exclusion if </a:t>
            </a: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discontinued due to an adverse</a:t>
            </a: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event or unsuccessful </a:t>
            </a: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due to non-compliance)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Compensated cirrhosis ** allowed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1" name="Oval 170"/>
          <p:cNvSpPr>
            <a:spLocks noChangeArrowheads="1"/>
          </p:cNvSpPr>
          <p:nvPr/>
        </p:nvSpPr>
        <p:spPr bwMode="auto">
          <a:xfrm>
            <a:off x="2843808" y="1196752"/>
            <a:ext cx="1539875" cy="874208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err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</a:t>
            </a:r>
            <a:r>
              <a:rPr lang="en-US" sz="12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Calibri" pitchFamily="-1" charset="0"/>
                <a:ea typeface="Arial" pitchFamily="-1" charset="0"/>
                <a:cs typeface="Arial" pitchFamily="-1" charset="0"/>
              </a:rPr>
              <a:t>1 : 1</a:t>
            </a:r>
            <a:endParaRPr lang="en-US" sz="12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Double blind</a:t>
            </a:r>
          </a:p>
        </p:txBody>
      </p:sp>
      <p:cxnSp>
        <p:nvCxnSpPr>
          <p:cNvPr id="32" name="AutoShape 60"/>
          <p:cNvCxnSpPr>
            <a:cxnSpLocks noChangeShapeType="1"/>
          </p:cNvCxnSpPr>
          <p:nvPr/>
        </p:nvCxnSpPr>
        <p:spPr bwMode="auto">
          <a:xfrm rot="10800000" flipH="1" flipV="1">
            <a:off x="4331889" y="2758412"/>
            <a:ext cx="1587" cy="1080000"/>
          </a:xfrm>
          <a:prstGeom prst="bentConnector3">
            <a:avLst>
              <a:gd name="adj1" fmla="val -22697606"/>
            </a:avLst>
          </a:prstGeom>
          <a:ln w="28575">
            <a:solidFill>
              <a:srgbClr val="333399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Line 63"/>
          <p:cNvSpPr>
            <a:spLocks noChangeShapeType="1"/>
          </p:cNvSpPr>
          <p:nvPr/>
        </p:nvSpPr>
        <p:spPr bwMode="auto">
          <a:xfrm>
            <a:off x="3347864" y="3307669"/>
            <a:ext cx="612000" cy="0"/>
          </a:xfrm>
          <a:prstGeom prst="line">
            <a:avLst/>
          </a:prstGeom>
          <a:ln w="28575">
            <a:solidFill>
              <a:srgbClr val="333399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34" name="Connecteur droit 66"/>
          <p:cNvCxnSpPr>
            <a:cxnSpLocks noChangeShapeType="1"/>
          </p:cNvCxnSpPr>
          <p:nvPr/>
        </p:nvCxnSpPr>
        <p:spPr bwMode="auto">
          <a:xfrm rot="5400000">
            <a:off x="3397745" y="2288235"/>
            <a:ext cx="432000" cy="1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36" name="ZoneTexte 71"/>
          <p:cNvSpPr txBox="1">
            <a:spLocks noChangeArrowheads="1"/>
          </p:cNvSpPr>
          <p:nvPr/>
        </p:nvSpPr>
        <p:spPr bwMode="auto">
          <a:xfrm>
            <a:off x="3275856" y="4221088"/>
            <a:ext cx="58310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* </a:t>
            </a:r>
            <a:r>
              <a:rPr lang="en-US" sz="1400" dirty="0" err="1">
                <a:latin typeface="+mn-lt"/>
                <a:ea typeface="ＭＳ Ｐゴシック" pitchFamily="-1" charset="-128"/>
                <a:cs typeface="ＭＳ Ｐゴシック" pitchFamily="-1" charset="-128"/>
              </a:rPr>
              <a:t>Randomisation</a:t>
            </a:r>
            <a:r>
              <a:rPr lang="en-US" sz="1400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 only in genotype 1, stratified on cirrhosis (yes or no) 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 No </a:t>
            </a:r>
            <a:r>
              <a:rPr lang="en-US" sz="1400" dirty="0" err="1">
                <a:latin typeface="+mn-lt"/>
                <a:ea typeface="ＭＳ Ｐゴシック" pitchFamily="-1" charset="-128"/>
                <a:cs typeface="ＭＳ Ｐゴシック" pitchFamily="-1" charset="-128"/>
              </a:rPr>
              <a:t>randomisation</a:t>
            </a:r>
            <a:r>
              <a:rPr lang="en-US" sz="1400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 (open-label SOF/VEL/VOX) for all other genotypes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931748" y="2616877"/>
            <a:ext cx="773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333399"/>
                </a:solidFill>
                <a:latin typeface="Calibri" panose="020F0502020204030204" pitchFamily="34" charset="0"/>
              </a:rPr>
              <a:t>SVR</a:t>
            </a:r>
            <a:r>
              <a:rPr lang="en-US" sz="2000" b="1" baseline="-25000" dirty="0">
                <a:solidFill>
                  <a:srgbClr val="333399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25511" y="4418528"/>
            <a:ext cx="28503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+mn-lt"/>
                <a:ea typeface="Arial" pitchFamily="-1" charset="0"/>
                <a:cs typeface="Arial" pitchFamily="-1" charset="0"/>
              </a:rPr>
              <a:t>** </a:t>
            </a:r>
            <a:r>
              <a:rPr lang="en-US" sz="1400" dirty="0" err="1">
                <a:latin typeface="+mn-lt"/>
                <a:ea typeface="Arial" pitchFamily="-1" charset="0"/>
                <a:cs typeface="Arial" pitchFamily="-1" charset="0"/>
              </a:rPr>
              <a:t>Metavir</a:t>
            </a:r>
            <a:r>
              <a:rPr lang="en-US" sz="1400" dirty="0">
                <a:latin typeface="+mn-lt"/>
                <a:ea typeface="Arial" pitchFamily="-1" charset="0"/>
                <a:cs typeface="Arial" pitchFamily="-1" charset="0"/>
              </a:rPr>
              <a:t> F4 </a:t>
            </a:r>
            <a:r>
              <a:rPr lang="en-US" sz="1400" dirty="0" smtClean="0">
                <a:latin typeface="+mn-lt"/>
                <a:ea typeface="Arial" pitchFamily="-1" charset="0"/>
                <a:cs typeface="Arial" pitchFamily="-1" charset="0"/>
              </a:rPr>
              <a:t>or </a:t>
            </a:r>
            <a:r>
              <a:rPr lang="en-US" sz="1400" dirty="0" err="1" smtClean="0">
                <a:latin typeface="+mn-lt"/>
                <a:ea typeface="Arial" pitchFamily="-1" charset="0"/>
                <a:cs typeface="Arial" pitchFamily="-1" charset="0"/>
              </a:rPr>
              <a:t>Ishak</a:t>
            </a:r>
            <a:r>
              <a:rPr lang="en-US" sz="1400" dirty="0" smtClean="0">
                <a:latin typeface="+mn-lt"/>
                <a:ea typeface="Arial" pitchFamily="-1" charset="0"/>
                <a:cs typeface="Arial" pitchFamily="-1" charset="0"/>
              </a:rPr>
              <a:t> </a:t>
            </a:r>
            <a:r>
              <a:rPr lang="en-US" sz="1400" dirty="0">
                <a:latin typeface="+mn-lt"/>
                <a:ea typeface="Arial" pitchFamily="-1" charset="0"/>
                <a:cs typeface="Arial" pitchFamily="-1" charset="0"/>
              </a:rPr>
              <a:t>5-6 or </a:t>
            </a:r>
            <a:endParaRPr lang="en-US" sz="1400" dirty="0" smtClean="0">
              <a:latin typeface="+mn-lt"/>
              <a:ea typeface="Arial" pitchFamily="-1" charset="0"/>
              <a:cs typeface="Arial" pitchFamily="-1" charset="0"/>
            </a:endParaRPr>
          </a:p>
          <a:p>
            <a:r>
              <a:rPr lang="en-US" sz="1400" dirty="0" err="1" smtClean="0">
                <a:latin typeface="+mn-lt"/>
                <a:ea typeface="Arial" pitchFamily="-1" charset="0"/>
                <a:cs typeface="Arial" pitchFamily="-1" charset="0"/>
              </a:rPr>
              <a:t>Fibroscan</a:t>
            </a:r>
            <a:r>
              <a:rPr lang="en-US" sz="1400" baseline="30000" dirty="0">
                <a:latin typeface="+mn-lt"/>
                <a:ea typeface="Arial" pitchFamily="-1" charset="0"/>
                <a:cs typeface="Arial" pitchFamily="-1" charset="0"/>
                <a:sym typeface="Symbol" panose="05050102010706020507" pitchFamily="18" charset="2"/>
              </a:rPr>
              <a:t></a:t>
            </a:r>
            <a:r>
              <a:rPr lang="en-US" sz="1400" dirty="0">
                <a:latin typeface="+mn-lt"/>
                <a:ea typeface="Arial" pitchFamily="-1" charset="0"/>
                <a:cs typeface="Arial" pitchFamily="-1" charset="0"/>
              </a:rPr>
              <a:t> &gt; 12.5 </a:t>
            </a:r>
            <a:r>
              <a:rPr lang="en-US" sz="1400" dirty="0" err="1">
                <a:latin typeface="+mn-lt"/>
                <a:ea typeface="Arial" pitchFamily="-1" charset="0"/>
                <a:cs typeface="Arial" pitchFamily="-1" charset="0"/>
              </a:rPr>
              <a:t>kPa</a:t>
            </a:r>
            <a:r>
              <a:rPr lang="en-US" sz="1400" dirty="0">
                <a:latin typeface="+mn-lt"/>
                <a:ea typeface="Arial" pitchFamily="-1" charset="0"/>
                <a:cs typeface="Arial" pitchFamily="-1" charset="0"/>
              </a:rPr>
              <a:t> </a:t>
            </a:r>
            <a:endParaRPr lang="en-US" sz="1400" dirty="0" smtClean="0">
              <a:latin typeface="+mn-lt"/>
              <a:ea typeface="Arial" pitchFamily="-1" charset="0"/>
              <a:cs typeface="Arial" pitchFamily="-1" charset="0"/>
            </a:endParaRPr>
          </a:p>
          <a:p>
            <a:r>
              <a:rPr lang="en-US" sz="1400" dirty="0" smtClean="0">
                <a:latin typeface="+mn-lt"/>
                <a:ea typeface="Arial" pitchFamily="-1" charset="0"/>
                <a:cs typeface="Arial" pitchFamily="-1" charset="0"/>
              </a:rPr>
              <a:t>or </a:t>
            </a:r>
            <a:r>
              <a:rPr lang="en-US" sz="1400" dirty="0" err="1">
                <a:latin typeface="+mn-lt"/>
                <a:ea typeface="Arial" pitchFamily="-1" charset="0"/>
                <a:cs typeface="Arial" pitchFamily="-1" charset="0"/>
              </a:rPr>
              <a:t>Fibrotest</a:t>
            </a:r>
            <a:r>
              <a:rPr lang="en-US" sz="1400" baseline="30000" dirty="0">
                <a:ea typeface="Arial" pitchFamily="-1" charset="0"/>
                <a:cs typeface="Arial" pitchFamily="-1" charset="0"/>
                <a:sym typeface="Symbol" panose="05050102010706020507" pitchFamily="18" charset="2"/>
              </a:rPr>
              <a:t></a:t>
            </a:r>
            <a:r>
              <a:rPr lang="en-US" sz="1400" dirty="0">
                <a:latin typeface="+mn-lt"/>
                <a:ea typeface="Arial" pitchFamily="-1" charset="0"/>
                <a:cs typeface="Arial" pitchFamily="-1" charset="0"/>
              </a:rPr>
              <a:t> &gt; 0.75 + APRI &gt; 2</a:t>
            </a:r>
            <a:endParaRPr lang="en-US" sz="1400" dirty="0">
              <a:latin typeface="+mn-lt"/>
            </a:endParaRPr>
          </a:p>
        </p:txBody>
      </p:sp>
      <p:sp>
        <p:nvSpPr>
          <p:cNvPr id="37" name="AutoShape 162"/>
          <p:cNvSpPr>
            <a:spLocks noChangeArrowheads="1"/>
          </p:cNvSpPr>
          <p:nvPr/>
        </p:nvSpPr>
        <p:spPr bwMode="auto">
          <a:xfrm>
            <a:off x="0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POLARIS-1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9" name="Espace réservé du contenu 2"/>
          <p:cNvSpPr txBox="1">
            <a:spLocks/>
          </p:cNvSpPr>
          <p:nvPr/>
        </p:nvSpPr>
        <p:spPr bwMode="auto">
          <a:xfrm>
            <a:off x="539552" y="116054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3" name="Espace réservé du contenu 17"/>
          <p:cNvSpPr txBox="1">
            <a:spLocks/>
          </p:cNvSpPr>
          <p:nvPr/>
        </p:nvSpPr>
        <p:spPr bwMode="auto">
          <a:xfrm>
            <a:off x="539750" y="5301754"/>
            <a:ext cx="8351838" cy="1079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sz="2800" kern="0" dirty="0"/>
              <a:t>Objective</a:t>
            </a:r>
          </a:p>
          <a:p>
            <a:pPr lvl="1"/>
            <a:r>
              <a:rPr lang="en-US" kern="0" dirty="0"/>
              <a:t>SVR</a:t>
            </a:r>
            <a:r>
              <a:rPr lang="en-US" kern="0" baseline="-25000" dirty="0"/>
              <a:t>12</a:t>
            </a:r>
            <a:r>
              <a:rPr lang="en-US" kern="0" dirty="0"/>
              <a:t> (HCV RNA &lt; 15 IU/mL), with 95% CI, by ITT: superiority &gt; 10% to a </a:t>
            </a:r>
            <a:r>
              <a:rPr lang="en-US" kern="0" dirty="0" err="1"/>
              <a:t>prespecified</a:t>
            </a:r>
            <a:r>
              <a:rPr lang="en-US" kern="0" dirty="0"/>
              <a:t> rate of 85% (2-sided significance level of 5%), for each regimen, 90% power</a:t>
            </a:r>
          </a:p>
          <a:p>
            <a:pPr lvl="1"/>
            <a:endParaRPr lang="en-US" kern="0" dirty="0"/>
          </a:p>
          <a:p>
            <a:endParaRPr lang="en-US" sz="2800" kern="0" dirty="0"/>
          </a:p>
        </p:txBody>
      </p: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38605" cy="976313"/>
          </a:xfrm>
        </p:spPr>
        <p:txBody>
          <a:bodyPr/>
          <a:lstStyle/>
          <a:p>
            <a:r>
              <a:rPr lang="en-US" sz="2700" dirty="0"/>
              <a:t>POLARIS-1 study: SOF/VEL/VOX in NS5A </a:t>
            </a:r>
            <a:br>
              <a:rPr lang="en-US" sz="2700" dirty="0"/>
            </a:br>
            <a:r>
              <a:rPr lang="en-US" sz="2700" dirty="0"/>
              <a:t>inhibitor-experienced patients with genotype 1 to 6 </a:t>
            </a:r>
          </a:p>
        </p:txBody>
      </p:sp>
      <p:sp>
        <p:nvSpPr>
          <p:cNvPr id="26" name="ZoneTexte 69"/>
          <p:cNvSpPr txBox="1">
            <a:spLocks noChangeArrowheads="1"/>
          </p:cNvSpPr>
          <p:nvPr/>
        </p:nvSpPr>
        <p:spPr bwMode="auto">
          <a:xfrm>
            <a:off x="6319336" y="6585874"/>
            <a:ext cx="28023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Bourlière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M. NEJM 2017; 376:2134-46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8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851379"/>
              </p:ext>
            </p:extLst>
          </p:nvPr>
        </p:nvGraphicFramePr>
        <p:xfrm>
          <a:off x="364050" y="1556793"/>
          <a:ext cx="8312406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99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362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362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233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SOF/VEL/VOX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263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Placebo</a:t>
                      </a:r>
                      <a:b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152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46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Age, years, mean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58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59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46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Female,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24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4642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White,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1713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Genotype, %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1a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1b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 other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/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 / unknown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38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&lt;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1 / 2 / &lt; 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/ 1 / 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646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RNA,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log</a:t>
                      </a:r>
                      <a:r>
                        <a:rPr lang="en-US" sz="1400" b="1" baseline="-25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IU/mL, mean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6.3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6.3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646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Cirrhosis,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34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9878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Previous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HCV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treatment, %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NS5A + NS3 +±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NS5B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NS5A + NS5B</a:t>
                      </a:r>
                      <a:b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NS5A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NS5B ± NS3</a:t>
                      </a:r>
                      <a:b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≥ 2 regimens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32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61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&lt;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1</a:t>
                      </a:r>
                      <a:b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39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41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53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33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72231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Discontinuation, N (adverse event / lost to follow-up)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 (1 / 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 (3 / 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9450" y="1105580"/>
            <a:ext cx="90473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disposition</a:t>
            </a:r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0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POLARIS-1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38605" cy="976313"/>
          </a:xfrm>
        </p:spPr>
        <p:txBody>
          <a:bodyPr/>
          <a:lstStyle/>
          <a:p>
            <a:r>
              <a:rPr lang="en-US" sz="2700" dirty="0"/>
              <a:t>POLARIS-1 study: SOF/VEL/VOX in NS5A </a:t>
            </a:r>
            <a:br>
              <a:rPr lang="en-US" sz="2700" dirty="0"/>
            </a:br>
            <a:r>
              <a:rPr lang="en-US" sz="2700" dirty="0"/>
              <a:t>inhibitor-experienced patients with genotype 1 to 6 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319336" y="6585874"/>
            <a:ext cx="28023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Bourlière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M. NEJM 2017; 376:2134-46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769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22495" y="6165304"/>
            <a:ext cx="30531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 Superiority to 85% (p &lt; 0.001)</a:t>
            </a:r>
          </a:p>
        </p:txBody>
      </p:sp>
      <p:sp>
        <p:nvSpPr>
          <p:cNvPr id="34" name="Rectangle 6"/>
          <p:cNvSpPr>
            <a:spLocks noChangeArrowheads="1"/>
          </p:cNvSpPr>
          <p:nvPr/>
        </p:nvSpPr>
        <p:spPr bwMode="auto">
          <a:xfrm>
            <a:off x="126659" y="1295400"/>
            <a:ext cx="8852604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SOF/VEL/VOX 12 weeks: SVR</a:t>
            </a:r>
            <a:r>
              <a:rPr lang="en-US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overall and by subgroups, 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% (95% CI)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7" name="Line 47"/>
          <p:cNvSpPr>
            <a:spLocks noChangeShapeType="1"/>
          </p:cNvSpPr>
          <p:nvPr/>
        </p:nvSpPr>
        <p:spPr bwMode="auto">
          <a:xfrm>
            <a:off x="612990" y="2449840"/>
            <a:ext cx="0" cy="304742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>
              <a:latin typeface="+mn-lt"/>
            </a:endParaRPr>
          </a:p>
        </p:txBody>
      </p:sp>
      <p:sp>
        <p:nvSpPr>
          <p:cNvPr id="38" name="Line 48"/>
          <p:cNvSpPr>
            <a:spLocks noChangeShapeType="1"/>
          </p:cNvSpPr>
          <p:nvPr/>
        </p:nvSpPr>
        <p:spPr bwMode="auto">
          <a:xfrm>
            <a:off x="515087" y="5493446"/>
            <a:ext cx="97904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>
              <a:latin typeface="+mn-lt"/>
            </a:endParaRPr>
          </a:p>
        </p:txBody>
      </p:sp>
      <p:sp>
        <p:nvSpPr>
          <p:cNvPr id="39" name="Line 49"/>
          <p:cNvSpPr>
            <a:spLocks noChangeShapeType="1"/>
          </p:cNvSpPr>
          <p:nvPr/>
        </p:nvSpPr>
        <p:spPr bwMode="auto">
          <a:xfrm>
            <a:off x="515087" y="4892754"/>
            <a:ext cx="97904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>
              <a:latin typeface="+mn-lt"/>
            </a:endParaRPr>
          </a:p>
        </p:txBody>
      </p:sp>
      <p:sp>
        <p:nvSpPr>
          <p:cNvPr id="40" name="Line 50"/>
          <p:cNvSpPr>
            <a:spLocks noChangeShapeType="1"/>
          </p:cNvSpPr>
          <p:nvPr/>
        </p:nvSpPr>
        <p:spPr bwMode="auto">
          <a:xfrm>
            <a:off x="515087" y="4275809"/>
            <a:ext cx="97904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>
              <a:latin typeface="+mn-lt"/>
            </a:endParaRPr>
          </a:p>
        </p:txBody>
      </p:sp>
      <p:sp>
        <p:nvSpPr>
          <p:cNvPr id="41" name="Line 51"/>
          <p:cNvSpPr>
            <a:spLocks noChangeShapeType="1"/>
          </p:cNvSpPr>
          <p:nvPr/>
        </p:nvSpPr>
        <p:spPr bwMode="auto">
          <a:xfrm>
            <a:off x="515087" y="3669743"/>
            <a:ext cx="97904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>
              <a:latin typeface="+mn-lt"/>
            </a:endParaRPr>
          </a:p>
        </p:txBody>
      </p:sp>
      <p:sp>
        <p:nvSpPr>
          <p:cNvPr id="42" name="Line 52"/>
          <p:cNvSpPr>
            <a:spLocks noChangeShapeType="1"/>
          </p:cNvSpPr>
          <p:nvPr/>
        </p:nvSpPr>
        <p:spPr bwMode="auto">
          <a:xfrm>
            <a:off x="515087" y="3052799"/>
            <a:ext cx="97904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>
              <a:latin typeface="+mn-lt"/>
            </a:endParaRPr>
          </a:p>
        </p:txBody>
      </p:sp>
      <p:sp>
        <p:nvSpPr>
          <p:cNvPr id="43" name="Line 53"/>
          <p:cNvSpPr>
            <a:spLocks noChangeShapeType="1"/>
          </p:cNvSpPr>
          <p:nvPr/>
        </p:nvSpPr>
        <p:spPr bwMode="auto">
          <a:xfrm>
            <a:off x="515087" y="2449840"/>
            <a:ext cx="97904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>
              <a:latin typeface="+mn-lt"/>
            </a:endParaRPr>
          </a:p>
        </p:txBody>
      </p:sp>
      <p:sp>
        <p:nvSpPr>
          <p:cNvPr id="44" name="Rectangle 65"/>
          <p:cNvSpPr>
            <a:spLocks noChangeArrowheads="1"/>
          </p:cNvSpPr>
          <p:nvPr/>
        </p:nvSpPr>
        <p:spPr bwMode="auto">
          <a:xfrm>
            <a:off x="407739" y="5349635"/>
            <a:ext cx="1141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600">
                <a:solidFill>
                  <a:srgbClr val="000066"/>
                </a:solidFill>
                <a:latin typeface="+mn-lt"/>
              </a:rPr>
              <a:t>0</a:t>
            </a:r>
            <a:endParaRPr lang="en-US" altLang="fr-FR" sz="14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5" name="Rectangle 66"/>
          <p:cNvSpPr>
            <a:spLocks noChangeArrowheads="1"/>
          </p:cNvSpPr>
          <p:nvPr/>
        </p:nvSpPr>
        <p:spPr bwMode="auto">
          <a:xfrm>
            <a:off x="293625" y="4783973"/>
            <a:ext cx="2282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600">
                <a:solidFill>
                  <a:srgbClr val="000066"/>
                </a:solidFill>
                <a:latin typeface="+mn-lt"/>
              </a:rPr>
              <a:t>20</a:t>
            </a:r>
            <a:endParaRPr lang="en-US" altLang="fr-FR" sz="14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6" name="Rectangle 67"/>
          <p:cNvSpPr>
            <a:spLocks noChangeArrowheads="1"/>
          </p:cNvSpPr>
          <p:nvPr/>
        </p:nvSpPr>
        <p:spPr bwMode="auto">
          <a:xfrm>
            <a:off x="293625" y="4168582"/>
            <a:ext cx="2282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600">
                <a:solidFill>
                  <a:srgbClr val="000066"/>
                </a:solidFill>
                <a:latin typeface="+mn-lt"/>
              </a:rPr>
              <a:t>40</a:t>
            </a:r>
            <a:endParaRPr lang="en-US" altLang="fr-FR" sz="14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7" name="Rectangle 68"/>
          <p:cNvSpPr>
            <a:spLocks noChangeArrowheads="1"/>
          </p:cNvSpPr>
          <p:nvPr/>
        </p:nvSpPr>
        <p:spPr bwMode="auto">
          <a:xfrm>
            <a:off x="293625" y="3565624"/>
            <a:ext cx="2282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600">
                <a:solidFill>
                  <a:srgbClr val="000066"/>
                </a:solidFill>
                <a:latin typeface="+mn-lt"/>
              </a:rPr>
              <a:t>60</a:t>
            </a:r>
            <a:endParaRPr lang="en-US" altLang="fr-FR" sz="14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8" name="Rectangle 69"/>
          <p:cNvSpPr>
            <a:spLocks noChangeArrowheads="1"/>
          </p:cNvSpPr>
          <p:nvPr/>
        </p:nvSpPr>
        <p:spPr bwMode="auto">
          <a:xfrm>
            <a:off x="293625" y="2935529"/>
            <a:ext cx="2282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600">
                <a:solidFill>
                  <a:srgbClr val="000066"/>
                </a:solidFill>
                <a:latin typeface="+mn-lt"/>
              </a:rPr>
              <a:t>80</a:t>
            </a:r>
            <a:endParaRPr lang="en-US" altLang="fr-FR" sz="14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9" name="Rectangle 70"/>
          <p:cNvSpPr>
            <a:spLocks noChangeArrowheads="1"/>
          </p:cNvSpPr>
          <p:nvPr/>
        </p:nvSpPr>
        <p:spPr bwMode="auto">
          <a:xfrm>
            <a:off x="179512" y="2313087"/>
            <a:ext cx="3423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600" dirty="0">
                <a:solidFill>
                  <a:srgbClr val="000066"/>
                </a:solidFill>
                <a:latin typeface="+mn-lt"/>
              </a:rPr>
              <a:t>100</a:t>
            </a:r>
            <a:endParaRPr lang="en-US" altLang="fr-FR" sz="14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50" name="Rectangle 41"/>
          <p:cNvSpPr>
            <a:spLocks noChangeArrowheads="1"/>
          </p:cNvSpPr>
          <p:nvPr/>
        </p:nvSpPr>
        <p:spPr bwMode="auto">
          <a:xfrm>
            <a:off x="925880" y="2515098"/>
            <a:ext cx="576000" cy="2982167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51" name="Rectangle 56"/>
          <p:cNvSpPr>
            <a:spLocks noChangeArrowheads="1"/>
          </p:cNvSpPr>
          <p:nvPr/>
        </p:nvSpPr>
        <p:spPr bwMode="auto">
          <a:xfrm>
            <a:off x="877997" y="2060848"/>
            <a:ext cx="682466" cy="403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800" b="1" dirty="0" smtClean="0"/>
              <a:t>96.2 *</a:t>
            </a:r>
          </a:p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800" b="1" dirty="0" smtClean="0"/>
              <a:t>(93-98)</a:t>
            </a:r>
            <a:endParaRPr lang="en-US" altLang="fr-FR" sz="1800" b="1" dirty="0"/>
          </a:p>
        </p:txBody>
      </p:sp>
      <p:sp>
        <p:nvSpPr>
          <p:cNvPr id="53" name="Rectangle 77"/>
          <p:cNvSpPr>
            <a:spLocks noChangeArrowheads="1"/>
          </p:cNvSpPr>
          <p:nvPr/>
        </p:nvSpPr>
        <p:spPr bwMode="auto">
          <a:xfrm>
            <a:off x="941405" y="5529740"/>
            <a:ext cx="5342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latin typeface="+mn-lt"/>
              </a:rPr>
              <a:t>Total</a:t>
            </a:r>
            <a:endParaRPr lang="en-US" altLang="fr-FR" sz="1800" dirty="0">
              <a:latin typeface="+mn-lt"/>
            </a:endParaRPr>
          </a:p>
        </p:txBody>
      </p:sp>
      <p:sp>
        <p:nvSpPr>
          <p:cNvPr id="56" name="Rectangle 41"/>
          <p:cNvSpPr>
            <a:spLocks noChangeArrowheads="1"/>
          </p:cNvSpPr>
          <p:nvPr/>
        </p:nvSpPr>
        <p:spPr bwMode="auto">
          <a:xfrm>
            <a:off x="1916848" y="2476870"/>
            <a:ext cx="576000" cy="3020396"/>
          </a:xfrm>
          <a:prstGeom prst="rect">
            <a:avLst/>
          </a:prstGeom>
          <a:solidFill>
            <a:srgbClr val="333399"/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60" name="Rectangle 56"/>
          <p:cNvSpPr>
            <a:spLocks noChangeArrowheads="1"/>
          </p:cNvSpPr>
          <p:nvPr/>
        </p:nvSpPr>
        <p:spPr bwMode="auto">
          <a:xfrm>
            <a:off x="1810467" y="2060848"/>
            <a:ext cx="799460" cy="403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800" b="1" dirty="0" smtClean="0"/>
              <a:t>99</a:t>
            </a:r>
          </a:p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800" b="1" dirty="0" smtClean="0"/>
              <a:t>(95-100)</a:t>
            </a:r>
            <a:endParaRPr lang="en-US" altLang="fr-FR" sz="1800" b="1" dirty="0"/>
          </a:p>
        </p:txBody>
      </p:sp>
      <p:sp>
        <p:nvSpPr>
          <p:cNvPr id="61" name="Rectangle 77"/>
          <p:cNvSpPr>
            <a:spLocks noChangeArrowheads="1"/>
          </p:cNvSpPr>
          <p:nvPr/>
        </p:nvSpPr>
        <p:spPr bwMode="auto">
          <a:xfrm>
            <a:off x="2061585" y="5529740"/>
            <a:ext cx="30777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latin typeface="+mn-lt"/>
              </a:rPr>
              <a:t>No</a:t>
            </a:r>
            <a:endParaRPr lang="en-US" altLang="fr-FR" sz="1800" dirty="0">
              <a:latin typeface="+mn-lt"/>
            </a:endParaRPr>
          </a:p>
        </p:txBody>
      </p:sp>
      <p:sp>
        <p:nvSpPr>
          <p:cNvPr id="62" name="Rectangle 41"/>
          <p:cNvSpPr>
            <a:spLocks noChangeArrowheads="1"/>
          </p:cNvSpPr>
          <p:nvPr/>
        </p:nvSpPr>
        <p:spPr bwMode="auto">
          <a:xfrm>
            <a:off x="2627784" y="2617103"/>
            <a:ext cx="576000" cy="2880162"/>
          </a:xfrm>
          <a:prstGeom prst="rect">
            <a:avLst/>
          </a:prstGeom>
          <a:solidFill>
            <a:srgbClr val="333399"/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63" name="Rectangle 74"/>
          <p:cNvSpPr>
            <a:spLocks noChangeArrowheads="1"/>
          </p:cNvSpPr>
          <p:nvPr/>
        </p:nvSpPr>
        <p:spPr bwMode="auto">
          <a:xfrm>
            <a:off x="2737443" y="5157192"/>
            <a:ext cx="3851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solidFill>
                  <a:srgbClr val="FFFFFF"/>
                </a:solidFill>
                <a:latin typeface="+mn-lt"/>
              </a:rPr>
              <a:t>121</a:t>
            </a:r>
            <a:endParaRPr lang="en-US" altLang="fr-FR" sz="1800" dirty="0">
              <a:latin typeface="+mn-lt"/>
            </a:endParaRPr>
          </a:p>
        </p:txBody>
      </p:sp>
      <p:sp>
        <p:nvSpPr>
          <p:cNvPr id="64" name="Rectangle 56"/>
          <p:cNvSpPr>
            <a:spLocks noChangeArrowheads="1"/>
          </p:cNvSpPr>
          <p:nvPr/>
        </p:nvSpPr>
        <p:spPr bwMode="auto">
          <a:xfrm>
            <a:off x="2579900" y="2212021"/>
            <a:ext cx="682466" cy="403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800" b="1" dirty="0" smtClean="0"/>
              <a:t>93</a:t>
            </a:r>
          </a:p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800" b="1" dirty="0" smtClean="0"/>
              <a:t>(87-97)</a:t>
            </a:r>
            <a:endParaRPr lang="en-US" altLang="fr-FR" sz="1800" b="1" dirty="0"/>
          </a:p>
        </p:txBody>
      </p:sp>
      <p:sp>
        <p:nvSpPr>
          <p:cNvPr id="65" name="Rectangle 77"/>
          <p:cNvSpPr>
            <a:spLocks noChangeArrowheads="1"/>
          </p:cNvSpPr>
          <p:nvPr/>
        </p:nvSpPr>
        <p:spPr bwMode="auto">
          <a:xfrm>
            <a:off x="2082129" y="5888305"/>
            <a:ext cx="10133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latin typeface="+mn-lt"/>
              </a:rPr>
              <a:t>Cirrhosis</a:t>
            </a:r>
            <a:endParaRPr lang="en-US" altLang="fr-FR" sz="1800" dirty="0">
              <a:latin typeface="+mn-lt"/>
            </a:endParaRPr>
          </a:p>
        </p:txBody>
      </p:sp>
      <p:sp>
        <p:nvSpPr>
          <p:cNvPr id="67" name="Rectangle 41"/>
          <p:cNvSpPr>
            <a:spLocks noChangeArrowheads="1"/>
          </p:cNvSpPr>
          <p:nvPr/>
        </p:nvSpPr>
        <p:spPr bwMode="auto">
          <a:xfrm>
            <a:off x="3641266" y="2497752"/>
            <a:ext cx="576000" cy="2999513"/>
          </a:xfrm>
          <a:prstGeom prst="rect">
            <a:avLst/>
          </a:prstGeom>
          <a:solidFill>
            <a:srgbClr val="333399"/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68" name="Rectangle 74"/>
          <p:cNvSpPr>
            <a:spLocks noChangeArrowheads="1"/>
          </p:cNvSpPr>
          <p:nvPr/>
        </p:nvSpPr>
        <p:spPr bwMode="auto">
          <a:xfrm>
            <a:off x="3732627" y="5157192"/>
            <a:ext cx="3851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solidFill>
                  <a:srgbClr val="FFFFFF"/>
                </a:solidFill>
                <a:latin typeface="+mn-lt"/>
              </a:rPr>
              <a:t>150</a:t>
            </a:r>
            <a:endParaRPr lang="en-US" altLang="fr-FR" sz="1800" dirty="0">
              <a:latin typeface="+mn-lt"/>
            </a:endParaRPr>
          </a:p>
        </p:txBody>
      </p:sp>
      <p:sp>
        <p:nvSpPr>
          <p:cNvPr id="72" name="Rectangle 41"/>
          <p:cNvSpPr>
            <a:spLocks noChangeArrowheads="1"/>
          </p:cNvSpPr>
          <p:nvPr/>
        </p:nvSpPr>
        <p:spPr bwMode="auto">
          <a:xfrm>
            <a:off x="4361410" y="2515098"/>
            <a:ext cx="576000" cy="2982168"/>
          </a:xfrm>
          <a:prstGeom prst="rect">
            <a:avLst/>
          </a:prstGeom>
          <a:solidFill>
            <a:srgbClr val="333399"/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73" name="Rectangle 74"/>
          <p:cNvSpPr>
            <a:spLocks noChangeArrowheads="1"/>
          </p:cNvSpPr>
          <p:nvPr/>
        </p:nvSpPr>
        <p:spPr bwMode="auto">
          <a:xfrm>
            <a:off x="4457616" y="5157192"/>
            <a:ext cx="3851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solidFill>
                  <a:srgbClr val="FFFFFF"/>
                </a:solidFill>
                <a:latin typeface="+mn-lt"/>
              </a:rPr>
              <a:t>101</a:t>
            </a:r>
            <a:endParaRPr lang="en-US" altLang="fr-FR" sz="1800" dirty="0">
              <a:latin typeface="+mn-lt"/>
            </a:endParaRPr>
          </a:p>
        </p:txBody>
      </p:sp>
      <p:sp>
        <p:nvSpPr>
          <p:cNvPr id="74" name="Rectangle 56"/>
          <p:cNvSpPr>
            <a:spLocks noChangeArrowheads="1"/>
          </p:cNvSpPr>
          <p:nvPr/>
        </p:nvSpPr>
        <p:spPr bwMode="auto">
          <a:xfrm>
            <a:off x="4860032" y="2017359"/>
            <a:ext cx="710631" cy="39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 smtClean="0"/>
              <a:t>100</a:t>
            </a:r>
          </a:p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 smtClean="0"/>
              <a:t>(92-100)</a:t>
            </a:r>
            <a:endParaRPr lang="en-US" altLang="fr-FR" sz="1600" b="1" dirty="0"/>
          </a:p>
        </p:txBody>
      </p:sp>
      <p:sp>
        <p:nvSpPr>
          <p:cNvPr id="75" name="Rectangle 77"/>
          <p:cNvSpPr>
            <a:spLocks noChangeArrowheads="1"/>
          </p:cNvSpPr>
          <p:nvPr/>
        </p:nvSpPr>
        <p:spPr bwMode="auto">
          <a:xfrm>
            <a:off x="7251934" y="5529740"/>
            <a:ext cx="1283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latin typeface="+mn-lt"/>
              </a:rPr>
              <a:t>4</a:t>
            </a:r>
            <a:endParaRPr lang="en-US" altLang="fr-FR" sz="1800" dirty="0">
              <a:latin typeface="+mn-lt"/>
            </a:endParaRPr>
          </a:p>
        </p:txBody>
      </p:sp>
      <p:sp>
        <p:nvSpPr>
          <p:cNvPr id="77" name="Rectangle 41"/>
          <p:cNvSpPr>
            <a:spLocks noChangeArrowheads="1"/>
          </p:cNvSpPr>
          <p:nvPr/>
        </p:nvSpPr>
        <p:spPr bwMode="auto">
          <a:xfrm>
            <a:off x="5657490" y="2449840"/>
            <a:ext cx="576000" cy="3047426"/>
          </a:xfrm>
          <a:prstGeom prst="rect">
            <a:avLst/>
          </a:prstGeom>
          <a:solidFill>
            <a:srgbClr val="333399"/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78" name="Rectangle 74"/>
          <p:cNvSpPr>
            <a:spLocks noChangeArrowheads="1"/>
          </p:cNvSpPr>
          <p:nvPr/>
        </p:nvSpPr>
        <p:spPr bwMode="auto">
          <a:xfrm>
            <a:off x="5881556" y="5157192"/>
            <a:ext cx="1283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solidFill>
                  <a:srgbClr val="FFFFFF"/>
                </a:solidFill>
                <a:latin typeface="+mn-lt"/>
              </a:rPr>
              <a:t>5</a:t>
            </a:r>
            <a:endParaRPr lang="en-US" altLang="fr-FR" sz="1800" dirty="0">
              <a:latin typeface="+mn-lt"/>
            </a:endParaRPr>
          </a:p>
        </p:txBody>
      </p:sp>
      <p:sp>
        <p:nvSpPr>
          <p:cNvPr id="79" name="Rectangle 56"/>
          <p:cNvSpPr>
            <a:spLocks noChangeArrowheads="1"/>
          </p:cNvSpPr>
          <p:nvPr/>
        </p:nvSpPr>
        <p:spPr bwMode="auto">
          <a:xfrm>
            <a:off x="7747284" y="2259581"/>
            <a:ext cx="311984" cy="20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/>
              <a:t>100</a:t>
            </a:r>
          </a:p>
        </p:txBody>
      </p:sp>
      <p:sp>
        <p:nvSpPr>
          <p:cNvPr id="80" name="Rectangle 77"/>
          <p:cNvSpPr>
            <a:spLocks noChangeArrowheads="1"/>
          </p:cNvSpPr>
          <p:nvPr/>
        </p:nvSpPr>
        <p:spPr bwMode="auto">
          <a:xfrm>
            <a:off x="8532440" y="5529740"/>
            <a:ext cx="1283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latin typeface="+mn-lt"/>
              </a:rPr>
              <a:t>6</a:t>
            </a:r>
            <a:endParaRPr lang="en-US" altLang="fr-FR" sz="1800" dirty="0">
              <a:latin typeface="+mn-lt"/>
            </a:endParaRPr>
          </a:p>
        </p:txBody>
      </p:sp>
      <p:sp>
        <p:nvSpPr>
          <p:cNvPr id="81" name="Rectangle 77"/>
          <p:cNvSpPr>
            <a:spLocks noChangeArrowheads="1"/>
          </p:cNvSpPr>
          <p:nvPr/>
        </p:nvSpPr>
        <p:spPr bwMode="auto">
          <a:xfrm>
            <a:off x="5307643" y="5885201"/>
            <a:ext cx="10645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latin typeface="+mn-lt"/>
              </a:rPr>
              <a:t>Genotype</a:t>
            </a:r>
            <a:endParaRPr lang="en-US" altLang="fr-FR" sz="1800" dirty="0">
              <a:latin typeface="+mn-lt"/>
            </a:endParaRPr>
          </a:p>
        </p:txBody>
      </p:sp>
      <p:sp>
        <p:nvSpPr>
          <p:cNvPr id="82" name="Rectangle 41"/>
          <p:cNvSpPr>
            <a:spLocks noChangeArrowheads="1"/>
          </p:cNvSpPr>
          <p:nvPr/>
        </p:nvSpPr>
        <p:spPr bwMode="auto">
          <a:xfrm>
            <a:off x="5009418" y="2441575"/>
            <a:ext cx="576000" cy="3055691"/>
          </a:xfrm>
          <a:prstGeom prst="rect">
            <a:avLst/>
          </a:prstGeom>
          <a:solidFill>
            <a:srgbClr val="333399"/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83" name="Rectangle 74"/>
          <p:cNvSpPr>
            <a:spLocks noChangeArrowheads="1"/>
          </p:cNvSpPr>
          <p:nvPr/>
        </p:nvSpPr>
        <p:spPr bwMode="auto">
          <a:xfrm>
            <a:off x="5196914" y="5157192"/>
            <a:ext cx="2567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solidFill>
                  <a:srgbClr val="FFFFFF"/>
                </a:solidFill>
                <a:latin typeface="+mn-lt"/>
              </a:rPr>
              <a:t>45</a:t>
            </a:r>
            <a:endParaRPr lang="en-US" altLang="fr-FR" sz="1800" dirty="0">
              <a:latin typeface="+mn-lt"/>
            </a:endParaRP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7900006" y="5529740"/>
            <a:ext cx="1283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latin typeface="+mn-lt"/>
              </a:rPr>
              <a:t>5</a:t>
            </a:r>
            <a:endParaRPr lang="en-US" altLang="fr-FR" sz="1800" dirty="0">
              <a:latin typeface="+mn-lt"/>
            </a:endParaRPr>
          </a:p>
        </p:txBody>
      </p:sp>
      <p:sp>
        <p:nvSpPr>
          <p:cNvPr id="86" name="Rectangle 56"/>
          <p:cNvSpPr>
            <a:spLocks noChangeArrowheads="1"/>
          </p:cNvSpPr>
          <p:nvPr/>
        </p:nvSpPr>
        <p:spPr bwMode="auto">
          <a:xfrm>
            <a:off x="6258250" y="2169722"/>
            <a:ext cx="606636" cy="39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 smtClean="0"/>
              <a:t>95</a:t>
            </a:r>
          </a:p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 smtClean="0"/>
              <a:t>(87-99)</a:t>
            </a:r>
            <a:endParaRPr lang="en-US" altLang="fr-FR" sz="1600" dirty="0"/>
          </a:p>
        </p:txBody>
      </p:sp>
      <p:cxnSp>
        <p:nvCxnSpPr>
          <p:cNvPr id="88" name="Straight Connector 20"/>
          <p:cNvCxnSpPr>
            <a:cxnSpLocks noChangeShapeType="1"/>
          </p:cNvCxnSpPr>
          <p:nvPr/>
        </p:nvCxnSpPr>
        <p:spPr bwMode="auto">
          <a:xfrm flipV="1">
            <a:off x="1187624" y="3710775"/>
            <a:ext cx="0" cy="286527"/>
          </a:xfrm>
          <a:prstGeom prst="lin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9" name="Rectangle 136"/>
          <p:cNvSpPr>
            <a:spLocks noChangeArrowheads="1"/>
          </p:cNvSpPr>
          <p:nvPr/>
        </p:nvSpPr>
        <p:spPr bwMode="auto">
          <a:xfrm>
            <a:off x="683568" y="2901158"/>
            <a:ext cx="1691999" cy="830412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91440" rIns="36000" bIns="91440"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chemeClr val="bg1"/>
                </a:solidFill>
                <a:latin typeface="Arial" charset="0"/>
              </a:rPr>
              <a:t>6 relapses</a:t>
            </a:r>
          </a:p>
          <a:p>
            <a:pPr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chemeClr val="bg1"/>
                </a:solidFill>
                <a:latin typeface="Arial" charset="0"/>
              </a:rPr>
              <a:t>1 on-treatment failure</a:t>
            </a:r>
          </a:p>
          <a:p>
            <a:pPr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chemeClr val="bg1"/>
                </a:solidFill>
                <a:latin typeface="Arial" charset="0"/>
              </a:rPr>
              <a:t>2 withdrew consent</a:t>
            </a:r>
          </a:p>
          <a:p>
            <a:pPr eaLnBrk="1" hangingPunct="1">
              <a:buClrTx/>
              <a:buNone/>
            </a:pPr>
            <a:r>
              <a:rPr lang="en-US" altLang="fr-FR" sz="1200" b="1" dirty="0">
                <a:solidFill>
                  <a:schemeClr val="bg1"/>
                </a:solidFill>
                <a:latin typeface="Arial" charset="0"/>
              </a:rPr>
              <a:t>1 lost to follow-up</a:t>
            </a:r>
          </a:p>
        </p:txBody>
      </p:sp>
      <p:grpSp>
        <p:nvGrpSpPr>
          <p:cNvPr id="3" name="Grouper 2"/>
          <p:cNvGrpSpPr/>
          <p:nvPr/>
        </p:nvGrpSpPr>
        <p:grpSpPr>
          <a:xfrm>
            <a:off x="1331640" y="4413326"/>
            <a:ext cx="1691999" cy="669426"/>
            <a:chOff x="1331640" y="4077072"/>
            <a:chExt cx="1691999" cy="669426"/>
          </a:xfrm>
        </p:grpSpPr>
        <p:cxnSp>
          <p:nvCxnSpPr>
            <p:cNvPr id="91" name="Straight Connector 20"/>
            <p:cNvCxnSpPr>
              <a:cxnSpLocks noChangeShapeType="1"/>
            </p:cNvCxnSpPr>
            <p:nvPr/>
          </p:nvCxnSpPr>
          <p:spPr bwMode="auto">
            <a:xfrm flipH="1" flipV="1">
              <a:off x="2203401" y="4530502"/>
              <a:ext cx="2524" cy="215996"/>
            </a:xfrm>
            <a:prstGeom prst="line">
              <a:avLst/>
            </a:prstGeom>
            <a:noFill/>
            <a:ln w="28575" algn="ctr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" name="Rectangle 136"/>
            <p:cNvSpPr>
              <a:spLocks noChangeArrowheads="1"/>
            </p:cNvSpPr>
            <p:nvPr/>
          </p:nvSpPr>
          <p:spPr bwMode="auto">
            <a:xfrm>
              <a:off x="1331640" y="4077072"/>
              <a:ext cx="1691999" cy="453402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91440" rIns="36000" bIns="91440"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n-US" altLang="fr-FR" sz="1200" b="1" dirty="0">
                  <a:solidFill>
                    <a:schemeClr val="bg1"/>
                  </a:solidFill>
                  <a:latin typeface="Arial" charset="0"/>
                </a:rPr>
                <a:t>1 withdrew consent</a:t>
              </a:r>
            </a:p>
            <a:p>
              <a:pPr eaLnBrk="1" hangingPunct="1">
                <a:buClrTx/>
                <a:buFontTx/>
                <a:buNone/>
              </a:pPr>
              <a:r>
                <a:rPr lang="en-US" altLang="fr-FR" sz="1200" b="1" dirty="0">
                  <a:solidFill>
                    <a:schemeClr val="bg1"/>
                  </a:solidFill>
                  <a:latin typeface="Arial" charset="0"/>
                </a:rPr>
                <a:t>1 lost to follow-up</a:t>
              </a:r>
            </a:p>
          </p:txBody>
        </p:sp>
      </p:grpSp>
      <p:cxnSp>
        <p:nvCxnSpPr>
          <p:cNvPr id="97" name="Connecteur droit 96"/>
          <p:cNvCxnSpPr/>
          <p:nvPr/>
        </p:nvCxnSpPr>
        <p:spPr bwMode="auto">
          <a:xfrm>
            <a:off x="3672472" y="5827326"/>
            <a:ext cx="5148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Line 54"/>
          <p:cNvSpPr>
            <a:spLocks noChangeShapeType="1"/>
          </p:cNvSpPr>
          <p:nvPr/>
        </p:nvSpPr>
        <p:spPr bwMode="auto">
          <a:xfrm>
            <a:off x="612989" y="5497266"/>
            <a:ext cx="831600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/>
          </a:p>
        </p:txBody>
      </p:sp>
      <p:sp>
        <p:nvSpPr>
          <p:cNvPr id="4" name="ZoneTexte 3"/>
          <p:cNvSpPr txBox="1"/>
          <p:nvPr/>
        </p:nvSpPr>
        <p:spPr>
          <a:xfrm>
            <a:off x="418034" y="2093058"/>
            <a:ext cx="367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%</a:t>
            </a:r>
          </a:p>
        </p:txBody>
      </p:sp>
      <p:sp>
        <p:nvSpPr>
          <p:cNvPr id="71" name="Rectangle 136"/>
          <p:cNvSpPr>
            <a:spLocks noChangeArrowheads="1"/>
          </p:cNvSpPr>
          <p:nvPr/>
        </p:nvSpPr>
        <p:spPr bwMode="auto">
          <a:xfrm>
            <a:off x="2627784" y="3374611"/>
            <a:ext cx="1691999" cy="686414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91440" rIns="36000" bIns="91440"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chemeClr val="bg1"/>
                </a:solidFill>
                <a:latin typeface="Arial" charset="0"/>
              </a:rPr>
              <a:t>6 relapses</a:t>
            </a:r>
          </a:p>
          <a:p>
            <a:pPr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chemeClr val="bg1"/>
                </a:solidFill>
                <a:latin typeface="Arial" charset="0"/>
              </a:rPr>
              <a:t>1 on-treatment failure</a:t>
            </a:r>
          </a:p>
          <a:p>
            <a:pPr eaLnBrk="1" hangingPunct="1">
              <a:buClrTx/>
              <a:buFontTx/>
              <a:buNone/>
            </a:pPr>
            <a:r>
              <a:rPr lang="en-US" altLang="fr-FR" sz="1200" b="1" dirty="0">
                <a:solidFill>
                  <a:schemeClr val="bg1"/>
                </a:solidFill>
                <a:latin typeface="Arial" charset="0"/>
              </a:rPr>
              <a:t>1 withdrew consent</a:t>
            </a:r>
          </a:p>
        </p:txBody>
      </p:sp>
      <p:cxnSp>
        <p:nvCxnSpPr>
          <p:cNvPr id="76" name="Straight Connector 20"/>
          <p:cNvCxnSpPr>
            <a:cxnSpLocks noChangeShapeType="1"/>
          </p:cNvCxnSpPr>
          <p:nvPr/>
        </p:nvCxnSpPr>
        <p:spPr bwMode="auto">
          <a:xfrm flipH="1" flipV="1">
            <a:off x="2953480" y="4053314"/>
            <a:ext cx="2524" cy="215996"/>
          </a:xfrm>
          <a:prstGeom prst="lin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" name="Rectangle 41"/>
          <p:cNvSpPr>
            <a:spLocks noChangeArrowheads="1"/>
          </p:cNvSpPr>
          <p:nvPr/>
        </p:nvSpPr>
        <p:spPr bwMode="auto">
          <a:xfrm>
            <a:off x="6300192" y="2565400"/>
            <a:ext cx="576000" cy="2931866"/>
          </a:xfrm>
          <a:prstGeom prst="rect">
            <a:avLst/>
          </a:prstGeom>
          <a:solidFill>
            <a:srgbClr val="333399"/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87" name="Rectangle 41"/>
          <p:cNvSpPr>
            <a:spLocks noChangeArrowheads="1"/>
          </p:cNvSpPr>
          <p:nvPr/>
        </p:nvSpPr>
        <p:spPr bwMode="auto">
          <a:xfrm>
            <a:off x="6983047" y="2644802"/>
            <a:ext cx="576000" cy="2852463"/>
          </a:xfrm>
          <a:prstGeom prst="rect">
            <a:avLst/>
          </a:prstGeom>
          <a:solidFill>
            <a:srgbClr val="333399"/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90" name="Rectangle 41"/>
          <p:cNvSpPr>
            <a:spLocks noChangeArrowheads="1"/>
          </p:cNvSpPr>
          <p:nvPr/>
        </p:nvSpPr>
        <p:spPr bwMode="auto">
          <a:xfrm>
            <a:off x="8279127" y="2441575"/>
            <a:ext cx="576000" cy="3055691"/>
          </a:xfrm>
          <a:prstGeom prst="rect">
            <a:avLst/>
          </a:prstGeom>
          <a:solidFill>
            <a:srgbClr val="333399"/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93" name="Rectangle 41"/>
          <p:cNvSpPr>
            <a:spLocks noChangeArrowheads="1"/>
          </p:cNvSpPr>
          <p:nvPr/>
        </p:nvSpPr>
        <p:spPr bwMode="auto">
          <a:xfrm>
            <a:off x="7631055" y="2441575"/>
            <a:ext cx="576000" cy="3055691"/>
          </a:xfrm>
          <a:prstGeom prst="rect">
            <a:avLst/>
          </a:prstGeom>
          <a:solidFill>
            <a:srgbClr val="333399"/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96" name="Rectangle 77"/>
          <p:cNvSpPr>
            <a:spLocks noChangeArrowheads="1"/>
          </p:cNvSpPr>
          <p:nvPr/>
        </p:nvSpPr>
        <p:spPr bwMode="auto">
          <a:xfrm>
            <a:off x="3851920" y="5529740"/>
            <a:ext cx="1283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latin typeface="+mn-lt"/>
              </a:rPr>
              <a:t>1</a:t>
            </a:r>
            <a:endParaRPr lang="en-US" altLang="fr-FR" sz="1800" dirty="0">
              <a:latin typeface="+mn-lt"/>
            </a:endParaRPr>
          </a:p>
        </p:txBody>
      </p:sp>
      <p:sp>
        <p:nvSpPr>
          <p:cNvPr id="99" name="Rectangle 77"/>
          <p:cNvSpPr>
            <a:spLocks noChangeArrowheads="1"/>
          </p:cNvSpPr>
          <p:nvPr/>
        </p:nvSpPr>
        <p:spPr bwMode="auto">
          <a:xfrm>
            <a:off x="6516216" y="5529740"/>
            <a:ext cx="1283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latin typeface="+mn-lt"/>
              </a:rPr>
              <a:t>3</a:t>
            </a:r>
            <a:endParaRPr lang="en-US" altLang="fr-FR" sz="1800" dirty="0">
              <a:latin typeface="+mn-lt"/>
            </a:endParaRPr>
          </a:p>
        </p:txBody>
      </p:sp>
      <p:sp>
        <p:nvSpPr>
          <p:cNvPr id="101" name="Rectangle 100"/>
          <p:cNvSpPr>
            <a:spLocks noChangeArrowheads="1"/>
          </p:cNvSpPr>
          <p:nvPr/>
        </p:nvSpPr>
        <p:spPr bwMode="auto">
          <a:xfrm>
            <a:off x="5148064" y="5529740"/>
            <a:ext cx="26938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latin typeface="+mn-lt"/>
              </a:rPr>
              <a:t>1b</a:t>
            </a:r>
            <a:endParaRPr lang="en-US" altLang="fr-FR" sz="1800" dirty="0">
              <a:latin typeface="+mn-lt"/>
            </a:endParaRPr>
          </a:p>
        </p:txBody>
      </p:sp>
      <p:sp>
        <p:nvSpPr>
          <p:cNvPr id="102" name="Rectangle 77"/>
          <p:cNvSpPr>
            <a:spLocks noChangeArrowheads="1"/>
          </p:cNvSpPr>
          <p:nvPr/>
        </p:nvSpPr>
        <p:spPr bwMode="auto">
          <a:xfrm>
            <a:off x="4531268" y="5529740"/>
            <a:ext cx="2567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latin typeface="+mn-lt"/>
              </a:rPr>
              <a:t>1a</a:t>
            </a:r>
            <a:endParaRPr lang="en-US" altLang="fr-FR" sz="1800" dirty="0">
              <a:latin typeface="+mn-lt"/>
            </a:endParaRPr>
          </a:p>
        </p:txBody>
      </p:sp>
      <p:sp>
        <p:nvSpPr>
          <p:cNvPr id="104" name="Rectangle 77"/>
          <p:cNvSpPr>
            <a:spLocks noChangeArrowheads="1"/>
          </p:cNvSpPr>
          <p:nvPr/>
        </p:nvSpPr>
        <p:spPr bwMode="auto">
          <a:xfrm>
            <a:off x="5868144" y="5529740"/>
            <a:ext cx="1283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latin typeface="+mn-lt"/>
              </a:rPr>
              <a:t>2</a:t>
            </a:r>
            <a:endParaRPr lang="en-US" altLang="fr-FR" sz="1800" dirty="0">
              <a:latin typeface="+mn-lt"/>
            </a:endParaRPr>
          </a:p>
        </p:txBody>
      </p:sp>
      <p:sp>
        <p:nvSpPr>
          <p:cNvPr id="105" name="Rectangle 56"/>
          <p:cNvSpPr>
            <a:spLocks noChangeArrowheads="1"/>
          </p:cNvSpPr>
          <p:nvPr/>
        </p:nvSpPr>
        <p:spPr bwMode="auto">
          <a:xfrm>
            <a:off x="4211960" y="2089367"/>
            <a:ext cx="653023" cy="39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 smtClean="0"/>
              <a:t>96</a:t>
            </a:r>
          </a:p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/>
              <a:t> </a:t>
            </a:r>
            <a:r>
              <a:rPr lang="en-US" altLang="fr-FR" sz="1600" b="1" dirty="0" smtClean="0"/>
              <a:t>(90-99)</a:t>
            </a:r>
            <a:endParaRPr lang="en-US" altLang="fr-FR" sz="1600" dirty="0"/>
          </a:p>
        </p:txBody>
      </p:sp>
      <p:sp>
        <p:nvSpPr>
          <p:cNvPr id="106" name="Rectangle 56"/>
          <p:cNvSpPr>
            <a:spLocks noChangeArrowheads="1"/>
          </p:cNvSpPr>
          <p:nvPr/>
        </p:nvSpPr>
        <p:spPr bwMode="auto">
          <a:xfrm>
            <a:off x="5566672" y="2059560"/>
            <a:ext cx="710631" cy="39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 smtClean="0"/>
              <a:t>100</a:t>
            </a:r>
          </a:p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 smtClean="0"/>
              <a:t>(48-100)</a:t>
            </a:r>
            <a:endParaRPr lang="en-US" altLang="fr-FR" sz="1600" b="1" dirty="0"/>
          </a:p>
        </p:txBody>
      </p:sp>
      <p:sp>
        <p:nvSpPr>
          <p:cNvPr id="107" name="Rectangle 74"/>
          <p:cNvSpPr>
            <a:spLocks noChangeArrowheads="1"/>
          </p:cNvSpPr>
          <p:nvPr/>
        </p:nvSpPr>
        <p:spPr bwMode="auto">
          <a:xfrm>
            <a:off x="6467550" y="5157192"/>
            <a:ext cx="2567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solidFill>
                  <a:srgbClr val="FFFFFF"/>
                </a:solidFill>
                <a:latin typeface="+mn-lt"/>
              </a:rPr>
              <a:t>78</a:t>
            </a:r>
            <a:endParaRPr lang="en-US" altLang="fr-FR" sz="1800" dirty="0">
              <a:latin typeface="+mn-lt"/>
            </a:endParaRPr>
          </a:p>
        </p:txBody>
      </p:sp>
      <p:sp>
        <p:nvSpPr>
          <p:cNvPr id="108" name="Rectangle 74"/>
          <p:cNvSpPr>
            <a:spLocks noChangeArrowheads="1"/>
          </p:cNvSpPr>
          <p:nvPr/>
        </p:nvSpPr>
        <p:spPr bwMode="auto">
          <a:xfrm>
            <a:off x="7181884" y="5157192"/>
            <a:ext cx="2567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solidFill>
                  <a:srgbClr val="FFFFFF"/>
                </a:solidFill>
                <a:latin typeface="+mn-lt"/>
              </a:rPr>
              <a:t>22</a:t>
            </a:r>
            <a:endParaRPr lang="en-US" altLang="fr-FR" sz="1800" dirty="0">
              <a:latin typeface="+mn-lt"/>
            </a:endParaRPr>
          </a:p>
        </p:txBody>
      </p:sp>
      <p:sp>
        <p:nvSpPr>
          <p:cNvPr id="109" name="Rectangle 74"/>
          <p:cNvSpPr>
            <a:spLocks noChangeArrowheads="1"/>
          </p:cNvSpPr>
          <p:nvPr/>
        </p:nvSpPr>
        <p:spPr bwMode="auto">
          <a:xfrm>
            <a:off x="8532756" y="5157192"/>
            <a:ext cx="1283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solidFill>
                  <a:srgbClr val="FFFFFF"/>
                </a:solidFill>
                <a:latin typeface="+mn-lt"/>
              </a:rPr>
              <a:t>6</a:t>
            </a:r>
            <a:endParaRPr lang="en-US" altLang="fr-FR" sz="1800" dirty="0">
              <a:latin typeface="+mn-lt"/>
            </a:endParaRPr>
          </a:p>
        </p:txBody>
      </p:sp>
      <p:sp>
        <p:nvSpPr>
          <p:cNvPr id="110" name="Rectangle 74"/>
          <p:cNvSpPr>
            <a:spLocks noChangeArrowheads="1"/>
          </p:cNvSpPr>
          <p:nvPr/>
        </p:nvSpPr>
        <p:spPr bwMode="auto">
          <a:xfrm>
            <a:off x="7877236" y="5157192"/>
            <a:ext cx="1283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solidFill>
                  <a:srgbClr val="FFFFFF"/>
                </a:solidFill>
                <a:latin typeface="+mn-lt"/>
              </a:rPr>
              <a:t>1</a:t>
            </a:r>
            <a:endParaRPr lang="en-US" altLang="fr-FR" sz="1800" dirty="0">
              <a:latin typeface="+mn-lt"/>
            </a:endParaRPr>
          </a:p>
        </p:txBody>
      </p:sp>
      <p:sp>
        <p:nvSpPr>
          <p:cNvPr id="111" name="Rectangle 56"/>
          <p:cNvSpPr>
            <a:spLocks noChangeArrowheads="1"/>
          </p:cNvSpPr>
          <p:nvPr/>
        </p:nvSpPr>
        <p:spPr bwMode="auto">
          <a:xfrm>
            <a:off x="8236857" y="2059560"/>
            <a:ext cx="710631" cy="39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 smtClean="0"/>
              <a:t>100</a:t>
            </a:r>
          </a:p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 smtClean="0"/>
              <a:t>(54-100)</a:t>
            </a:r>
            <a:endParaRPr lang="en-US" altLang="fr-FR" sz="1600" b="1" dirty="0"/>
          </a:p>
        </p:txBody>
      </p:sp>
      <p:sp>
        <p:nvSpPr>
          <p:cNvPr id="112" name="Rectangle 74"/>
          <p:cNvSpPr>
            <a:spLocks noChangeArrowheads="1"/>
          </p:cNvSpPr>
          <p:nvPr/>
        </p:nvSpPr>
        <p:spPr bwMode="auto">
          <a:xfrm>
            <a:off x="1042478" y="5157192"/>
            <a:ext cx="3851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solidFill>
                  <a:srgbClr val="FFFFFF"/>
                </a:solidFill>
                <a:latin typeface="+mn-lt"/>
              </a:rPr>
              <a:t>263</a:t>
            </a:r>
            <a:endParaRPr lang="en-US" altLang="fr-FR" sz="1800" dirty="0">
              <a:latin typeface="+mn-lt"/>
            </a:endParaRPr>
          </a:p>
        </p:txBody>
      </p:sp>
      <p:sp>
        <p:nvSpPr>
          <p:cNvPr id="113" name="Rectangle 74"/>
          <p:cNvSpPr>
            <a:spLocks noChangeArrowheads="1"/>
          </p:cNvSpPr>
          <p:nvPr/>
        </p:nvSpPr>
        <p:spPr bwMode="auto">
          <a:xfrm>
            <a:off x="2012510" y="5157192"/>
            <a:ext cx="3851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solidFill>
                  <a:srgbClr val="FFFFFF"/>
                </a:solidFill>
                <a:latin typeface="+mn-lt"/>
              </a:rPr>
              <a:t>142</a:t>
            </a:r>
            <a:endParaRPr lang="en-US" altLang="fr-FR" sz="1800" dirty="0">
              <a:latin typeface="+mn-lt"/>
            </a:endParaRPr>
          </a:p>
        </p:txBody>
      </p:sp>
      <p:sp>
        <p:nvSpPr>
          <p:cNvPr id="114" name="Rectangle 56"/>
          <p:cNvSpPr>
            <a:spLocks noChangeArrowheads="1"/>
          </p:cNvSpPr>
          <p:nvPr/>
        </p:nvSpPr>
        <p:spPr bwMode="auto">
          <a:xfrm>
            <a:off x="3807159" y="2296486"/>
            <a:ext cx="233988" cy="208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800" b="1" dirty="0"/>
              <a:t>97</a:t>
            </a:r>
            <a:endParaRPr lang="en-US" altLang="fr-FR" sz="1800" dirty="0"/>
          </a:p>
        </p:txBody>
      </p:sp>
      <p:sp>
        <p:nvSpPr>
          <p:cNvPr id="115" name="Rectangle 56"/>
          <p:cNvSpPr>
            <a:spLocks noChangeArrowheads="1"/>
          </p:cNvSpPr>
          <p:nvPr/>
        </p:nvSpPr>
        <p:spPr bwMode="auto">
          <a:xfrm>
            <a:off x="6947000" y="2238512"/>
            <a:ext cx="606636" cy="39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 smtClean="0"/>
              <a:t>91</a:t>
            </a:r>
          </a:p>
          <a:p>
            <a:pPr algn="ctr" eaLnBrk="1" hangingPunct="1">
              <a:lnSpc>
                <a:spcPts val="1520"/>
              </a:lnSpc>
              <a:buClrTx/>
              <a:buFontTx/>
              <a:buNone/>
            </a:pPr>
            <a:r>
              <a:rPr lang="en-US" altLang="fr-FR" sz="1600" b="1" dirty="0" smtClean="0"/>
              <a:t>(71-99)</a:t>
            </a:r>
            <a:endParaRPr lang="en-US" altLang="fr-FR" sz="1600" dirty="0"/>
          </a:p>
        </p:txBody>
      </p:sp>
      <p:cxnSp>
        <p:nvCxnSpPr>
          <p:cNvPr id="116" name="Connecteur droit 115"/>
          <p:cNvCxnSpPr/>
          <p:nvPr/>
        </p:nvCxnSpPr>
        <p:spPr bwMode="auto">
          <a:xfrm>
            <a:off x="1907704" y="5827326"/>
            <a:ext cx="144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7" name="Rectangle 77"/>
          <p:cNvSpPr>
            <a:spLocks noChangeArrowheads="1"/>
          </p:cNvSpPr>
          <p:nvPr/>
        </p:nvSpPr>
        <p:spPr bwMode="auto">
          <a:xfrm>
            <a:off x="2706952" y="5529740"/>
            <a:ext cx="3979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>
                <a:latin typeface="+mn-lt"/>
              </a:rPr>
              <a:t>Yes</a:t>
            </a:r>
            <a:endParaRPr lang="en-US" altLang="fr-FR" sz="1800" dirty="0">
              <a:latin typeface="+mn-lt"/>
            </a:endParaRPr>
          </a:p>
        </p:txBody>
      </p:sp>
      <p:sp>
        <p:nvSpPr>
          <p:cNvPr id="118" name="AutoShape 162"/>
          <p:cNvSpPr>
            <a:spLocks noChangeArrowheads="1"/>
          </p:cNvSpPr>
          <p:nvPr/>
        </p:nvSpPr>
        <p:spPr bwMode="auto">
          <a:xfrm>
            <a:off x="0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POLARIS-1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4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38605" cy="976313"/>
          </a:xfrm>
        </p:spPr>
        <p:txBody>
          <a:bodyPr/>
          <a:lstStyle/>
          <a:p>
            <a:r>
              <a:rPr lang="en-US" sz="2700" dirty="0"/>
              <a:t>POLARIS-1 study: SOF/VEL/VOX in NS5A </a:t>
            </a:r>
            <a:br>
              <a:rPr lang="en-US" sz="2700" dirty="0"/>
            </a:br>
            <a:r>
              <a:rPr lang="en-US" sz="2700" dirty="0"/>
              <a:t>inhibitor-experienced patients with genotype 1 to 6 </a:t>
            </a:r>
          </a:p>
        </p:txBody>
      </p:sp>
      <p:sp>
        <p:nvSpPr>
          <p:cNvPr id="95" name="ZoneTexte 94"/>
          <p:cNvSpPr txBox="1"/>
          <p:nvPr/>
        </p:nvSpPr>
        <p:spPr>
          <a:xfrm>
            <a:off x="571978" y="5157192"/>
            <a:ext cx="419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N=</a:t>
            </a:r>
          </a:p>
        </p:txBody>
      </p:sp>
      <p:sp>
        <p:nvSpPr>
          <p:cNvPr id="98" name="ZoneTexte 69"/>
          <p:cNvSpPr txBox="1">
            <a:spLocks noChangeArrowheads="1"/>
          </p:cNvSpPr>
          <p:nvPr/>
        </p:nvSpPr>
        <p:spPr bwMode="auto">
          <a:xfrm>
            <a:off x="6319336" y="6585874"/>
            <a:ext cx="28023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Bourlière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M. NEJM 2017; 376:2134-46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915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6"/>
          <p:cNvSpPr>
            <a:spLocks noChangeArrowheads="1"/>
          </p:cNvSpPr>
          <p:nvPr/>
        </p:nvSpPr>
        <p:spPr bwMode="auto">
          <a:xfrm>
            <a:off x="1594093" y="1295400"/>
            <a:ext cx="5917730" cy="32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28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by baseline 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RASs (15% cutoff), </a:t>
            </a:r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%</a:t>
            </a:r>
            <a:endParaRPr lang="en-GB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1" name="Line 47"/>
          <p:cNvSpPr>
            <a:spLocks noChangeShapeType="1"/>
          </p:cNvSpPr>
          <p:nvPr/>
        </p:nvSpPr>
        <p:spPr bwMode="auto">
          <a:xfrm>
            <a:off x="1440393" y="2019030"/>
            <a:ext cx="0" cy="3213871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03" name="Line 49"/>
          <p:cNvSpPr>
            <a:spLocks noChangeShapeType="1"/>
          </p:cNvSpPr>
          <p:nvPr/>
        </p:nvSpPr>
        <p:spPr bwMode="auto">
          <a:xfrm>
            <a:off x="1337143" y="4595373"/>
            <a:ext cx="103251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04" name="Line 50"/>
          <p:cNvSpPr>
            <a:spLocks noChangeShapeType="1"/>
          </p:cNvSpPr>
          <p:nvPr/>
        </p:nvSpPr>
        <p:spPr bwMode="auto">
          <a:xfrm>
            <a:off x="1337143" y="3944731"/>
            <a:ext cx="103251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05" name="Line 51"/>
          <p:cNvSpPr>
            <a:spLocks noChangeShapeType="1"/>
          </p:cNvSpPr>
          <p:nvPr/>
        </p:nvSpPr>
        <p:spPr bwMode="auto">
          <a:xfrm>
            <a:off x="1337143" y="3305563"/>
            <a:ext cx="103251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06" name="Line 52"/>
          <p:cNvSpPr>
            <a:spLocks noChangeShapeType="1"/>
          </p:cNvSpPr>
          <p:nvPr/>
        </p:nvSpPr>
        <p:spPr bwMode="auto">
          <a:xfrm>
            <a:off x="1337143" y="2654922"/>
            <a:ext cx="103251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07" name="Line 53"/>
          <p:cNvSpPr>
            <a:spLocks noChangeShapeType="1"/>
          </p:cNvSpPr>
          <p:nvPr/>
        </p:nvSpPr>
        <p:spPr bwMode="auto">
          <a:xfrm>
            <a:off x="1337143" y="2019030"/>
            <a:ext cx="103251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08" name="Rectangle 65"/>
          <p:cNvSpPr>
            <a:spLocks noChangeArrowheads="1"/>
          </p:cNvSpPr>
          <p:nvPr/>
        </p:nvSpPr>
        <p:spPr bwMode="auto">
          <a:xfrm>
            <a:off x="1191346" y="5121598"/>
            <a:ext cx="1141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600" dirty="0">
                <a:solidFill>
                  <a:srgbClr val="000066"/>
                </a:solidFill>
                <a:latin typeface="+mn-lt"/>
              </a:rPr>
              <a:t>0</a:t>
            </a:r>
          </a:p>
        </p:txBody>
      </p:sp>
      <p:sp>
        <p:nvSpPr>
          <p:cNvPr id="109" name="Rectangle 66"/>
          <p:cNvSpPr>
            <a:spLocks noChangeArrowheads="1"/>
          </p:cNvSpPr>
          <p:nvPr/>
        </p:nvSpPr>
        <p:spPr bwMode="auto">
          <a:xfrm>
            <a:off x="1088014" y="4516162"/>
            <a:ext cx="2282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600">
                <a:solidFill>
                  <a:srgbClr val="000066"/>
                </a:solidFill>
                <a:latin typeface="+mn-lt"/>
              </a:rPr>
              <a:t>20</a:t>
            </a:r>
          </a:p>
        </p:txBody>
      </p:sp>
      <p:sp>
        <p:nvSpPr>
          <p:cNvPr id="110" name="Rectangle 67"/>
          <p:cNvSpPr>
            <a:spLocks noChangeArrowheads="1"/>
          </p:cNvSpPr>
          <p:nvPr/>
        </p:nvSpPr>
        <p:spPr bwMode="auto">
          <a:xfrm>
            <a:off x="1088014" y="3867159"/>
            <a:ext cx="2282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600">
                <a:solidFill>
                  <a:srgbClr val="000066"/>
                </a:solidFill>
                <a:latin typeface="+mn-lt"/>
              </a:rPr>
              <a:t>40</a:t>
            </a:r>
          </a:p>
        </p:txBody>
      </p:sp>
      <p:sp>
        <p:nvSpPr>
          <p:cNvPr id="111" name="Rectangle 68"/>
          <p:cNvSpPr>
            <a:spLocks noChangeArrowheads="1"/>
          </p:cNvSpPr>
          <p:nvPr/>
        </p:nvSpPr>
        <p:spPr bwMode="auto">
          <a:xfrm>
            <a:off x="1088014" y="3231269"/>
            <a:ext cx="2282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600">
                <a:solidFill>
                  <a:srgbClr val="000066"/>
                </a:solidFill>
                <a:latin typeface="+mn-lt"/>
              </a:rPr>
              <a:t>60</a:t>
            </a:r>
          </a:p>
        </p:txBody>
      </p:sp>
      <p:sp>
        <p:nvSpPr>
          <p:cNvPr id="112" name="Rectangle 69"/>
          <p:cNvSpPr>
            <a:spLocks noChangeArrowheads="1"/>
          </p:cNvSpPr>
          <p:nvPr/>
        </p:nvSpPr>
        <p:spPr bwMode="auto">
          <a:xfrm>
            <a:off x="1088014" y="2547849"/>
            <a:ext cx="2282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600">
                <a:solidFill>
                  <a:srgbClr val="000066"/>
                </a:solidFill>
                <a:latin typeface="+mn-lt"/>
              </a:rPr>
              <a:t>80</a:t>
            </a:r>
          </a:p>
        </p:txBody>
      </p:sp>
      <p:sp>
        <p:nvSpPr>
          <p:cNvPr id="113" name="Rectangle 70"/>
          <p:cNvSpPr>
            <a:spLocks noChangeArrowheads="1"/>
          </p:cNvSpPr>
          <p:nvPr/>
        </p:nvSpPr>
        <p:spPr bwMode="auto">
          <a:xfrm>
            <a:off x="973901" y="1910320"/>
            <a:ext cx="3423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altLang="fr-FR" sz="1600" dirty="0">
                <a:solidFill>
                  <a:srgbClr val="000066"/>
                </a:solidFill>
                <a:latin typeface="+mn-lt"/>
              </a:rPr>
              <a:t>100</a:t>
            </a:r>
          </a:p>
        </p:txBody>
      </p:sp>
      <p:sp>
        <p:nvSpPr>
          <p:cNvPr id="114" name="Rectangle 41"/>
          <p:cNvSpPr>
            <a:spLocks noChangeArrowheads="1"/>
          </p:cNvSpPr>
          <p:nvPr/>
        </p:nvSpPr>
        <p:spPr bwMode="auto">
          <a:xfrm>
            <a:off x="2012517" y="2058096"/>
            <a:ext cx="792000" cy="31752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115" name="Rectangle 56"/>
          <p:cNvSpPr>
            <a:spLocks noChangeArrowheads="1"/>
          </p:cNvSpPr>
          <p:nvPr/>
        </p:nvSpPr>
        <p:spPr bwMode="auto">
          <a:xfrm>
            <a:off x="2165622" y="1772816"/>
            <a:ext cx="41263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fr-FR" sz="1800" b="1" dirty="0" smtClean="0"/>
              <a:t>97.7</a:t>
            </a:r>
            <a:endParaRPr lang="en-US" altLang="fr-FR" sz="1600" dirty="0"/>
          </a:p>
        </p:txBody>
      </p:sp>
      <p:sp>
        <p:nvSpPr>
          <p:cNvPr id="119" name="Rectangle 41"/>
          <p:cNvSpPr>
            <a:spLocks noChangeArrowheads="1"/>
          </p:cNvSpPr>
          <p:nvPr/>
        </p:nvSpPr>
        <p:spPr bwMode="auto">
          <a:xfrm>
            <a:off x="3348053" y="2065296"/>
            <a:ext cx="792000" cy="31680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122" name="Rectangle 41"/>
          <p:cNvSpPr>
            <a:spLocks noChangeArrowheads="1"/>
          </p:cNvSpPr>
          <p:nvPr/>
        </p:nvSpPr>
        <p:spPr bwMode="auto">
          <a:xfrm>
            <a:off x="4644197" y="2014538"/>
            <a:ext cx="792000" cy="321875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124" name="Rectangle 56"/>
          <p:cNvSpPr>
            <a:spLocks noChangeArrowheads="1"/>
          </p:cNvSpPr>
          <p:nvPr/>
        </p:nvSpPr>
        <p:spPr bwMode="auto">
          <a:xfrm>
            <a:off x="3533774" y="1864299"/>
            <a:ext cx="412635" cy="21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620"/>
              </a:lnSpc>
              <a:buClrTx/>
              <a:buFontTx/>
              <a:buNone/>
            </a:pPr>
            <a:r>
              <a:rPr lang="en-US" altLang="fr-FR" sz="1800" b="1" dirty="0" smtClean="0"/>
              <a:t>97.1</a:t>
            </a:r>
            <a:endParaRPr lang="en-US" altLang="fr-FR" sz="1600" dirty="0"/>
          </a:p>
        </p:txBody>
      </p:sp>
      <p:sp>
        <p:nvSpPr>
          <p:cNvPr id="127" name="Rectangle 41"/>
          <p:cNvSpPr>
            <a:spLocks noChangeArrowheads="1"/>
          </p:cNvSpPr>
          <p:nvPr/>
        </p:nvSpPr>
        <p:spPr bwMode="auto">
          <a:xfrm>
            <a:off x="7164477" y="2094986"/>
            <a:ext cx="792000" cy="313831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141" name="Rectangle 56"/>
          <p:cNvSpPr>
            <a:spLocks noChangeArrowheads="1"/>
          </p:cNvSpPr>
          <p:nvPr/>
        </p:nvSpPr>
        <p:spPr bwMode="auto">
          <a:xfrm>
            <a:off x="7359980" y="1844824"/>
            <a:ext cx="412635" cy="21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620"/>
              </a:lnSpc>
              <a:buClrTx/>
              <a:buFontTx/>
              <a:buNone/>
            </a:pPr>
            <a:r>
              <a:rPr lang="en-US" altLang="fr-FR" sz="1800" b="1" dirty="0" smtClean="0"/>
              <a:t>97.2</a:t>
            </a:r>
            <a:endParaRPr lang="en-US" altLang="fr-FR" sz="1600" dirty="0"/>
          </a:p>
        </p:txBody>
      </p:sp>
      <p:sp>
        <p:nvSpPr>
          <p:cNvPr id="142" name="Rectangle 41"/>
          <p:cNvSpPr>
            <a:spLocks noChangeArrowheads="1"/>
          </p:cNvSpPr>
          <p:nvPr/>
        </p:nvSpPr>
        <p:spPr bwMode="auto">
          <a:xfrm>
            <a:off x="5940341" y="2101296"/>
            <a:ext cx="792000" cy="31320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xtLst/>
        </p:spPr>
        <p:txBody>
          <a:bodyPr anchor="ctr"/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fr-FR" sz="1800" b="1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154" name="Rectangle 56"/>
          <p:cNvSpPr>
            <a:spLocks noChangeArrowheads="1"/>
          </p:cNvSpPr>
          <p:nvPr/>
        </p:nvSpPr>
        <p:spPr bwMode="auto">
          <a:xfrm>
            <a:off x="4868452" y="1790696"/>
            <a:ext cx="350983" cy="21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620"/>
              </a:lnSpc>
              <a:buClrTx/>
              <a:buFontTx/>
              <a:buNone/>
            </a:pPr>
            <a:r>
              <a:rPr lang="en-US" altLang="fr-FR" sz="1800" b="1" dirty="0"/>
              <a:t>100</a:t>
            </a:r>
            <a:endParaRPr lang="en-US" altLang="fr-FR" sz="1600" dirty="0"/>
          </a:p>
        </p:txBody>
      </p:sp>
      <p:sp>
        <p:nvSpPr>
          <p:cNvPr id="155" name="Rectangle 56"/>
          <p:cNvSpPr>
            <a:spLocks noChangeArrowheads="1"/>
          </p:cNvSpPr>
          <p:nvPr/>
        </p:nvSpPr>
        <p:spPr bwMode="auto">
          <a:xfrm>
            <a:off x="6132579" y="1844824"/>
            <a:ext cx="412635" cy="21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buClr>
                <a:srgbClr val="CC0000"/>
              </a:buClr>
              <a:buChar char="•"/>
              <a:defRPr sz="2000">
                <a:solidFill>
                  <a:srgbClr val="333399"/>
                </a:solidFill>
                <a:latin typeface="Calibri" pitchFamily="34" charset="0"/>
              </a:defRPr>
            </a:lvl1pPr>
            <a:lvl2pPr marL="742950" indent="-285750" algn="l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algn="l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algn="l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algn="l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620"/>
              </a:lnSpc>
              <a:buClrTx/>
              <a:buFontTx/>
              <a:buNone/>
            </a:pPr>
            <a:r>
              <a:rPr lang="en-US" altLang="fr-FR" sz="1800" b="1" dirty="0" smtClean="0"/>
              <a:t>96.8</a:t>
            </a:r>
            <a:endParaRPr lang="en-US" altLang="fr-FR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3252618" y="5280472"/>
            <a:ext cx="8976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defPPr>
              <a:defRPr lang="fr-FR"/>
            </a:defPPr>
            <a:lvl1pPr algn="ctr" eaLnBrk="1" hangingPunct="1">
              <a:buClrTx/>
              <a:buFontTx/>
              <a:buNone/>
              <a:defRPr sz="1600" b="1">
                <a:latin typeface="+mn-lt"/>
              </a:defRPr>
            </a:lvl1pPr>
            <a:lvl2pPr marL="742950" indent="-285750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Any RASs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666999" y="5280472"/>
            <a:ext cx="8463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defPPr>
              <a:defRPr lang="fr-FR"/>
            </a:defPPr>
            <a:lvl1pPr algn="ctr" eaLnBrk="1" hangingPunct="1">
              <a:buClrTx/>
              <a:buFontTx/>
              <a:buNone/>
              <a:defRPr sz="1600" b="1">
                <a:latin typeface="+mn-lt"/>
              </a:defRPr>
            </a:lvl1pPr>
            <a:lvl2pPr marL="742950" indent="-285750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NS3 only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825539" y="5280472"/>
            <a:ext cx="9874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defPPr>
              <a:defRPr lang="fr-FR"/>
            </a:defPPr>
            <a:lvl1pPr algn="ctr" eaLnBrk="1" hangingPunct="1">
              <a:buClrTx/>
              <a:buFontTx/>
              <a:buNone/>
              <a:defRPr sz="1600" b="1">
                <a:latin typeface="+mn-lt"/>
              </a:defRPr>
            </a:lvl1pPr>
            <a:lvl2pPr marL="742950" indent="-285750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NS5A only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094834" y="5280472"/>
            <a:ext cx="107756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fr-FR"/>
            </a:defPPr>
            <a:lvl1pPr algn="ctr" eaLnBrk="1" hangingPunct="1">
              <a:buClrTx/>
              <a:buFontTx/>
              <a:buNone/>
              <a:defRPr sz="1600" b="1">
                <a:latin typeface="+mn-lt"/>
              </a:defRPr>
            </a:lvl1pPr>
            <a:lvl2pPr marL="742950" indent="-285750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NS3 + NS5A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013461" y="5280472"/>
            <a:ext cx="7993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defPPr>
              <a:defRPr lang="fr-FR"/>
            </a:defPPr>
            <a:lvl1pPr algn="ctr" eaLnBrk="1" hangingPunct="1">
              <a:buClrTx/>
              <a:buFontTx/>
              <a:buNone/>
              <a:defRPr sz="1600" b="1">
                <a:latin typeface="+mn-lt"/>
              </a:defRPr>
            </a:lvl1pPr>
            <a:lvl2pPr marL="742950" indent="-285750" eaLnBrk="0" hangingPunct="0">
              <a:buClr>
                <a:srgbClr val="CC0000"/>
              </a:buClr>
              <a:buChar char="–"/>
              <a:defRPr>
                <a:solidFill>
                  <a:srgbClr val="333399"/>
                </a:solidFill>
                <a:latin typeface="Calibri" pitchFamily="34" charset="0"/>
              </a:defRPr>
            </a:lvl2pPr>
            <a:lvl3pPr marL="1143000" indent="-228600" eaLnBrk="0" hangingPunct="0">
              <a:buClr>
                <a:srgbClr val="CC0000"/>
              </a:buClr>
              <a:buChar char="•"/>
              <a:defRPr sz="1600">
                <a:solidFill>
                  <a:srgbClr val="333399"/>
                </a:solidFill>
                <a:latin typeface="Calibri" pitchFamily="34" charset="0"/>
              </a:defRPr>
            </a:lvl3pPr>
            <a:lvl4pPr marL="1600200" indent="-228600" eaLnBrk="0" hangingPunct="0">
              <a:buClr>
                <a:srgbClr val="CC0000"/>
              </a:buClr>
              <a:buChar char="–"/>
              <a:defRPr sz="1400">
                <a:solidFill>
                  <a:srgbClr val="333399"/>
                </a:solidFill>
                <a:latin typeface="Calibri" pitchFamily="34" charset="0"/>
              </a:defRPr>
            </a:lvl4pPr>
            <a:lvl5pPr marL="2057400" indent="-228600" eaLnBrk="0" hangingPunct="0"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333399"/>
                </a:solidFill>
                <a:latin typeface="Calibri" pitchFamily="34" charset="0"/>
              </a:defRPr>
            </a:lvl9pPr>
          </a:lstStyle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No RASs</a:t>
            </a:r>
          </a:p>
        </p:txBody>
      </p:sp>
      <p:sp>
        <p:nvSpPr>
          <p:cNvPr id="102" name="Line 48"/>
          <p:cNvSpPr>
            <a:spLocks noChangeShapeType="1"/>
          </p:cNvSpPr>
          <p:nvPr/>
        </p:nvSpPr>
        <p:spPr bwMode="auto">
          <a:xfrm>
            <a:off x="1337143" y="5232902"/>
            <a:ext cx="103251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Line 54"/>
          <p:cNvSpPr>
            <a:spLocks noChangeShapeType="1"/>
          </p:cNvSpPr>
          <p:nvPr/>
        </p:nvSpPr>
        <p:spPr bwMode="auto">
          <a:xfrm>
            <a:off x="1434092" y="5232902"/>
            <a:ext cx="7020038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/>
            <a:endParaRPr lang="en-US" sz="1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7" name="TextBox 1"/>
          <p:cNvSpPr txBox="1"/>
          <p:nvPr/>
        </p:nvSpPr>
        <p:spPr>
          <a:xfrm>
            <a:off x="1960972" y="4869160"/>
            <a:ext cx="863600" cy="346249"/>
          </a:xfrm>
          <a:prstGeom prst="rect">
            <a:avLst/>
          </a:prstGeom>
        </p:spPr>
        <p:txBody>
          <a:bodyPr anchor="ctr" anchorCtr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kern="0" dirty="0">
                <a:solidFill>
                  <a:srgbClr val="FFFFFF"/>
                </a:solidFill>
                <a:latin typeface="Arial"/>
              </a:rPr>
              <a:t>43</a:t>
            </a:r>
          </a:p>
        </p:txBody>
      </p:sp>
      <p:sp>
        <p:nvSpPr>
          <p:cNvPr id="158" name="TextBox 1"/>
          <p:cNvSpPr txBox="1"/>
          <p:nvPr/>
        </p:nvSpPr>
        <p:spPr>
          <a:xfrm>
            <a:off x="3348549" y="4869160"/>
            <a:ext cx="863600" cy="346249"/>
          </a:xfrm>
          <a:prstGeom prst="rect">
            <a:avLst/>
          </a:prstGeom>
        </p:spPr>
        <p:txBody>
          <a:bodyPr anchor="ctr" anchorCtr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kern="0" dirty="0" smtClean="0">
                <a:solidFill>
                  <a:srgbClr val="FFFFFF"/>
                </a:solidFill>
                <a:latin typeface="Arial"/>
              </a:rPr>
              <a:t>205</a:t>
            </a:r>
            <a:endParaRPr lang="en-US" sz="1800" b="1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9" name="TextBox 1"/>
          <p:cNvSpPr txBox="1"/>
          <p:nvPr/>
        </p:nvSpPr>
        <p:spPr>
          <a:xfrm>
            <a:off x="4607369" y="4869160"/>
            <a:ext cx="862013" cy="346249"/>
          </a:xfrm>
          <a:prstGeom prst="rect">
            <a:avLst/>
          </a:prstGeom>
        </p:spPr>
        <p:txBody>
          <a:bodyPr anchor="ctr" anchorCtr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kern="0" dirty="0">
                <a:solidFill>
                  <a:srgbClr val="FFFFFF"/>
                </a:solidFill>
                <a:latin typeface="Arial"/>
              </a:rPr>
              <a:t>9</a:t>
            </a:r>
          </a:p>
        </p:txBody>
      </p:sp>
      <p:sp>
        <p:nvSpPr>
          <p:cNvPr id="160" name="TextBox 1"/>
          <p:cNvSpPr txBox="1"/>
          <p:nvPr/>
        </p:nvSpPr>
        <p:spPr>
          <a:xfrm>
            <a:off x="5940341" y="4869160"/>
            <a:ext cx="862013" cy="346249"/>
          </a:xfrm>
          <a:prstGeom prst="rect">
            <a:avLst/>
          </a:prstGeom>
        </p:spPr>
        <p:txBody>
          <a:bodyPr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b="1" dirty="0" smtClean="0">
                <a:solidFill>
                  <a:srgbClr val="FFFFFF"/>
                </a:solidFill>
              </a:rPr>
              <a:t>124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161" name="TextBox 1"/>
          <p:cNvSpPr txBox="1"/>
          <p:nvPr/>
        </p:nvSpPr>
        <p:spPr>
          <a:xfrm>
            <a:off x="7172039" y="4869160"/>
            <a:ext cx="862013" cy="346249"/>
          </a:xfrm>
          <a:prstGeom prst="rect">
            <a:avLst/>
          </a:prstGeom>
        </p:spPr>
        <p:txBody>
          <a:bodyPr anchor="ctr" anchorCtr="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b="1" dirty="0">
                <a:solidFill>
                  <a:srgbClr val="FFFFFF"/>
                </a:solidFill>
              </a:rPr>
              <a:t>72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1271745" y="1681063"/>
            <a:ext cx="344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%</a:t>
            </a:r>
          </a:p>
        </p:txBody>
      </p:sp>
      <p:sp>
        <p:nvSpPr>
          <p:cNvPr id="4" name="Rectangle 3"/>
          <p:cNvSpPr/>
          <p:nvPr/>
        </p:nvSpPr>
        <p:spPr>
          <a:xfrm>
            <a:off x="526708" y="5805264"/>
            <a:ext cx="84377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dirty="0"/>
              <a:t>Two patients had S282T at baseline, both achieved SVR</a:t>
            </a:r>
            <a:r>
              <a:rPr lang="en-US" baseline="-25000" dirty="0"/>
              <a:t>12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dirty="0"/>
              <a:t>None of the patients who relapsed had treatment-emergent RASs</a:t>
            </a:r>
          </a:p>
        </p:txBody>
      </p:sp>
      <p:sp>
        <p:nvSpPr>
          <p:cNvPr id="62" name="AutoShape 162"/>
          <p:cNvSpPr>
            <a:spLocks noChangeArrowheads="1"/>
          </p:cNvSpPr>
          <p:nvPr/>
        </p:nvSpPr>
        <p:spPr bwMode="auto">
          <a:xfrm>
            <a:off x="0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POLARIS-1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3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38605" cy="976313"/>
          </a:xfrm>
        </p:spPr>
        <p:txBody>
          <a:bodyPr/>
          <a:lstStyle/>
          <a:p>
            <a:r>
              <a:rPr lang="en-US" sz="2700" dirty="0"/>
              <a:t>POLARIS-1 study: SOF/VEL/VOX in NS5A </a:t>
            </a:r>
            <a:br>
              <a:rPr lang="en-US" sz="2700" dirty="0"/>
            </a:br>
            <a:r>
              <a:rPr lang="en-US" sz="2700" dirty="0"/>
              <a:t>inhibitor-experienced patients with genotype 1 to 6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487059" y="4869160"/>
            <a:ext cx="452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N=</a:t>
            </a:r>
          </a:p>
        </p:txBody>
      </p:sp>
      <p:sp>
        <p:nvSpPr>
          <p:cNvPr id="44" name="ZoneTexte 69"/>
          <p:cNvSpPr txBox="1">
            <a:spLocks noChangeArrowheads="1"/>
          </p:cNvSpPr>
          <p:nvPr/>
        </p:nvSpPr>
        <p:spPr bwMode="auto">
          <a:xfrm>
            <a:off x="6319336" y="6585874"/>
            <a:ext cx="28023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Bourlière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M. NEJM 2017; 376:2134-46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7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8030836"/>
              </p:ext>
            </p:extLst>
          </p:nvPr>
        </p:nvGraphicFramePr>
        <p:xfrm>
          <a:off x="179512" y="1607443"/>
          <a:ext cx="8784976" cy="428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4507"/>
                <a:gridCol w="994093"/>
                <a:gridCol w="954405"/>
                <a:gridCol w="1044911"/>
                <a:gridCol w="936104"/>
                <a:gridCol w="862330"/>
                <a:gridCol w="835343"/>
                <a:gridCol w="862330"/>
                <a:gridCol w="1340953"/>
              </a:tblGrid>
              <a:tr h="119214">
                <a:tc rowSpan="3">
                  <a:txBody>
                    <a:bodyPr/>
                    <a:lstStyle/>
                    <a:p>
                      <a:r>
                        <a:rPr lang="fr-FR" sz="1300" dirty="0" err="1" smtClean="0">
                          <a:solidFill>
                            <a:srgbClr val="000066"/>
                          </a:solidFill>
                        </a:rPr>
                        <a:t>Sex</a:t>
                      </a:r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,</a:t>
                      </a:r>
                      <a:r>
                        <a:rPr lang="fr-FR" sz="1300" baseline="0" dirty="0" smtClean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fr-FR" sz="1300" baseline="0" dirty="0" err="1" smtClean="0">
                          <a:solidFill>
                            <a:srgbClr val="000066"/>
                          </a:solidFill>
                        </a:rPr>
                        <a:t>age</a:t>
                      </a:r>
                      <a:r>
                        <a:rPr lang="fr-FR" sz="1300" baseline="0" dirty="0" smtClean="0">
                          <a:solidFill>
                            <a:srgbClr val="000066"/>
                          </a:solidFill>
                        </a:rPr>
                        <a:t>, race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fr-FR" sz="1300" dirty="0" err="1" smtClean="0">
                          <a:solidFill>
                            <a:srgbClr val="000066"/>
                          </a:solidFill>
                        </a:rPr>
                        <a:t>Genotype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fr-FR" sz="1300" dirty="0" err="1" smtClean="0">
                          <a:solidFill>
                            <a:srgbClr val="000066"/>
                          </a:solidFill>
                        </a:rPr>
                        <a:t>Cirrhosis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HCV</a:t>
                      </a:r>
                      <a:r>
                        <a:rPr lang="fr-FR" sz="1300" baseline="0" dirty="0" smtClean="0">
                          <a:solidFill>
                            <a:srgbClr val="000066"/>
                          </a:solidFill>
                        </a:rPr>
                        <a:t> RNA, log</a:t>
                      </a:r>
                      <a:r>
                        <a:rPr lang="fr-FR" sz="1300" baseline="-25000" dirty="0" smtClean="0">
                          <a:solidFill>
                            <a:srgbClr val="000066"/>
                          </a:solidFill>
                        </a:rPr>
                        <a:t>10</a:t>
                      </a:r>
                      <a:r>
                        <a:rPr lang="fr-FR" sz="1300" baseline="0" dirty="0" smtClean="0">
                          <a:solidFill>
                            <a:srgbClr val="000066"/>
                          </a:solidFill>
                        </a:rPr>
                        <a:t> IU/</a:t>
                      </a:r>
                      <a:r>
                        <a:rPr lang="fr-FR" sz="1300" baseline="0" dirty="0" err="1" smtClean="0">
                          <a:solidFill>
                            <a:srgbClr val="000066"/>
                          </a:solidFill>
                        </a:rPr>
                        <a:t>mL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Prior HCV </a:t>
                      </a:r>
                      <a:r>
                        <a:rPr lang="fr-FR" sz="1300" dirty="0" err="1" smtClean="0">
                          <a:solidFill>
                            <a:srgbClr val="000066"/>
                          </a:solidFill>
                        </a:rPr>
                        <a:t>regimen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300" dirty="0" err="1" smtClean="0">
                          <a:solidFill>
                            <a:srgbClr val="000066"/>
                          </a:solidFill>
                        </a:rPr>
                        <a:t>Resistance-associated</a:t>
                      </a:r>
                      <a:r>
                        <a:rPr lang="fr-FR" sz="1300" baseline="0" dirty="0" smtClean="0">
                          <a:solidFill>
                            <a:srgbClr val="000066"/>
                          </a:solidFill>
                        </a:rPr>
                        <a:t> substitutions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9214"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NS3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NS5A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1135"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Baseline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Relapse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Baseline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Relapse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202664"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M, 61, white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1a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err="1" smtClean="0">
                          <a:solidFill>
                            <a:srgbClr val="000066"/>
                          </a:solidFill>
                        </a:rPr>
                        <a:t>Yes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6.7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LDV/SOF</a:t>
                      </a:r>
                      <a:r>
                        <a:rPr lang="fr-FR" sz="1300" baseline="0" dirty="0" smtClean="0">
                          <a:solidFill>
                            <a:srgbClr val="000066"/>
                          </a:solidFill>
                        </a:rPr>
                        <a:t> 24W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Q80K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Q80K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Y93N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Y93N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64"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M, 60, white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3a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err="1" smtClean="0">
                          <a:solidFill>
                            <a:srgbClr val="000066"/>
                          </a:solidFill>
                        </a:rPr>
                        <a:t>Yes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7.6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SOF/VEL 12W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None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None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Y93Y/H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Y93H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202664"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F, 62, White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3a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err="1" smtClean="0">
                          <a:solidFill>
                            <a:srgbClr val="000066"/>
                          </a:solidFill>
                        </a:rPr>
                        <a:t>Yes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6.3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DCV + SOF 12W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None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None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A30K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A30K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64"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M, 65, white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3a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err="1" smtClean="0">
                          <a:solidFill>
                            <a:srgbClr val="000066"/>
                          </a:solidFill>
                        </a:rPr>
                        <a:t>Yes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4.9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DCV + SOF 25W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None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None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None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None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202664"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M, 60, white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3a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err="1" smtClean="0">
                          <a:solidFill>
                            <a:srgbClr val="000066"/>
                          </a:solidFill>
                        </a:rPr>
                        <a:t>Yes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5.3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SOF/VEL</a:t>
                      </a:r>
                      <a:r>
                        <a:rPr lang="fr-FR" sz="1300" baseline="0" dirty="0" smtClean="0">
                          <a:solidFill>
                            <a:srgbClr val="000066"/>
                          </a:solidFill>
                        </a:rPr>
                        <a:t> 12W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None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None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Y93Y/H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Y93H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664"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M, 61, white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4d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err="1" smtClean="0">
                          <a:solidFill>
                            <a:srgbClr val="000066"/>
                          </a:solidFill>
                        </a:rPr>
                        <a:t>Yes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5.7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LDV/SOF 12W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None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None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L30R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L30R + Y93H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286114"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M, 60, black *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1a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err="1" smtClean="0">
                          <a:solidFill>
                            <a:srgbClr val="000066"/>
                          </a:solidFill>
                        </a:rPr>
                        <a:t>Yes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6.3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LDV/SOF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Q80K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Q80K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Q30T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000066"/>
                          </a:solidFill>
                        </a:rPr>
                        <a:t>Q30T + L31L/M + Y93Y/H</a:t>
                      </a:r>
                      <a:endParaRPr lang="fr-FR" sz="130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79513" y="5949280"/>
            <a:ext cx="8856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*  </a:t>
            </a:r>
            <a:r>
              <a:rPr lang="fr-FR" sz="1400" dirty="0" err="1" smtClean="0"/>
              <a:t>Only</a:t>
            </a:r>
            <a:r>
              <a:rPr lang="fr-FR" sz="1400" dirty="0" smtClean="0"/>
              <a:t> patient </a:t>
            </a:r>
            <a:r>
              <a:rPr lang="fr-FR" sz="1400" dirty="0" err="1" smtClean="0"/>
              <a:t>with</a:t>
            </a:r>
            <a:r>
              <a:rPr lang="fr-FR" sz="1400" dirty="0" smtClean="0"/>
              <a:t> </a:t>
            </a:r>
            <a:r>
              <a:rPr lang="fr-FR" sz="1400" dirty="0" err="1" smtClean="0"/>
              <a:t>virologic</a:t>
            </a:r>
            <a:r>
              <a:rPr lang="fr-FR" sz="1400" dirty="0" smtClean="0"/>
              <a:t> </a:t>
            </a:r>
            <a:r>
              <a:rPr lang="fr-FR" sz="1400" dirty="0" err="1"/>
              <a:t>breakthrough</a:t>
            </a:r>
            <a:r>
              <a:rPr lang="fr-FR" sz="1400" dirty="0"/>
              <a:t> :</a:t>
            </a:r>
            <a:r>
              <a:rPr lang="fr-FR" sz="1400" dirty="0" smtClean="0"/>
              <a:t> </a:t>
            </a:r>
            <a:r>
              <a:rPr lang="fr-FR" sz="1400" dirty="0" err="1"/>
              <a:t>low</a:t>
            </a:r>
            <a:r>
              <a:rPr lang="fr-FR" sz="1400" dirty="0"/>
              <a:t> plasma concentrations of GS-331007 (</a:t>
            </a:r>
            <a:r>
              <a:rPr lang="fr-FR" sz="1400" dirty="0" smtClean="0"/>
              <a:t>the </a:t>
            </a:r>
            <a:r>
              <a:rPr lang="fr-FR" sz="1400" dirty="0" err="1" smtClean="0"/>
              <a:t>chief</a:t>
            </a:r>
            <a:r>
              <a:rPr lang="fr-FR" sz="1400" dirty="0" smtClean="0"/>
              <a:t> SOF </a:t>
            </a:r>
            <a:r>
              <a:rPr lang="fr-FR" sz="1400" dirty="0" err="1" smtClean="0"/>
              <a:t>metabolite</a:t>
            </a:r>
            <a:r>
              <a:rPr lang="fr-FR" sz="1400" dirty="0"/>
              <a:t>), </a:t>
            </a:r>
            <a:r>
              <a:rPr lang="fr-FR" sz="1400" dirty="0" smtClean="0"/>
              <a:t>VEL, </a:t>
            </a:r>
            <a:r>
              <a:rPr lang="fr-FR" sz="1400" dirty="0"/>
              <a:t>and </a:t>
            </a:r>
            <a:r>
              <a:rPr lang="fr-FR" sz="1400" dirty="0" smtClean="0"/>
              <a:t>VOX </a:t>
            </a:r>
            <a:r>
              <a:rPr lang="fr-FR" sz="1400" dirty="0" err="1" smtClean="0"/>
              <a:t>at</a:t>
            </a:r>
            <a:r>
              <a:rPr lang="fr-FR" sz="1400" dirty="0" smtClean="0"/>
              <a:t> </a:t>
            </a:r>
            <a:r>
              <a:rPr lang="fr-FR" sz="1400" dirty="0" err="1"/>
              <a:t>weeks</a:t>
            </a:r>
            <a:r>
              <a:rPr lang="fr-FR" sz="1400" dirty="0"/>
              <a:t> 8 and 12, suggestive of </a:t>
            </a:r>
            <a:r>
              <a:rPr lang="fr-FR" sz="1400" dirty="0" err="1" smtClean="0"/>
              <a:t>nonadherence</a:t>
            </a:r>
            <a:endParaRPr lang="fr-FR" sz="1400" dirty="0"/>
          </a:p>
        </p:txBody>
      </p:sp>
      <p:sp>
        <p:nvSpPr>
          <p:cNvPr id="6" name="Rectangle 5"/>
          <p:cNvSpPr/>
          <p:nvPr/>
        </p:nvSpPr>
        <p:spPr>
          <a:xfrm>
            <a:off x="69450" y="1105580"/>
            <a:ext cx="90473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haracteristics of patients with 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failure (n = 7)</a:t>
            </a:r>
            <a:endParaRPr lang="en-US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POLARIS-1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38605" cy="976313"/>
          </a:xfrm>
        </p:spPr>
        <p:txBody>
          <a:bodyPr/>
          <a:lstStyle/>
          <a:p>
            <a:r>
              <a:rPr lang="en-US" sz="2700" dirty="0"/>
              <a:t>POLARIS-1 study: SOF/VEL/VOX in NS5A </a:t>
            </a:r>
            <a:br>
              <a:rPr lang="en-US" sz="2700" dirty="0"/>
            </a:br>
            <a:r>
              <a:rPr lang="en-US" sz="2700" dirty="0"/>
              <a:t>inhibitor-experienced patients with genotype 1 to 6 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319336" y="6585874"/>
            <a:ext cx="28023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Bourlière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M. NEJM 2017; 376:2134-46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78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41851"/>
              </p:ext>
            </p:extLst>
          </p:nvPr>
        </p:nvGraphicFramePr>
        <p:xfrm>
          <a:off x="724981" y="1830241"/>
          <a:ext cx="7879467" cy="4335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505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85841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US" sz="1800" b="1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SOF/VEL/VOX</a:t>
                      </a:r>
                    </a:p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263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Placebo</a:t>
                      </a:r>
                    </a:p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152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478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At least one adverse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event, 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78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446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Serious adverse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events, N (%)</a:t>
                      </a:r>
                    </a:p>
                    <a:p>
                      <a:pPr marL="457200" marR="0" lvl="1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elated 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to study drug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 (2%)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(5%)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478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Grade 3-4 adverse events, N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 (2%)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(3%)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116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Discontinuation due to adverse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event, N (%)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(&lt; 1%)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Angioedema attributed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to </a:t>
                      </a:r>
                      <a:r>
                        <a:rPr lang="en-US" sz="1400" b="1" dirty="0" err="1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ramipril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(2%)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478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Death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478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Adverse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events in &gt; </a:t>
                      </a:r>
                      <a:r>
                        <a:rPr lang="en-US" sz="1400" b="1" u="none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10% of patients, %</a:t>
                      </a:r>
                      <a:endParaRPr lang="en-US" sz="1400" b="1" u="none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4784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Headache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4784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Fatigue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4784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Diarrhea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4784">
                <a:tc>
                  <a:txBody>
                    <a:bodyPr/>
                    <a:lstStyle/>
                    <a:p>
                      <a:pPr marL="457200" marR="0" lvl="1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Nausea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478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Grade 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/ Grade 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laboratory abnormalities,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/ 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12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/ 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478782" y="1196752"/>
            <a:ext cx="2470247" cy="416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</a:t>
            </a:r>
          </a:p>
        </p:txBody>
      </p:sp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0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POLARIS-1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38605" cy="976313"/>
          </a:xfrm>
        </p:spPr>
        <p:txBody>
          <a:bodyPr/>
          <a:lstStyle/>
          <a:p>
            <a:r>
              <a:rPr lang="en-US" sz="2700" dirty="0"/>
              <a:t>POLARIS-1 study: SOF/VEL/VOX in NS5A </a:t>
            </a:r>
            <a:br>
              <a:rPr lang="en-US" sz="2700" dirty="0"/>
            </a:br>
            <a:r>
              <a:rPr lang="en-US" sz="2700" dirty="0"/>
              <a:t>inhibitor-experienced patients with genotype 1 to 6 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319336" y="6585874"/>
            <a:ext cx="28023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Bourlière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M. NEJM 2017; 376:2134-46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39750" y="1268760"/>
            <a:ext cx="8351838" cy="482441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Summary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0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spc="-40" dirty="0"/>
              <a:t>In NS5A-inhibitor experienced patients, treatment with SOF/VEL/VOX for 12 weeks resulted in a </a:t>
            </a:r>
            <a:r>
              <a:rPr lang="en-US" sz="2000" spc="-40" dirty="0" smtClean="0"/>
              <a:t>96.2% </a:t>
            </a:r>
            <a:r>
              <a:rPr lang="en-US" sz="2000" spc="-40" dirty="0"/>
              <a:t>SVR</a:t>
            </a:r>
            <a:r>
              <a:rPr lang="en-US" sz="2000" spc="-40" baseline="-25000" dirty="0"/>
              <a:t>12</a:t>
            </a:r>
            <a:r>
              <a:rPr lang="en-US" sz="2000" spc="-40" dirty="0"/>
              <a:t> </a:t>
            </a:r>
            <a:r>
              <a:rPr lang="en-US" sz="2000" spc="-40" dirty="0" smtClean="0"/>
              <a:t>rate in </a:t>
            </a:r>
            <a:r>
              <a:rPr lang="en-US" sz="2000" spc="-40" dirty="0"/>
              <a:t>difficult-to-cure patients with multiple unfavorable characteristics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spc="-40" dirty="0" smtClean="0"/>
              <a:t> </a:t>
            </a:r>
            <a:r>
              <a:rPr lang="en-US" sz="2000" spc="-40" dirty="0"/>
              <a:t>T</a:t>
            </a:r>
            <a:r>
              <a:rPr lang="en-US" sz="2000" spc="-40" dirty="0" smtClean="0"/>
              <a:t>reatment</a:t>
            </a:r>
            <a:r>
              <a:rPr lang="en-US" sz="2000" spc="-40" dirty="0"/>
              <a:t>-emergent </a:t>
            </a:r>
            <a:r>
              <a:rPr lang="en-US" sz="2000" spc="-40" dirty="0" smtClean="0"/>
              <a:t>NS5A RAS was </a:t>
            </a:r>
            <a:r>
              <a:rPr lang="en-US" sz="2000" spc="-40" dirty="0"/>
              <a:t>observed </a:t>
            </a:r>
            <a:r>
              <a:rPr lang="en-US" sz="2000" spc="-40" dirty="0" smtClean="0"/>
              <a:t>in 1/6 </a:t>
            </a:r>
            <a:r>
              <a:rPr lang="en-US" sz="2000" spc="-40" dirty="0"/>
              <a:t>patients with relapse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spc="-40" dirty="0"/>
              <a:t>SOF/VEL/VOX was well tolerated with an adverse event profile similar to that observed in placebo recipients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spc="-40" dirty="0"/>
              <a:t>SOF/VEL/VOX for 12 weeks provides a single tablet, once daily, highly effective, RBV-free treatment for NS5A inhibitor-experienced patients 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940594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POLARIS-1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638605" cy="976313"/>
          </a:xfrm>
        </p:spPr>
        <p:txBody>
          <a:bodyPr/>
          <a:lstStyle/>
          <a:p>
            <a:r>
              <a:rPr lang="en-US" sz="2700" dirty="0"/>
              <a:t>POLARIS-1 study: SOF/VEL/VOX in NS5A </a:t>
            </a:r>
            <a:br>
              <a:rPr lang="en-US" sz="2700" dirty="0"/>
            </a:br>
            <a:r>
              <a:rPr lang="en-US" sz="2700" dirty="0"/>
              <a:t>inhibitor-experienced patients with genotype 1 to 6 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319336" y="6585874"/>
            <a:ext cx="28023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fr-FR" sz="1200" i="1" dirty="0" err="1">
                <a:solidFill>
                  <a:srgbClr val="0070C0"/>
                </a:solidFill>
                <a:ea typeface="ＭＳ Ｐゴシック" pitchFamily="34" charset="-128"/>
              </a:rPr>
              <a:t>Bourlière</a:t>
            </a:r>
            <a:r>
              <a:rPr lang="fr-FR" sz="1200" i="1" dirty="0">
                <a:solidFill>
                  <a:srgbClr val="0070C0"/>
                </a:solidFill>
                <a:ea typeface="ＭＳ Ｐゴシック" pitchFamily="34" charset="-128"/>
              </a:rPr>
              <a:t> M. NEJM 2017; 376:2134-46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6827</TotalTime>
  <Words>856</Words>
  <Application>Microsoft Office PowerPoint</Application>
  <PresentationFormat>Affichage à l'écran (4:3)</PresentationFormat>
  <Paragraphs>316</Paragraphs>
  <Slides>7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HCV-trials.com 2015 </vt:lpstr>
      <vt:lpstr>POLARIS-1 study: SOF/VEL/VOX in NS5A  inhibitor-experienced patients with genotype 1 to 6 </vt:lpstr>
      <vt:lpstr>POLARIS-1 study: SOF/VEL/VOX in NS5A  inhibitor-experienced patients with genotype 1 to 6 </vt:lpstr>
      <vt:lpstr>POLARIS-1 study: SOF/VEL/VOX in NS5A  inhibitor-experienced patients with genotype 1 to 6 </vt:lpstr>
      <vt:lpstr>POLARIS-1 study: SOF/VEL/VOX in NS5A  inhibitor-experienced patients with genotype 1 to 6 </vt:lpstr>
      <vt:lpstr>POLARIS-1 study: SOF/VEL/VOX in NS5A  inhibitor-experienced patients with genotype 1 to 6 </vt:lpstr>
      <vt:lpstr>POLARIS-1 study: SOF/VEL/VOX in NS5A  inhibitor-experienced patients with genotype 1 to 6 </vt:lpstr>
      <vt:lpstr>POLARIS-1 study: SOF/VEL/VOX in NS5A  inhibitor-experienced patients with genotype 1 to 6 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</cp:lastModifiedBy>
  <cp:revision>231</cp:revision>
  <dcterms:created xsi:type="dcterms:W3CDTF">2015-05-23T16:11:26Z</dcterms:created>
  <dcterms:modified xsi:type="dcterms:W3CDTF">2017-06-21T10:25:24Z</dcterms:modified>
</cp:coreProperties>
</file>