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84" r:id="rId3"/>
    <p:sldId id="295" r:id="rId4"/>
    <p:sldId id="296" r:id="rId5"/>
    <p:sldId id="298" r:id="rId6"/>
    <p:sldId id="290" r:id="rId7"/>
    <p:sldId id="29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2" pos="5738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B623B1"/>
    <a:srgbClr val="8629A9"/>
    <a:srgbClr val="7030A0"/>
    <a:srgbClr val="FFFFFF"/>
    <a:srgbClr val="0070C0"/>
    <a:srgbClr val="70AD47"/>
    <a:srgbClr val="007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47" autoAdjust="0"/>
    <p:restoredTop sz="89170" autoAdjust="0"/>
  </p:normalViewPr>
  <p:slideViewPr>
    <p:cSldViewPr snapToObjects="1">
      <p:cViewPr varScale="1">
        <p:scale>
          <a:sx n="113" d="100"/>
          <a:sy n="113" d="100"/>
        </p:scale>
        <p:origin x="-2334" y="-108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45210"/>
              </p:ext>
            </p:extLst>
          </p:nvPr>
        </p:nvGraphicFramePr>
        <p:xfrm>
          <a:off x="4355976" y="2492896"/>
          <a:ext cx="2083025" cy="810133"/>
        </p:xfrm>
        <a:graphic>
          <a:graphicData uri="http://schemas.openxmlformats.org/drawingml/2006/table">
            <a:tbl>
              <a:tblPr/>
              <a:tblGrid>
                <a:gridCol w="2083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10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SOF/VEL/VOX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63888" y="244237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263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63888" y="382615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152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439298" y="1916832"/>
            <a:ext cx="0" cy="2304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151167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439199" y="2816932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82087"/>
              </p:ext>
            </p:extLst>
          </p:nvPr>
        </p:nvGraphicFramePr>
        <p:xfrm>
          <a:off x="4355976" y="3573014"/>
          <a:ext cx="2083025" cy="648074"/>
        </p:xfrm>
        <a:graphic>
          <a:graphicData uri="http://schemas.openxmlformats.org/drawingml/2006/table">
            <a:tbl>
              <a:tblPr/>
              <a:tblGrid>
                <a:gridCol w="2083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407222" y="2162455"/>
            <a:ext cx="2940642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1, 2, 3, 4, 5 or 6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NS5A inhibitor-experienced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for ≥ 4 weeks (exclusion if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discontinued due to an adverse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event or unsuccessful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due to non-compliance)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** allowed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843808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331889" y="2758412"/>
            <a:ext cx="1587" cy="1080000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347864" y="3307669"/>
            <a:ext cx="612000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397745" y="2288235"/>
            <a:ext cx="432000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3275856" y="4221088"/>
            <a:ext cx="5831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only in genotype 1, stratified on cirrhosis (yes or no) 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No </a:t>
            </a:r>
            <a:r>
              <a:rPr lang="en-US" sz="14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(open-label SOF/VEL/VOX) for all other genotypes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931748" y="2616877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5511" y="4418528"/>
            <a:ext cx="28503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** </a:t>
            </a:r>
            <a:r>
              <a:rPr lang="en-US" sz="1400" dirty="0" err="1">
                <a:latin typeface="+mn-lt"/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 F4 </a:t>
            </a:r>
            <a:r>
              <a:rPr lang="en-US" sz="1400" dirty="0" smtClean="0">
                <a:latin typeface="+mn-lt"/>
                <a:ea typeface="Arial" pitchFamily="-1" charset="0"/>
                <a:cs typeface="Arial" pitchFamily="-1" charset="0"/>
              </a:rPr>
              <a:t>or </a:t>
            </a:r>
            <a:r>
              <a:rPr lang="en-US" sz="1400" dirty="0" err="1" smtClean="0">
                <a:latin typeface="+mn-lt"/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 smtClean="0">
                <a:latin typeface="+mn-lt"/>
                <a:ea typeface="Arial" pitchFamily="-1" charset="0"/>
                <a:cs typeface="Arial" pitchFamily="-1" charset="0"/>
              </a:rPr>
              <a:t> 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5-6 or </a:t>
            </a:r>
            <a:endParaRPr lang="en-US" sz="1400" dirty="0" smtClean="0"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err="1" smtClean="0"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US" sz="1400" baseline="30000" dirty="0">
                <a:latin typeface="+mn-lt"/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US" sz="1400" dirty="0" err="1"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 </a:t>
            </a:r>
            <a:endParaRPr lang="en-US" sz="1400" dirty="0" smtClean="0"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smtClean="0">
                <a:latin typeface="+mn-lt"/>
                <a:ea typeface="Arial" pitchFamily="-1" charset="0"/>
                <a:cs typeface="Arial" pitchFamily="-1" charset="0"/>
              </a:rPr>
              <a:t>or </a:t>
            </a:r>
            <a:r>
              <a:rPr lang="en-US" sz="1400" dirty="0" err="1"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baseline="30000" dirty="0"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 &gt; 0.75 + APRI &gt; 2</a:t>
            </a:r>
            <a:endParaRPr lang="en-US" sz="1400" dirty="0">
              <a:latin typeface="+mn-lt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750" y="5301754"/>
            <a:ext cx="835183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with 95% CI, by ITT: superiority &gt; 10% to a </a:t>
            </a:r>
            <a:r>
              <a:rPr lang="en-US" kern="0" dirty="0" err="1"/>
              <a:t>prespecified</a:t>
            </a:r>
            <a:r>
              <a:rPr lang="en-US" kern="0" dirty="0"/>
              <a:t> rate of 85% (2-sided significance level of 5%), for each regimen, 90% power</a:t>
            </a:r>
          </a:p>
          <a:p>
            <a:pPr lvl="1"/>
            <a:endParaRPr lang="en-US" kern="0" dirty="0"/>
          </a:p>
          <a:p>
            <a:endParaRPr lang="en-US" sz="2800" kern="0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38605" cy="976313"/>
          </a:xfrm>
        </p:spPr>
        <p:txBody>
          <a:bodyPr/>
          <a:lstStyle/>
          <a:p>
            <a:r>
              <a:rPr lang="en-US" sz="2700" dirty="0"/>
              <a:t>POLARIS-1 study: SOF/VEL/VOX in NS5A </a:t>
            </a:r>
            <a:br>
              <a:rPr lang="en-US" sz="2700" dirty="0"/>
            </a:br>
            <a:r>
              <a:rPr lang="en-US" sz="2700" dirty="0"/>
              <a:t>inhibitor-experienced patients with genotype 1 to 6 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51379"/>
              </p:ext>
            </p:extLst>
          </p:nvPr>
        </p:nvGraphicFramePr>
        <p:xfrm>
          <a:off x="364050" y="1556793"/>
          <a:ext cx="8312406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9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3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263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6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46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464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171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 other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 / unknown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38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&lt;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 / 2 / &lt;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1 / 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4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46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878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Previous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HCV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+ NS3 +±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NS5B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+ NS5B</a:t>
                      </a:r>
                      <a:b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NS5B ± NS3</a:t>
                      </a:r>
                      <a:b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≥ 2 regimens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32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61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&lt;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</a:t>
                      </a:r>
                      <a:b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41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53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2231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 (adverse event / lost to follow-up)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(1 / 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(3 / 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05580"/>
            <a:ext cx="9047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38605" cy="976313"/>
          </a:xfrm>
        </p:spPr>
        <p:txBody>
          <a:bodyPr/>
          <a:lstStyle/>
          <a:p>
            <a:r>
              <a:rPr lang="en-US" sz="2700" dirty="0"/>
              <a:t>POLARIS-1 study: SOF/VEL/VOX in NS5A </a:t>
            </a:r>
            <a:br>
              <a:rPr lang="en-US" sz="2700" dirty="0"/>
            </a:br>
            <a:r>
              <a:rPr lang="en-US" sz="2700" dirty="0"/>
              <a:t>inhibitor-experienced patients with genotype 1 to 6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2495" y="6165304"/>
            <a:ext cx="3053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Superiority to 85% (p &lt; 0.001)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126659" y="1295400"/>
            <a:ext cx="8852604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SOF/VEL/VOX 12 weeks: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overall and by subgroups,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% (95% CI)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612990" y="2449840"/>
            <a:ext cx="0" cy="30474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515087" y="5493446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15087" y="4892754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515087" y="4275809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515087" y="3669743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515087" y="3052799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515087" y="2449840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407739" y="5349635"/>
            <a:ext cx="1141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293625" y="4783973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293625" y="4168582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293625" y="3565624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293625" y="2935529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179512" y="2313087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925880" y="2515098"/>
            <a:ext cx="576000" cy="2982167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877997" y="2060848"/>
            <a:ext cx="682466" cy="40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96.2 *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(93-98)</a:t>
            </a:r>
            <a:endParaRPr lang="en-US" altLang="fr-FR" sz="1800" b="1" dirty="0"/>
          </a:p>
        </p:txBody>
      </p:sp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941405" y="5529740"/>
            <a:ext cx="5342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Total</a:t>
            </a:r>
            <a:endParaRPr lang="en-US" altLang="fr-FR" sz="1800" dirty="0">
              <a:latin typeface="+mn-lt"/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1916848" y="2476870"/>
            <a:ext cx="576000" cy="3020396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1810467" y="2060848"/>
            <a:ext cx="799460" cy="40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99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(95-100)</a:t>
            </a:r>
            <a:endParaRPr lang="en-US" altLang="fr-FR" sz="1800" b="1" dirty="0"/>
          </a:p>
        </p:txBody>
      </p:sp>
      <p:sp>
        <p:nvSpPr>
          <p:cNvPr id="61" name="Rectangle 77"/>
          <p:cNvSpPr>
            <a:spLocks noChangeArrowheads="1"/>
          </p:cNvSpPr>
          <p:nvPr/>
        </p:nvSpPr>
        <p:spPr bwMode="auto">
          <a:xfrm>
            <a:off x="2061585" y="5529740"/>
            <a:ext cx="3077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No</a:t>
            </a:r>
            <a:endParaRPr lang="en-US" altLang="fr-FR" sz="1800" dirty="0">
              <a:latin typeface="+mn-lt"/>
            </a:endParaRPr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2627784" y="2617103"/>
            <a:ext cx="576000" cy="2880162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2737443" y="5157192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121</a:t>
            </a:r>
            <a:endParaRPr lang="en-US" altLang="fr-FR" sz="1800" dirty="0">
              <a:latin typeface="+mn-lt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2579900" y="2212021"/>
            <a:ext cx="682466" cy="40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93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(87-97)</a:t>
            </a:r>
            <a:endParaRPr lang="en-US" altLang="fr-FR" sz="1800" b="1" dirty="0"/>
          </a:p>
        </p:txBody>
      </p:sp>
      <p:sp>
        <p:nvSpPr>
          <p:cNvPr id="65" name="Rectangle 77"/>
          <p:cNvSpPr>
            <a:spLocks noChangeArrowheads="1"/>
          </p:cNvSpPr>
          <p:nvPr/>
        </p:nvSpPr>
        <p:spPr bwMode="auto">
          <a:xfrm>
            <a:off x="2082129" y="5888305"/>
            <a:ext cx="1013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Cirrhosis</a:t>
            </a:r>
            <a:endParaRPr lang="en-US" altLang="fr-FR" sz="1800" dirty="0">
              <a:latin typeface="+mn-lt"/>
            </a:endParaRP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3641266" y="2497752"/>
            <a:ext cx="576000" cy="2999513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3732627" y="5157192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150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4361410" y="2515098"/>
            <a:ext cx="576000" cy="2982168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4457616" y="5157192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101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4860032" y="2017359"/>
            <a:ext cx="710631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100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(92-100)</a:t>
            </a:r>
            <a:endParaRPr lang="en-US" altLang="fr-FR" sz="1600" b="1" dirty="0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7251934" y="5529740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4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7" name="Rectangle 41"/>
          <p:cNvSpPr>
            <a:spLocks noChangeArrowheads="1"/>
          </p:cNvSpPr>
          <p:nvPr/>
        </p:nvSpPr>
        <p:spPr bwMode="auto">
          <a:xfrm>
            <a:off x="5657490" y="2449840"/>
            <a:ext cx="576000" cy="3047426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8" name="Rectangle 74"/>
          <p:cNvSpPr>
            <a:spLocks noChangeArrowheads="1"/>
          </p:cNvSpPr>
          <p:nvPr/>
        </p:nvSpPr>
        <p:spPr bwMode="auto">
          <a:xfrm>
            <a:off x="5881556" y="5157192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5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7747284" y="2259581"/>
            <a:ext cx="311984" cy="2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100</a:t>
            </a:r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8532440" y="5529740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6</a:t>
            </a:r>
            <a:endParaRPr lang="en-US" altLang="fr-FR" sz="1800" dirty="0">
              <a:latin typeface="+mn-lt"/>
            </a:endParaRPr>
          </a:p>
        </p:txBody>
      </p: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5307643" y="5885201"/>
            <a:ext cx="10645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Genotype</a:t>
            </a:r>
            <a:endParaRPr lang="en-US" altLang="fr-FR" sz="1800" dirty="0">
              <a:latin typeface="+mn-lt"/>
            </a:endParaRP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5009418" y="2441575"/>
            <a:ext cx="576000" cy="3055691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5196914" y="5157192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45</a:t>
            </a:r>
            <a:endParaRPr lang="en-US" altLang="fr-FR" sz="1800" dirty="0">
              <a:latin typeface="+mn-lt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7900006" y="5529740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5</a:t>
            </a:r>
            <a:endParaRPr lang="en-US" altLang="fr-FR" sz="1800" dirty="0">
              <a:latin typeface="+mn-lt"/>
            </a:endParaRPr>
          </a:p>
        </p:txBody>
      </p:sp>
      <p:sp>
        <p:nvSpPr>
          <p:cNvPr id="86" name="Rectangle 56"/>
          <p:cNvSpPr>
            <a:spLocks noChangeArrowheads="1"/>
          </p:cNvSpPr>
          <p:nvPr/>
        </p:nvSpPr>
        <p:spPr bwMode="auto">
          <a:xfrm>
            <a:off x="6258250" y="2169722"/>
            <a:ext cx="606636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95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(87-99)</a:t>
            </a:r>
            <a:endParaRPr lang="en-US" altLang="fr-FR" sz="1600" dirty="0"/>
          </a:p>
        </p:txBody>
      </p:sp>
      <p:cxnSp>
        <p:nvCxnSpPr>
          <p:cNvPr id="88" name="Straight Connector 20"/>
          <p:cNvCxnSpPr>
            <a:cxnSpLocks noChangeShapeType="1"/>
          </p:cNvCxnSpPr>
          <p:nvPr/>
        </p:nvCxnSpPr>
        <p:spPr bwMode="auto">
          <a:xfrm flipV="1">
            <a:off x="1187624" y="3710775"/>
            <a:ext cx="0" cy="286527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136"/>
          <p:cNvSpPr>
            <a:spLocks noChangeArrowheads="1"/>
          </p:cNvSpPr>
          <p:nvPr/>
        </p:nvSpPr>
        <p:spPr bwMode="auto">
          <a:xfrm>
            <a:off x="683568" y="2901158"/>
            <a:ext cx="1691999" cy="830412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6 relapses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on-treatment failure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withdrew consent</a:t>
            </a:r>
          </a:p>
          <a:p>
            <a:pPr eaLnBrk="1" hangingPunct="1">
              <a:buClr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1331640" y="4413326"/>
            <a:ext cx="1691999" cy="669426"/>
            <a:chOff x="1331640" y="4077072"/>
            <a:chExt cx="1691999" cy="669426"/>
          </a:xfrm>
        </p:grpSpPr>
        <p:cxnSp>
          <p:nvCxnSpPr>
            <p:cNvPr id="91" name="Straight Connector 20"/>
            <p:cNvCxnSpPr>
              <a:cxnSpLocks noChangeShapeType="1"/>
            </p:cNvCxnSpPr>
            <p:nvPr/>
          </p:nvCxnSpPr>
          <p:spPr bwMode="auto">
            <a:xfrm flipH="1" flipV="1">
              <a:off x="2203401" y="4530502"/>
              <a:ext cx="2524" cy="215996"/>
            </a:xfrm>
            <a:prstGeom prst="lin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136"/>
            <p:cNvSpPr>
              <a:spLocks noChangeArrowheads="1"/>
            </p:cNvSpPr>
            <p:nvPr/>
          </p:nvSpPr>
          <p:spPr bwMode="auto">
            <a:xfrm>
              <a:off x="1331640" y="4077072"/>
              <a:ext cx="1691999" cy="45340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chemeClr val="bg1"/>
                  </a:solidFill>
                  <a:latin typeface="Arial" charset="0"/>
                </a:rPr>
                <a:t>1 withdrew consent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fr-FR" sz="1200" b="1" dirty="0">
                  <a:solidFill>
                    <a:schemeClr val="bg1"/>
                  </a:solidFill>
                  <a:latin typeface="Arial" charset="0"/>
                </a:rPr>
                <a:t>1 lost to follow-up</a:t>
              </a:r>
            </a:p>
          </p:txBody>
        </p:sp>
      </p:grpSp>
      <p:cxnSp>
        <p:nvCxnSpPr>
          <p:cNvPr id="97" name="Connecteur droit 96"/>
          <p:cNvCxnSpPr/>
          <p:nvPr/>
        </p:nvCxnSpPr>
        <p:spPr bwMode="auto">
          <a:xfrm>
            <a:off x="3672472" y="5827326"/>
            <a:ext cx="5148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89" y="5497266"/>
            <a:ext cx="8316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" name="ZoneTexte 3"/>
          <p:cNvSpPr txBox="1"/>
          <p:nvPr/>
        </p:nvSpPr>
        <p:spPr>
          <a:xfrm>
            <a:off x="418034" y="2093058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71" name="Rectangle 136"/>
          <p:cNvSpPr>
            <a:spLocks noChangeArrowheads="1"/>
          </p:cNvSpPr>
          <p:nvPr/>
        </p:nvSpPr>
        <p:spPr bwMode="auto">
          <a:xfrm>
            <a:off x="2627784" y="3374611"/>
            <a:ext cx="1691999" cy="686414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6 relapses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on-treatment failure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withdrew consent</a:t>
            </a:r>
          </a:p>
        </p:txBody>
      </p:sp>
      <p:cxnSp>
        <p:nvCxnSpPr>
          <p:cNvPr id="76" name="Straight Connector 20"/>
          <p:cNvCxnSpPr>
            <a:cxnSpLocks noChangeShapeType="1"/>
          </p:cNvCxnSpPr>
          <p:nvPr/>
        </p:nvCxnSpPr>
        <p:spPr bwMode="auto">
          <a:xfrm flipH="1" flipV="1">
            <a:off x="2953480" y="4053314"/>
            <a:ext cx="2524" cy="215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Rectangle 41"/>
          <p:cNvSpPr>
            <a:spLocks noChangeArrowheads="1"/>
          </p:cNvSpPr>
          <p:nvPr/>
        </p:nvSpPr>
        <p:spPr bwMode="auto">
          <a:xfrm>
            <a:off x="6300192" y="2565400"/>
            <a:ext cx="576000" cy="2931866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6983047" y="2644802"/>
            <a:ext cx="576000" cy="2852463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0" name="Rectangle 41"/>
          <p:cNvSpPr>
            <a:spLocks noChangeArrowheads="1"/>
          </p:cNvSpPr>
          <p:nvPr/>
        </p:nvSpPr>
        <p:spPr bwMode="auto">
          <a:xfrm>
            <a:off x="8279127" y="2441575"/>
            <a:ext cx="576000" cy="3055691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7631055" y="2441575"/>
            <a:ext cx="576000" cy="3055691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6" name="Rectangle 77"/>
          <p:cNvSpPr>
            <a:spLocks noChangeArrowheads="1"/>
          </p:cNvSpPr>
          <p:nvPr/>
        </p:nvSpPr>
        <p:spPr bwMode="auto">
          <a:xfrm>
            <a:off x="3851920" y="5529740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1</a:t>
            </a:r>
            <a:endParaRPr lang="en-US" altLang="fr-FR" sz="1800" dirty="0">
              <a:latin typeface="+mn-lt"/>
            </a:endParaRPr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6516216" y="5529740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3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5148064" y="5529740"/>
            <a:ext cx="2693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1b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02" name="Rectangle 77"/>
          <p:cNvSpPr>
            <a:spLocks noChangeArrowheads="1"/>
          </p:cNvSpPr>
          <p:nvPr/>
        </p:nvSpPr>
        <p:spPr bwMode="auto">
          <a:xfrm>
            <a:off x="4531268" y="5529740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1a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5868144" y="5529740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2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05" name="Rectangle 56"/>
          <p:cNvSpPr>
            <a:spLocks noChangeArrowheads="1"/>
          </p:cNvSpPr>
          <p:nvPr/>
        </p:nvSpPr>
        <p:spPr bwMode="auto">
          <a:xfrm>
            <a:off x="4211960" y="2089367"/>
            <a:ext cx="653023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96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 </a:t>
            </a:r>
            <a:r>
              <a:rPr lang="en-US" altLang="fr-FR" sz="1600" b="1" dirty="0" smtClean="0"/>
              <a:t>(90-99)</a:t>
            </a:r>
            <a:endParaRPr lang="en-US" altLang="fr-FR" sz="1600" dirty="0"/>
          </a:p>
        </p:txBody>
      </p:sp>
      <p:sp>
        <p:nvSpPr>
          <p:cNvPr id="106" name="Rectangle 56"/>
          <p:cNvSpPr>
            <a:spLocks noChangeArrowheads="1"/>
          </p:cNvSpPr>
          <p:nvPr/>
        </p:nvSpPr>
        <p:spPr bwMode="auto">
          <a:xfrm>
            <a:off x="5566672" y="2059560"/>
            <a:ext cx="710631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100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(48-100)</a:t>
            </a:r>
            <a:endParaRPr lang="en-US" altLang="fr-FR" sz="1600" b="1" dirty="0"/>
          </a:p>
        </p:txBody>
      </p:sp>
      <p:sp>
        <p:nvSpPr>
          <p:cNvPr id="107" name="Rectangle 74"/>
          <p:cNvSpPr>
            <a:spLocks noChangeArrowheads="1"/>
          </p:cNvSpPr>
          <p:nvPr/>
        </p:nvSpPr>
        <p:spPr bwMode="auto">
          <a:xfrm>
            <a:off x="6467550" y="5157192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78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08" name="Rectangle 74"/>
          <p:cNvSpPr>
            <a:spLocks noChangeArrowheads="1"/>
          </p:cNvSpPr>
          <p:nvPr/>
        </p:nvSpPr>
        <p:spPr bwMode="auto">
          <a:xfrm>
            <a:off x="7181884" y="5157192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22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09" name="Rectangle 74"/>
          <p:cNvSpPr>
            <a:spLocks noChangeArrowheads="1"/>
          </p:cNvSpPr>
          <p:nvPr/>
        </p:nvSpPr>
        <p:spPr bwMode="auto">
          <a:xfrm>
            <a:off x="8532756" y="5157192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6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0" name="Rectangle 74"/>
          <p:cNvSpPr>
            <a:spLocks noChangeArrowheads="1"/>
          </p:cNvSpPr>
          <p:nvPr/>
        </p:nvSpPr>
        <p:spPr bwMode="auto">
          <a:xfrm>
            <a:off x="7877236" y="5157192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1" name="Rectangle 56"/>
          <p:cNvSpPr>
            <a:spLocks noChangeArrowheads="1"/>
          </p:cNvSpPr>
          <p:nvPr/>
        </p:nvSpPr>
        <p:spPr bwMode="auto">
          <a:xfrm>
            <a:off x="8236857" y="2059560"/>
            <a:ext cx="710631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100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(54-100)</a:t>
            </a:r>
            <a:endParaRPr lang="en-US" altLang="fr-FR" sz="1600" b="1" dirty="0"/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1042478" y="5157192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263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3" name="Rectangle 74"/>
          <p:cNvSpPr>
            <a:spLocks noChangeArrowheads="1"/>
          </p:cNvSpPr>
          <p:nvPr/>
        </p:nvSpPr>
        <p:spPr bwMode="auto">
          <a:xfrm>
            <a:off x="2012510" y="5157192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142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4" name="Rectangle 56"/>
          <p:cNvSpPr>
            <a:spLocks noChangeArrowheads="1"/>
          </p:cNvSpPr>
          <p:nvPr/>
        </p:nvSpPr>
        <p:spPr bwMode="auto">
          <a:xfrm>
            <a:off x="3807159" y="2296486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97</a:t>
            </a:r>
            <a:endParaRPr lang="en-US" altLang="fr-FR" sz="1800" dirty="0"/>
          </a:p>
        </p:txBody>
      </p:sp>
      <p:sp>
        <p:nvSpPr>
          <p:cNvPr id="115" name="Rectangle 56"/>
          <p:cNvSpPr>
            <a:spLocks noChangeArrowheads="1"/>
          </p:cNvSpPr>
          <p:nvPr/>
        </p:nvSpPr>
        <p:spPr bwMode="auto">
          <a:xfrm>
            <a:off x="6947000" y="2238512"/>
            <a:ext cx="606636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91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 smtClean="0"/>
              <a:t>(71-99)</a:t>
            </a:r>
            <a:endParaRPr lang="en-US" altLang="fr-FR" sz="1600" dirty="0"/>
          </a:p>
        </p:txBody>
      </p:sp>
      <p:cxnSp>
        <p:nvCxnSpPr>
          <p:cNvPr id="116" name="Connecteur droit 115"/>
          <p:cNvCxnSpPr/>
          <p:nvPr/>
        </p:nvCxnSpPr>
        <p:spPr bwMode="auto">
          <a:xfrm>
            <a:off x="1907704" y="5827326"/>
            <a:ext cx="144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77"/>
          <p:cNvSpPr>
            <a:spLocks noChangeArrowheads="1"/>
          </p:cNvSpPr>
          <p:nvPr/>
        </p:nvSpPr>
        <p:spPr bwMode="auto">
          <a:xfrm>
            <a:off x="2706952" y="5529740"/>
            <a:ext cx="3979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latin typeface="+mn-lt"/>
              </a:rPr>
              <a:t>Yes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8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38605" cy="976313"/>
          </a:xfrm>
        </p:spPr>
        <p:txBody>
          <a:bodyPr/>
          <a:lstStyle/>
          <a:p>
            <a:r>
              <a:rPr lang="en-US" sz="2700" dirty="0"/>
              <a:t>POLARIS-1 study: SOF/VEL/VOX in NS5A </a:t>
            </a:r>
            <a:br>
              <a:rPr lang="en-US" sz="2700" dirty="0"/>
            </a:br>
            <a:r>
              <a:rPr lang="en-US" sz="2700" dirty="0"/>
              <a:t>inhibitor-experienced patients with genotype 1 to 6 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71978" y="5157192"/>
            <a:ext cx="419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N=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1594093" y="1295400"/>
            <a:ext cx="591773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baseline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RASs (15% cutoff), 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1" name="Line 47"/>
          <p:cNvSpPr>
            <a:spLocks noChangeShapeType="1"/>
          </p:cNvSpPr>
          <p:nvPr/>
        </p:nvSpPr>
        <p:spPr bwMode="auto">
          <a:xfrm>
            <a:off x="1440393" y="2019030"/>
            <a:ext cx="0" cy="3213871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3" name="Line 49"/>
          <p:cNvSpPr>
            <a:spLocks noChangeShapeType="1"/>
          </p:cNvSpPr>
          <p:nvPr/>
        </p:nvSpPr>
        <p:spPr bwMode="auto">
          <a:xfrm>
            <a:off x="1337143" y="4595373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4" name="Line 50"/>
          <p:cNvSpPr>
            <a:spLocks noChangeShapeType="1"/>
          </p:cNvSpPr>
          <p:nvPr/>
        </p:nvSpPr>
        <p:spPr bwMode="auto">
          <a:xfrm>
            <a:off x="1337143" y="3944731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5" name="Line 51"/>
          <p:cNvSpPr>
            <a:spLocks noChangeShapeType="1"/>
          </p:cNvSpPr>
          <p:nvPr/>
        </p:nvSpPr>
        <p:spPr bwMode="auto">
          <a:xfrm>
            <a:off x="1337143" y="3305563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6" name="Line 52"/>
          <p:cNvSpPr>
            <a:spLocks noChangeShapeType="1"/>
          </p:cNvSpPr>
          <p:nvPr/>
        </p:nvSpPr>
        <p:spPr bwMode="auto">
          <a:xfrm>
            <a:off x="1337143" y="2654922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7" name="Line 53"/>
          <p:cNvSpPr>
            <a:spLocks noChangeShapeType="1"/>
          </p:cNvSpPr>
          <p:nvPr/>
        </p:nvSpPr>
        <p:spPr bwMode="auto">
          <a:xfrm>
            <a:off x="1337143" y="2019030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08" name="Rectangle 65"/>
          <p:cNvSpPr>
            <a:spLocks noChangeArrowheads="1"/>
          </p:cNvSpPr>
          <p:nvPr/>
        </p:nvSpPr>
        <p:spPr bwMode="auto">
          <a:xfrm>
            <a:off x="1191346" y="5121598"/>
            <a:ext cx="1141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109" name="Rectangle 66"/>
          <p:cNvSpPr>
            <a:spLocks noChangeArrowheads="1"/>
          </p:cNvSpPr>
          <p:nvPr/>
        </p:nvSpPr>
        <p:spPr bwMode="auto">
          <a:xfrm>
            <a:off x="1088014" y="4516162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110" name="Rectangle 67"/>
          <p:cNvSpPr>
            <a:spLocks noChangeArrowheads="1"/>
          </p:cNvSpPr>
          <p:nvPr/>
        </p:nvSpPr>
        <p:spPr bwMode="auto">
          <a:xfrm>
            <a:off x="1088014" y="3867159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1088014" y="3231269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112" name="Rectangle 69"/>
          <p:cNvSpPr>
            <a:spLocks noChangeArrowheads="1"/>
          </p:cNvSpPr>
          <p:nvPr/>
        </p:nvSpPr>
        <p:spPr bwMode="auto">
          <a:xfrm>
            <a:off x="1088014" y="2547849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113" name="Rectangle 70"/>
          <p:cNvSpPr>
            <a:spLocks noChangeArrowheads="1"/>
          </p:cNvSpPr>
          <p:nvPr/>
        </p:nvSpPr>
        <p:spPr bwMode="auto">
          <a:xfrm>
            <a:off x="973901" y="1910320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114" name="Rectangle 41"/>
          <p:cNvSpPr>
            <a:spLocks noChangeArrowheads="1"/>
          </p:cNvSpPr>
          <p:nvPr/>
        </p:nvSpPr>
        <p:spPr bwMode="auto">
          <a:xfrm>
            <a:off x="2012517" y="2058096"/>
            <a:ext cx="792000" cy="3175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5" name="Rectangle 56"/>
          <p:cNvSpPr>
            <a:spLocks noChangeArrowheads="1"/>
          </p:cNvSpPr>
          <p:nvPr/>
        </p:nvSpPr>
        <p:spPr bwMode="auto">
          <a:xfrm>
            <a:off x="2165622" y="1772816"/>
            <a:ext cx="4126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97.7</a:t>
            </a:r>
            <a:endParaRPr lang="en-US" altLang="fr-FR" sz="1600" dirty="0"/>
          </a:p>
        </p:txBody>
      </p:sp>
      <p:sp>
        <p:nvSpPr>
          <p:cNvPr id="119" name="Rectangle 41"/>
          <p:cNvSpPr>
            <a:spLocks noChangeArrowheads="1"/>
          </p:cNvSpPr>
          <p:nvPr/>
        </p:nvSpPr>
        <p:spPr bwMode="auto">
          <a:xfrm>
            <a:off x="3348053" y="2065296"/>
            <a:ext cx="792000" cy="316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22" name="Rectangle 41"/>
          <p:cNvSpPr>
            <a:spLocks noChangeArrowheads="1"/>
          </p:cNvSpPr>
          <p:nvPr/>
        </p:nvSpPr>
        <p:spPr bwMode="auto">
          <a:xfrm>
            <a:off x="4644197" y="2014538"/>
            <a:ext cx="792000" cy="321875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24" name="Rectangle 56"/>
          <p:cNvSpPr>
            <a:spLocks noChangeArrowheads="1"/>
          </p:cNvSpPr>
          <p:nvPr/>
        </p:nvSpPr>
        <p:spPr bwMode="auto">
          <a:xfrm>
            <a:off x="3533774" y="1864299"/>
            <a:ext cx="41263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800" b="1" dirty="0" smtClean="0"/>
              <a:t>97.1</a:t>
            </a:r>
            <a:endParaRPr lang="en-US" altLang="fr-FR" sz="1600" dirty="0"/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7164477" y="2094986"/>
            <a:ext cx="792000" cy="313831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41" name="Rectangle 56"/>
          <p:cNvSpPr>
            <a:spLocks noChangeArrowheads="1"/>
          </p:cNvSpPr>
          <p:nvPr/>
        </p:nvSpPr>
        <p:spPr bwMode="auto">
          <a:xfrm>
            <a:off x="7359980" y="1844824"/>
            <a:ext cx="41263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800" b="1" dirty="0" smtClean="0"/>
              <a:t>97.2</a:t>
            </a:r>
            <a:endParaRPr lang="en-US" altLang="fr-FR" sz="1600" dirty="0"/>
          </a:p>
        </p:txBody>
      </p:sp>
      <p:sp>
        <p:nvSpPr>
          <p:cNvPr id="142" name="Rectangle 41"/>
          <p:cNvSpPr>
            <a:spLocks noChangeArrowheads="1"/>
          </p:cNvSpPr>
          <p:nvPr/>
        </p:nvSpPr>
        <p:spPr bwMode="auto">
          <a:xfrm>
            <a:off x="5940341" y="2101296"/>
            <a:ext cx="792000" cy="313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54" name="Rectangle 56"/>
          <p:cNvSpPr>
            <a:spLocks noChangeArrowheads="1"/>
          </p:cNvSpPr>
          <p:nvPr/>
        </p:nvSpPr>
        <p:spPr bwMode="auto">
          <a:xfrm>
            <a:off x="4868452" y="1790696"/>
            <a:ext cx="350983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800" b="1" dirty="0"/>
              <a:t>100</a:t>
            </a:r>
            <a:endParaRPr lang="en-US" altLang="fr-FR" sz="1600" dirty="0"/>
          </a:p>
        </p:txBody>
      </p:sp>
      <p:sp>
        <p:nvSpPr>
          <p:cNvPr id="155" name="Rectangle 56"/>
          <p:cNvSpPr>
            <a:spLocks noChangeArrowheads="1"/>
          </p:cNvSpPr>
          <p:nvPr/>
        </p:nvSpPr>
        <p:spPr bwMode="auto">
          <a:xfrm>
            <a:off x="6132579" y="1844824"/>
            <a:ext cx="41263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620"/>
              </a:lnSpc>
              <a:buClrTx/>
              <a:buFontTx/>
              <a:buNone/>
            </a:pPr>
            <a:r>
              <a:rPr lang="en-US" altLang="fr-FR" sz="1800" b="1" dirty="0" smtClean="0"/>
              <a:t>96.8</a:t>
            </a:r>
            <a:endParaRPr lang="en-US" altLang="fr-FR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252618" y="5280472"/>
            <a:ext cx="8976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Any RASs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66999" y="5280472"/>
            <a:ext cx="846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NS3 only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25539" y="5280472"/>
            <a:ext cx="987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NS5A only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094834" y="5280472"/>
            <a:ext cx="10775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NS3 + NS5A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013461" y="5280472"/>
            <a:ext cx="7993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fr-FR"/>
            </a:defPPr>
            <a:lvl1pPr algn="ctr" eaLnBrk="1" hangingPunct="1">
              <a:buClrTx/>
              <a:buFontTx/>
              <a:buNone/>
              <a:defRPr sz="1600" b="1">
                <a:latin typeface="+mn-lt"/>
              </a:defRPr>
            </a:lvl1pPr>
            <a:lvl2pPr marL="742950" indent="-285750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 RASs</a:t>
            </a:r>
          </a:p>
        </p:txBody>
      </p:sp>
      <p:sp>
        <p:nvSpPr>
          <p:cNvPr id="102" name="Line 48"/>
          <p:cNvSpPr>
            <a:spLocks noChangeShapeType="1"/>
          </p:cNvSpPr>
          <p:nvPr/>
        </p:nvSpPr>
        <p:spPr bwMode="auto">
          <a:xfrm>
            <a:off x="1337143" y="5232902"/>
            <a:ext cx="10325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54"/>
          <p:cNvSpPr>
            <a:spLocks noChangeShapeType="1"/>
          </p:cNvSpPr>
          <p:nvPr/>
        </p:nvSpPr>
        <p:spPr bwMode="auto">
          <a:xfrm>
            <a:off x="1434092" y="5232902"/>
            <a:ext cx="702003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 sz="1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TextBox 1"/>
          <p:cNvSpPr txBox="1"/>
          <p:nvPr/>
        </p:nvSpPr>
        <p:spPr>
          <a:xfrm>
            <a:off x="1960972" y="4869160"/>
            <a:ext cx="863600" cy="346249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FFFFF"/>
                </a:solidFill>
                <a:latin typeface="Arial"/>
              </a:rPr>
              <a:t>43</a:t>
            </a:r>
          </a:p>
        </p:txBody>
      </p:sp>
      <p:sp>
        <p:nvSpPr>
          <p:cNvPr id="158" name="TextBox 1"/>
          <p:cNvSpPr txBox="1"/>
          <p:nvPr/>
        </p:nvSpPr>
        <p:spPr>
          <a:xfrm>
            <a:off x="3348549" y="4869160"/>
            <a:ext cx="863600" cy="346249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FFFFFF"/>
                </a:solidFill>
                <a:latin typeface="Arial"/>
              </a:rPr>
              <a:t>205</a:t>
            </a:r>
            <a:endParaRPr lang="en-US" sz="18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TextBox 1"/>
          <p:cNvSpPr txBox="1"/>
          <p:nvPr/>
        </p:nvSpPr>
        <p:spPr>
          <a:xfrm>
            <a:off x="4607369" y="4869160"/>
            <a:ext cx="862013" cy="346249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FFFFF"/>
                </a:solidFill>
                <a:latin typeface="Arial"/>
              </a:rPr>
              <a:t>9</a:t>
            </a:r>
          </a:p>
        </p:txBody>
      </p:sp>
      <p:sp>
        <p:nvSpPr>
          <p:cNvPr id="160" name="TextBox 1"/>
          <p:cNvSpPr txBox="1"/>
          <p:nvPr/>
        </p:nvSpPr>
        <p:spPr>
          <a:xfrm>
            <a:off x="5940341" y="4869160"/>
            <a:ext cx="862013" cy="346249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b="1" dirty="0" smtClean="0">
                <a:solidFill>
                  <a:srgbClr val="FFFFFF"/>
                </a:solidFill>
              </a:rPr>
              <a:t>124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61" name="TextBox 1"/>
          <p:cNvSpPr txBox="1"/>
          <p:nvPr/>
        </p:nvSpPr>
        <p:spPr>
          <a:xfrm>
            <a:off x="7172039" y="4869160"/>
            <a:ext cx="862013" cy="346249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rgbClr val="FFFFFF"/>
                </a:solidFill>
              </a:rPr>
              <a:t>72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1271745" y="1681063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4" name="Rectangle 3"/>
          <p:cNvSpPr/>
          <p:nvPr/>
        </p:nvSpPr>
        <p:spPr>
          <a:xfrm>
            <a:off x="526708" y="5805264"/>
            <a:ext cx="8437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Two patients had S282T at baseline, both achieved SVR</a:t>
            </a:r>
            <a:r>
              <a:rPr lang="en-US" baseline="-25000" dirty="0"/>
              <a:t>12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None of the patients who relapsed had treatment-emergent RASs</a:t>
            </a:r>
          </a:p>
        </p:txBody>
      </p:sp>
      <p:sp>
        <p:nvSpPr>
          <p:cNvPr id="62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38605" cy="976313"/>
          </a:xfrm>
        </p:spPr>
        <p:txBody>
          <a:bodyPr/>
          <a:lstStyle/>
          <a:p>
            <a:r>
              <a:rPr lang="en-US" sz="2700" dirty="0"/>
              <a:t>POLARIS-1 study: SOF/VEL/VOX in NS5A </a:t>
            </a:r>
            <a:br>
              <a:rPr lang="en-US" sz="2700" dirty="0"/>
            </a:br>
            <a:r>
              <a:rPr lang="en-US" sz="2700" dirty="0"/>
              <a:t>inhibitor-experienced patients with genotype 1 to 6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87059" y="4869160"/>
            <a:ext cx="45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N=</a:t>
            </a: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030836"/>
              </p:ext>
            </p:extLst>
          </p:nvPr>
        </p:nvGraphicFramePr>
        <p:xfrm>
          <a:off x="179512" y="1607443"/>
          <a:ext cx="8784976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507"/>
                <a:gridCol w="994093"/>
                <a:gridCol w="954405"/>
                <a:gridCol w="1044911"/>
                <a:gridCol w="936104"/>
                <a:gridCol w="862330"/>
                <a:gridCol w="835343"/>
                <a:gridCol w="862330"/>
                <a:gridCol w="1340953"/>
              </a:tblGrid>
              <a:tr h="119214">
                <a:tc rowSpan="3"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Sex</a:t>
                      </a:r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,</a:t>
                      </a:r>
                      <a:r>
                        <a:rPr lang="fr-FR" sz="1300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300" baseline="0" dirty="0" err="1" smtClean="0">
                          <a:solidFill>
                            <a:srgbClr val="000066"/>
                          </a:solidFill>
                        </a:rPr>
                        <a:t>age</a:t>
                      </a:r>
                      <a:r>
                        <a:rPr lang="fr-FR" sz="1300" baseline="0" dirty="0" smtClean="0">
                          <a:solidFill>
                            <a:srgbClr val="000066"/>
                          </a:solidFill>
                        </a:rPr>
                        <a:t>, race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Genotype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Cirrhosis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HCV</a:t>
                      </a:r>
                      <a:r>
                        <a:rPr lang="fr-FR" sz="1300" baseline="0" dirty="0" smtClean="0">
                          <a:solidFill>
                            <a:srgbClr val="000066"/>
                          </a:solidFill>
                        </a:rPr>
                        <a:t> RNA, log</a:t>
                      </a:r>
                      <a:r>
                        <a:rPr lang="fr-FR" sz="1300" baseline="-2500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fr-FR" sz="1300" baseline="0" dirty="0" smtClean="0">
                          <a:solidFill>
                            <a:srgbClr val="000066"/>
                          </a:solidFill>
                        </a:rPr>
                        <a:t> IU/</a:t>
                      </a:r>
                      <a:r>
                        <a:rPr lang="fr-FR" sz="1300" baseline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Prior HCV </a:t>
                      </a:r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regimen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Resistance-associated</a:t>
                      </a:r>
                      <a:r>
                        <a:rPr lang="fr-FR" sz="1300" baseline="0" dirty="0" smtClean="0">
                          <a:solidFill>
                            <a:srgbClr val="000066"/>
                          </a:solidFill>
                        </a:rPr>
                        <a:t> substitutions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214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NS3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NS5A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35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Baseline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Baseline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0266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M, 61, white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1a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6.7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LDV/SOF</a:t>
                      </a:r>
                      <a:r>
                        <a:rPr lang="fr-FR" sz="1300" baseline="0" dirty="0" smtClean="0">
                          <a:solidFill>
                            <a:srgbClr val="000066"/>
                          </a:solidFill>
                        </a:rPr>
                        <a:t> 24W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Q80K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Q80K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Y93N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Y93N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6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M, 60, white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3a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7.6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SOF/VEL 12W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Y93Y/H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Y93H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0266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F, 62, White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3a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6.3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DCV + SOF 12W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A30K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A30K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6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M, 65, white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3a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4.9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DCV + SOF 25W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0266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M, 60, white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3a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5.3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SOF/VEL</a:t>
                      </a:r>
                      <a:r>
                        <a:rPr lang="fr-FR" sz="1300" baseline="0" dirty="0" smtClean="0">
                          <a:solidFill>
                            <a:srgbClr val="000066"/>
                          </a:solidFill>
                        </a:rPr>
                        <a:t> 12W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Y93Y/H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Y93H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6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M, 61, white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4d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5.7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LDV/SOF 12W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None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L30R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L30R + Y93H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611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M, 60, black *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1a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6.3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LDV/SOF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Q80K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Q80K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Q30T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000066"/>
                          </a:solidFill>
                        </a:rPr>
                        <a:t>Q30T + L31L/M + Y93Y/H</a:t>
                      </a: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3" y="5949280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 </a:t>
            </a:r>
            <a:r>
              <a:rPr lang="fr-FR" sz="1400" dirty="0" err="1" smtClean="0"/>
              <a:t>Only</a:t>
            </a:r>
            <a:r>
              <a:rPr lang="fr-FR" sz="1400" dirty="0" smtClean="0"/>
              <a:t> patient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virologic</a:t>
            </a:r>
            <a:r>
              <a:rPr lang="fr-FR" sz="1400" dirty="0" smtClean="0"/>
              <a:t> </a:t>
            </a:r>
            <a:r>
              <a:rPr lang="fr-FR" sz="1400" dirty="0" err="1"/>
              <a:t>breakthrough</a:t>
            </a:r>
            <a:r>
              <a:rPr lang="fr-FR" sz="1400" dirty="0"/>
              <a:t> :</a:t>
            </a:r>
            <a:r>
              <a:rPr lang="fr-FR" sz="1400" dirty="0" smtClean="0"/>
              <a:t> </a:t>
            </a:r>
            <a:r>
              <a:rPr lang="fr-FR" sz="1400" dirty="0" err="1"/>
              <a:t>low</a:t>
            </a:r>
            <a:r>
              <a:rPr lang="fr-FR" sz="1400" dirty="0"/>
              <a:t> plasma concentrations of GS-331007 (</a:t>
            </a:r>
            <a:r>
              <a:rPr lang="fr-FR" sz="1400" dirty="0" smtClean="0"/>
              <a:t>the </a:t>
            </a:r>
            <a:r>
              <a:rPr lang="fr-FR" sz="1400" dirty="0" err="1" smtClean="0"/>
              <a:t>chief</a:t>
            </a:r>
            <a:r>
              <a:rPr lang="fr-FR" sz="1400" dirty="0" smtClean="0"/>
              <a:t> SOF </a:t>
            </a:r>
            <a:r>
              <a:rPr lang="fr-FR" sz="1400" dirty="0" err="1" smtClean="0"/>
              <a:t>metabolite</a:t>
            </a:r>
            <a:r>
              <a:rPr lang="fr-FR" sz="1400" dirty="0"/>
              <a:t>), </a:t>
            </a:r>
            <a:r>
              <a:rPr lang="fr-FR" sz="1400" dirty="0" smtClean="0"/>
              <a:t>VEL, </a:t>
            </a:r>
            <a:r>
              <a:rPr lang="fr-FR" sz="1400" dirty="0"/>
              <a:t>and </a:t>
            </a:r>
            <a:r>
              <a:rPr lang="fr-FR" sz="1400" dirty="0" smtClean="0"/>
              <a:t>VOX </a:t>
            </a:r>
            <a:r>
              <a:rPr lang="fr-FR" sz="1400" dirty="0" err="1" smtClean="0"/>
              <a:t>at</a:t>
            </a:r>
            <a:r>
              <a:rPr lang="fr-FR" sz="1400" dirty="0" smtClean="0"/>
              <a:t> </a:t>
            </a:r>
            <a:r>
              <a:rPr lang="fr-FR" sz="1400" dirty="0" err="1"/>
              <a:t>weeks</a:t>
            </a:r>
            <a:r>
              <a:rPr lang="fr-FR" sz="1400" dirty="0"/>
              <a:t> 8 and 12, suggestive of </a:t>
            </a:r>
            <a:r>
              <a:rPr lang="fr-FR" sz="1400" dirty="0" err="1" smtClean="0"/>
              <a:t>nonadherence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69450" y="1105580"/>
            <a:ext cx="9047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haracteristics of patients with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(n = 7)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38605" cy="976313"/>
          </a:xfrm>
        </p:spPr>
        <p:txBody>
          <a:bodyPr/>
          <a:lstStyle/>
          <a:p>
            <a:r>
              <a:rPr lang="en-US" sz="2700" dirty="0"/>
              <a:t>POLARIS-1 study: SOF/VEL/VOX in NS5A </a:t>
            </a:r>
            <a:br>
              <a:rPr lang="en-US" sz="2700" dirty="0"/>
            </a:br>
            <a:r>
              <a:rPr lang="en-US" sz="2700" dirty="0"/>
              <a:t>inhibitor-experienced patients with genotype 1 to 6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8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41851"/>
              </p:ext>
            </p:extLst>
          </p:nvPr>
        </p:nvGraphicFramePr>
        <p:xfrm>
          <a:off x="724981" y="1830241"/>
          <a:ext cx="7879467" cy="4335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584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263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events, N (%)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elated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 study drug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 (2%)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adverse events,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6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N (%)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 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Angioedema attributed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to 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ramipril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&gt; </a:t>
                      </a:r>
                      <a:r>
                        <a:rPr lang="en-US" sz="1400" b="1" u="none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10% of patients, %</a:t>
                      </a:r>
                      <a:endParaRPr lang="en-US" sz="1400" b="1" u="none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47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Grade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laboratory abnormalities,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78782" y="1196752"/>
            <a:ext cx="2470247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38605" cy="976313"/>
          </a:xfrm>
        </p:spPr>
        <p:txBody>
          <a:bodyPr/>
          <a:lstStyle/>
          <a:p>
            <a:r>
              <a:rPr lang="en-US" sz="2700" dirty="0"/>
              <a:t>POLARIS-1 study: SOF/VEL/VOX in NS5A </a:t>
            </a:r>
            <a:br>
              <a:rPr lang="en-US" sz="2700" dirty="0"/>
            </a:br>
            <a:r>
              <a:rPr lang="en-US" sz="2700" dirty="0"/>
              <a:t>inhibitor-experienced patients with genotype 1 to 6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8244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Summary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spc="-40" dirty="0"/>
              <a:t>In NS5A-inhibitor experienced patients, treatment with SOF/VEL/VOX for 12 weeks resulted in a </a:t>
            </a:r>
            <a:r>
              <a:rPr lang="en-US" sz="2000" spc="-40" dirty="0" smtClean="0"/>
              <a:t>96.2% </a:t>
            </a:r>
            <a:r>
              <a:rPr lang="en-US" sz="2000" spc="-40" dirty="0"/>
              <a:t>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</a:t>
            </a:r>
            <a:r>
              <a:rPr lang="en-US" sz="2000" spc="-40" dirty="0" smtClean="0"/>
              <a:t>rate in </a:t>
            </a:r>
            <a:r>
              <a:rPr lang="en-US" sz="2000" spc="-40" dirty="0"/>
              <a:t>difficult-to-cure patients with multiple unfavorable characteristics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spc="-40" dirty="0" smtClean="0"/>
              <a:t> </a:t>
            </a:r>
            <a:r>
              <a:rPr lang="en-US" sz="2000" spc="-40" dirty="0"/>
              <a:t>T</a:t>
            </a:r>
            <a:r>
              <a:rPr lang="en-US" sz="2000" spc="-40" dirty="0" smtClean="0"/>
              <a:t>reatment</a:t>
            </a:r>
            <a:r>
              <a:rPr lang="en-US" sz="2000" spc="-40" dirty="0"/>
              <a:t>-emergent </a:t>
            </a:r>
            <a:r>
              <a:rPr lang="en-US" sz="2000" spc="-40" dirty="0" smtClean="0"/>
              <a:t>NS5A RAS was </a:t>
            </a:r>
            <a:r>
              <a:rPr lang="en-US" sz="2000" spc="-40" dirty="0"/>
              <a:t>observed </a:t>
            </a:r>
            <a:r>
              <a:rPr lang="en-US" sz="2000" spc="-40" dirty="0" smtClean="0"/>
              <a:t>in 1/6 </a:t>
            </a:r>
            <a:r>
              <a:rPr lang="en-US" sz="2000" spc="-40" dirty="0"/>
              <a:t>patients with relapse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spc="-40" dirty="0"/>
              <a:t>SOF/VEL/VOX was well tolerated with an adverse event profile similar to that observed in placebo recipients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spc="-40" dirty="0"/>
              <a:t>SOF/VEL/VOX for 12 weeks provides a single tablet, once daily, highly effective, RBV-free treatment for NS5A inhibitor-experienced patients 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POLARIS-1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38605" cy="976313"/>
          </a:xfrm>
        </p:spPr>
        <p:txBody>
          <a:bodyPr/>
          <a:lstStyle/>
          <a:p>
            <a:r>
              <a:rPr lang="en-US" sz="2700" dirty="0"/>
              <a:t>POLARIS-1 study: SOF/VEL/VOX in NS5A </a:t>
            </a:r>
            <a:br>
              <a:rPr lang="en-US" sz="2700" dirty="0"/>
            </a:br>
            <a:r>
              <a:rPr lang="en-US" sz="2700" dirty="0"/>
              <a:t>inhibitor-experienced patients with genotype 1 to 6 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6827</TotalTime>
  <Words>856</Words>
  <Application>Microsoft Office PowerPoint</Application>
  <PresentationFormat>Affichage à l'écran (4:3)</PresentationFormat>
  <Paragraphs>316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POLARIS-1 study: SOF/VEL/VOX in NS5A  inhibitor-experienced patients with genotype 1 to 6 </vt:lpstr>
      <vt:lpstr>POLARIS-1 study: SOF/VEL/VOX in NS5A  inhibitor-experienced patients with genotype 1 to 6 </vt:lpstr>
      <vt:lpstr>POLARIS-1 study: SOF/VEL/VOX in NS5A  inhibitor-experienced patients with genotype 1 to 6 </vt:lpstr>
      <vt:lpstr>POLARIS-1 study: SOF/VEL/VOX in NS5A  inhibitor-experienced patients with genotype 1 to 6 </vt:lpstr>
      <vt:lpstr>POLARIS-1 study: SOF/VEL/VOX in NS5A  inhibitor-experienced patients with genotype 1 to 6 </vt:lpstr>
      <vt:lpstr>POLARIS-1 study: SOF/VEL/VOX in NS5A  inhibitor-experienced patients with genotype 1 to 6 </vt:lpstr>
      <vt:lpstr>POLARIS-1 study: SOF/VEL/VOX in NS5A  inhibitor-experienced patients with genotype 1 to 6 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231</cp:revision>
  <dcterms:created xsi:type="dcterms:W3CDTF">2015-05-23T16:11:26Z</dcterms:created>
  <dcterms:modified xsi:type="dcterms:W3CDTF">2017-06-21T10:25:24Z</dcterms:modified>
</cp:coreProperties>
</file>