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84" r:id="rId3"/>
    <p:sldId id="295" r:id="rId4"/>
    <p:sldId id="297" r:id="rId5"/>
    <p:sldId id="299" r:id="rId6"/>
    <p:sldId id="296" r:id="rId7"/>
    <p:sldId id="300" r:id="rId8"/>
    <p:sldId id="290" r:id="rId9"/>
    <p:sldId id="29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94E85B"/>
    <a:srgbClr val="15ABA6"/>
    <a:srgbClr val="128C88"/>
    <a:srgbClr val="FFFFFF"/>
    <a:srgbClr val="0070C0"/>
    <a:srgbClr val="70AD47"/>
    <a:srgbClr val="00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3596" autoAdjust="0"/>
    <p:restoredTop sz="98903" autoAdjust="0"/>
  </p:normalViewPr>
  <p:slideViewPr>
    <p:cSldViewPr snapToObjects="1">
      <p:cViewPr>
        <p:scale>
          <a:sx n="72" d="100"/>
          <a:sy n="72" d="100"/>
        </p:scale>
        <p:origin x="-160" y="-320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B8FB-1CC6-4B54-A6D6-186543A503C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2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242"/>
            <a:ext cx="7924800" cy="78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985000" y="6492881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4F1D4BA5-5302-4CB5-AC6D-38B3FFDBB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17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71014"/>
              </p:ext>
            </p:extLst>
          </p:nvPr>
        </p:nvGraphicFramePr>
        <p:xfrm>
          <a:off x="3928937" y="2396115"/>
          <a:ext cx="2083025" cy="810133"/>
        </p:xfrm>
        <a:graphic>
          <a:graphicData uri="http://schemas.openxmlformats.org/drawingml/2006/table">
            <a:tbl>
              <a:tblPr/>
              <a:tblGrid>
                <a:gridCol w="208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74023" y="244237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501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74022" y="382615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440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012259" y="1916832"/>
            <a:ext cx="0" cy="2304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24128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12160" y="2720151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88327"/>
              </p:ext>
            </p:extLst>
          </p:nvPr>
        </p:nvGraphicFramePr>
        <p:xfrm>
          <a:off x="3928937" y="3573014"/>
          <a:ext cx="2947319" cy="648074"/>
        </p:xfrm>
        <a:graphic>
          <a:graphicData uri="http://schemas.openxmlformats.org/drawingml/2006/table">
            <a:tbl>
              <a:tblPr/>
              <a:tblGrid>
                <a:gridCol w="2947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400/100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540047" y="2316101"/>
            <a:ext cx="2301881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1, 2, 3, 4, 5 or 6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IFN-experienced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allowed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(exclusion of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3 with cirrhosis)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267744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3922341" y="2758418"/>
            <a:ext cx="1587" cy="1079994"/>
          </a:xfrm>
          <a:prstGeom prst="bentConnector3">
            <a:avLst>
              <a:gd name="adj1" fmla="val -28624890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2843808" y="3307669"/>
            <a:ext cx="612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2843831" y="2288235"/>
            <a:ext cx="432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3335896" y="4286092"/>
            <a:ext cx="57534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only in genotype 1, 2, 3 and 4, stratified on genotype, cirrhosis (yes or no) and prior treatment-experience (naïve or IFN-experienced) ; </a:t>
            </a:r>
            <a:endParaRPr lang="en-US" sz="1400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14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(open-label SOF/VEL/VOX) for other genotypes</a:t>
            </a:r>
            <a:endParaRPr lang="en-US" sz="14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452320" y="2520096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8489" y="4325162"/>
            <a:ext cx="25853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5-6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baseline="300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baseline="30000" dirty="0" smtClean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 </a:t>
            </a:r>
            <a:r>
              <a:rPr lang="en-US" sz="1400" baseline="30000" dirty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0.75 + APRI &gt; 2</a:t>
            </a:r>
            <a:endParaRPr lang="en-US" sz="1400" dirty="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5301754"/>
            <a:ext cx="856716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by ITT: non-inferiority of SOF/VEL/VOX </a:t>
            </a:r>
            <a:r>
              <a:rPr lang="en-US" kern="0" dirty="0" smtClean="0"/>
              <a:t>(</a:t>
            </a:r>
            <a:r>
              <a:rPr lang="en-US" kern="0" dirty="0" err="1" smtClean="0"/>
              <a:t>wo</a:t>
            </a:r>
            <a:r>
              <a:rPr lang="en-US" kern="0" dirty="0" smtClean="0"/>
              <a:t>-</a:t>
            </a:r>
            <a:r>
              <a:rPr lang="en-US" kern="0" dirty="0"/>
              <a:t>sided significance level of 5%, lower margin of the 95% CI for the difference = </a:t>
            </a:r>
            <a:r>
              <a:rPr lang="en-US" kern="0" dirty="0" smtClean="0"/>
              <a:t>-</a:t>
            </a:r>
            <a:r>
              <a:rPr lang="en-US" kern="0" dirty="0"/>
              <a:t>5</a:t>
            </a:r>
            <a:r>
              <a:rPr lang="en-US" kern="0" dirty="0" smtClean="0"/>
              <a:t>%, 95% power)</a:t>
            </a:r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Gastroenterology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2" name="Line 172"/>
          <p:cNvSpPr>
            <a:spLocks noChangeShapeType="1"/>
          </p:cNvSpPr>
          <p:nvPr/>
        </p:nvSpPr>
        <p:spPr bwMode="auto">
          <a:xfrm>
            <a:off x="6876355" y="1916832"/>
            <a:ext cx="0" cy="2304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Oval 110"/>
          <p:cNvSpPr>
            <a:spLocks noChangeArrowheads="1"/>
          </p:cNvSpPr>
          <p:nvPr/>
        </p:nvSpPr>
        <p:spPr bwMode="auto">
          <a:xfrm>
            <a:off x="6588224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>
            <a:off x="6876355" y="3838413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316416" y="3638358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28082"/>
              </p:ext>
            </p:extLst>
          </p:nvPr>
        </p:nvGraphicFramePr>
        <p:xfrm>
          <a:off x="364050" y="1744940"/>
          <a:ext cx="8312406" cy="456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501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12 weeks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 / Black,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78 / 10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83 / 11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 other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 / unknown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 1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/ 6 / &lt;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/ 2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IFN-experienced,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 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 / lost to follow-up / pregnancy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/ 0 /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/ 1 /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51378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39087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Gastroenterology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273811" y="1304636"/>
            <a:ext cx="4558299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 and in genotype 1, %</a:t>
            </a: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610574" y="2640712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512671" y="5684318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12671" y="508362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512671" y="446668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512671" y="3860615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512671" y="324367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512671" y="264071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381754" y="5549385"/>
            <a:ext cx="849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296795" y="4983723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96795" y="436833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296795" y="376537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296795" y="3135279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211835" y="2512837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 dirty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1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923464" y="2804286"/>
            <a:ext cx="755999" cy="2883851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1167452" y="2564904"/>
            <a:ext cx="31258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95 *</a:t>
            </a:r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1441765" y="5720612"/>
            <a:ext cx="6075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Overall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833280" y="2672546"/>
            <a:ext cx="755999" cy="3015592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108916" y="247415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98</a:t>
            </a: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3309529" y="2832970"/>
            <a:ext cx="755999" cy="2855167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3546462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233</a:t>
            </a:r>
            <a:endParaRPr lang="en-US" altLang="fr-FR" sz="12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3581077" y="263395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93</a:t>
            </a: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4173625" y="2672546"/>
            <a:ext cx="755999" cy="3015592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4423210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232</a:t>
            </a:r>
            <a:endParaRPr lang="en-US" altLang="fr-FR" sz="12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5253736" y="2864870"/>
            <a:ext cx="755999" cy="2823268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5441704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169</a:t>
            </a:r>
            <a:endParaRPr lang="en-US" altLang="fr-FR" sz="12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6348916" y="2420888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99</a:t>
            </a: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7089864" y="2705970"/>
            <a:ext cx="755999" cy="2982168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7305888" y="5450888"/>
            <a:ext cx="3219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63</a:t>
            </a:r>
            <a:endParaRPr lang="en-US" altLang="fr-FR" sz="1200" dirty="0">
              <a:latin typeface="+mn-lt"/>
            </a:endParaRP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6081752" y="2636838"/>
            <a:ext cx="755999" cy="30513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6296821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172</a:t>
            </a:r>
            <a:endParaRPr lang="en-US" altLang="fr-FR" sz="1200" dirty="0">
              <a:latin typeface="+mn-lt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359958" y="5720612"/>
            <a:ext cx="10980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1b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8189033" y="247415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97</a:t>
            </a:r>
            <a:endParaRPr lang="en-US" altLang="fr-FR" sz="1200" dirty="0"/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185208" y="3745994"/>
            <a:ext cx="0" cy="286527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681153" y="3403573"/>
            <a:ext cx="1441024" cy="504331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21 relapses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4 lost to follow-up</a:t>
            </a:r>
          </a:p>
        </p:txBody>
      </p:sp>
      <p:cxnSp>
        <p:nvCxnSpPr>
          <p:cNvPr id="91" name="Straight Connector 20"/>
          <p:cNvCxnSpPr>
            <a:cxnSpLocks noChangeShapeType="1"/>
          </p:cNvCxnSpPr>
          <p:nvPr/>
        </p:nvCxnSpPr>
        <p:spPr bwMode="auto">
          <a:xfrm flipH="1" flipV="1">
            <a:off x="2263960" y="498802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136"/>
          <p:cNvSpPr>
            <a:spLocks noChangeArrowheads="1"/>
          </p:cNvSpPr>
          <p:nvPr/>
        </p:nvSpPr>
        <p:spPr bwMode="auto">
          <a:xfrm>
            <a:off x="1329223" y="4340024"/>
            <a:ext cx="1871999" cy="648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3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discontinuation for AE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4 lost to follow-up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0573" y="5688138"/>
            <a:ext cx="8172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179512" y="22029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71" name="Rectangle 136"/>
          <p:cNvSpPr>
            <a:spLocks noChangeArrowheads="1"/>
          </p:cNvSpPr>
          <p:nvPr/>
        </p:nvSpPr>
        <p:spPr bwMode="auto">
          <a:xfrm>
            <a:off x="3237544" y="3403573"/>
            <a:ext cx="972000" cy="35695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16 relapses</a:t>
            </a:r>
          </a:p>
        </p:txBody>
      </p:sp>
      <p:cxnSp>
        <p:nvCxnSpPr>
          <p:cNvPr id="76" name="Straight Connector 20"/>
          <p:cNvCxnSpPr>
            <a:cxnSpLocks noChangeShapeType="1"/>
          </p:cNvCxnSpPr>
          <p:nvPr/>
        </p:nvCxnSpPr>
        <p:spPr bwMode="auto">
          <a:xfrm flipH="1" flipV="1">
            <a:off x="3722282" y="374599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7918032" y="2695724"/>
            <a:ext cx="755999" cy="2992414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3654141" y="5720612"/>
            <a:ext cx="9874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1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5497369" y="5720612"/>
            <a:ext cx="1088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1a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5539021" y="2678345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92</a:t>
            </a:r>
            <a:endParaRPr lang="en-US" altLang="fr-FR" sz="1200" dirty="0"/>
          </a:p>
        </p:txBody>
      </p:sp>
      <p:sp>
        <p:nvSpPr>
          <p:cNvPr id="106" name="Rectangle 56"/>
          <p:cNvSpPr>
            <a:spLocks noChangeArrowheads="1"/>
          </p:cNvSpPr>
          <p:nvPr/>
        </p:nvSpPr>
        <p:spPr bwMode="auto">
          <a:xfrm>
            <a:off x="7367286" y="247415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97</a:t>
            </a:r>
          </a:p>
        </p:txBody>
      </p:sp>
      <p:sp>
        <p:nvSpPr>
          <p:cNvPr id="109" name="Rectangle 74"/>
          <p:cNvSpPr>
            <a:spLocks noChangeArrowheads="1"/>
          </p:cNvSpPr>
          <p:nvPr/>
        </p:nvSpPr>
        <p:spPr bwMode="auto">
          <a:xfrm>
            <a:off x="8240724" y="542343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59</a:t>
            </a:r>
            <a:endParaRPr lang="en-US" altLang="fr-FR" sz="1200" dirty="0">
              <a:latin typeface="+mn-lt"/>
            </a:endParaRPr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131824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501</a:t>
            </a:r>
            <a:endParaRPr lang="en-US" altLang="fr-FR" sz="12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2056216" y="5423438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440</a:t>
            </a:r>
            <a:endParaRPr lang="en-US" altLang="fr-FR" sz="12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4422597" y="247415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98</a:t>
            </a:r>
            <a:endParaRPr lang="en-US" altLang="fr-FR" sz="1200" dirty="0"/>
          </a:p>
        </p:txBody>
      </p:sp>
      <p:cxnSp>
        <p:nvCxnSpPr>
          <p:cNvPr id="94" name="Straight Connector 20"/>
          <p:cNvCxnSpPr>
            <a:cxnSpLocks noChangeShapeType="1"/>
          </p:cNvCxnSpPr>
          <p:nvPr/>
        </p:nvCxnSpPr>
        <p:spPr bwMode="auto">
          <a:xfrm flipH="1" flipV="1">
            <a:off x="4401591" y="4830927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136"/>
          <p:cNvSpPr>
            <a:spLocks noChangeArrowheads="1"/>
          </p:cNvSpPr>
          <p:nvPr/>
        </p:nvSpPr>
        <p:spPr bwMode="auto">
          <a:xfrm>
            <a:off x="3682853" y="4377497"/>
            <a:ext cx="1440000" cy="45340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lost to follow-up</a:t>
            </a:r>
          </a:p>
        </p:txBody>
      </p:sp>
      <p:sp>
        <p:nvSpPr>
          <p:cNvPr id="98" name="Rectangle 136"/>
          <p:cNvSpPr>
            <a:spLocks noChangeArrowheads="1"/>
          </p:cNvSpPr>
          <p:nvPr/>
        </p:nvSpPr>
        <p:spPr bwMode="auto">
          <a:xfrm>
            <a:off x="5181760" y="3403573"/>
            <a:ext cx="972000" cy="35695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14 relapses</a:t>
            </a:r>
          </a:p>
        </p:txBody>
      </p:sp>
      <p:cxnSp>
        <p:nvCxnSpPr>
          <p:cNvPr id="100" name="Straight Connector 20"/>
          <p:cNvCxnSpPr>
            <a:cxnSpLocks noChangeShapeType="1"/>
          </p:cNvCxnSpPr>
          <p:nvPr/>
        </p:nvCxnSpPr>
        <p:spPr bwMode="auto">
          <a:xfrm flipH="1" flipV="1">
            <a:off x="5666498" y="374599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36"/>
          <p:cNvSpPr>
            <a:spLocks noChangeArrowheads="1"/>
          </p:cNvSpPr>
          <p:nvPr/>
        </p:nvSpPr>
        <p:spPr bwMode="auto">
          <a:xfrm>
            <a:off x="6981960" y="3403573"/>
            <a:ext cx="972000" cy="35695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</p:txBody>
      </p:sp>
      <p:cxnSp>
        <p:nvCxnSpPr>
          <p:cNvPr id="121" name="Straight Connector 20"/>
          <p:cNvCxnSpPr>
            <a:cxnSpLocks noChangeShapeType="1"/>
          </p:cNvCxnSpPr>
          <p:nvPr/>
        </p:nvCxnSpPr>
        <p:spPr bwMode="auto">
          <a:xfrm flipH="1" flipV="1">
            <a:off x="7466698" y="374599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0"/>
          <p:cNvCxnSpPr>
            <a:cxnSpLocks noChangeShapeType="1"/>
          </p:cNvCxnSpPr>
          <p:nvPr/>
        </p:nvCxnSpPr>
        <p:spPr bwMode="auto">
          <a:xfrm flipH="1" flipV="1">
            <a:off x="6368522" y="4830927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Rectangle 136"/>
          <p:cNvSpPr>
            <a:spLocks noChangeArrowheads="1"/>
          </p:cNvSpPr>
          <p:nvPr/>
        </p:nvSpPr>
        <p:spPr bwMode="auto">
          <a:xfrm>
            <a:off x="5649784" y="4377497"/>
            <a:ext cx="1440000" cy="45340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cxnSp>
        <p:nvCxnSpPr>
          <p:cNvPr id="124" name="Straight Connector 20"/>
          <p:cNvCxnSpPr>
            <a:cxnSpLocks noChangeShapeType="1"/>
          </p:cNvCxnSpPr>
          <p:nvPr/>
        </p:nvCxnSpPr>
        <p:spPr bwMode="auto">
          <a:xfrm flipH="1" flipV="1">
            <a:off x="8276306" y="4830927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Rectangle 136"/>
          <p:cNvSpPr>
            <a:spLocks noChangeArrowheads="1"/>
          </p:cNvSpPr>
          <p:nvPr/>
        </p:nvSpPr>
        <p:spPr bwMode="auto">
          <a:xfrm>
            <a:off x="7557568" y="4377497"/>
            <a:ext cx="1440000" cy="45340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060673" y="1675656"/>
            <a:ext cx="4671567" cy="457200"/>
            <a:chOff x="2060673" y="1675656"/>
            <a:chExt cx="4671567" cy="457200"/>
          </a:xfrm>
        </p:grpSpPr>
        <p:sp>
          <p:nvSpPr>
            <p:cNvPr id="70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127" name="TextBox 20"/>
            <p:cNvSpPr txBox="1"/>
            <p:nvPr/>
          </p:nvSpPr>
          <p:spPr>
            <a:xfrm>
              <a:off x="2488987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8 weeks</a:t>
              </a: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230957" y="1767835"/>
              <a:ext cx="288456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130" name="TextBox 142"/>
            <p:cNvSpPr txBox="1"/>
            <p:nvPr/>
          </p:nvSpPr>
          <p:spPr>
            <a:xfrm>
              <a:off x="4902039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4644008" y="1767835"/>
              <a:ext cx="288456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132" name="Text Placeholder 8"/>
          <p:cNvSpPr txBox="1">
            <a:spLocks/>
          </p:cNvSpPr>
          <p:nvPr/>
        </p:nvSpPr>
        <p:spPr>
          <a:xfrm>
            <a:off x="251521" y="6093296"/>
            <a:ext cx="8373660" cy="45720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dirty="0">
                <a:solidFill>
                  <a:srgbClr val="000066"/>
                </a:solidFill>
                <a:latin typeface="+mn-lt"/>
                <a:cs typeface="Arial"/>
              </a:rPr>
              <a:t>* Difference (2-sided 95% CI) : -3.4 % (-6.2% to -0.6%) </a:t>
            </a:r>
            <a:r>
              <a:rPr lang="en-US" sz="1400" b="0" dirty="0">
                <a:solidFill>
                  <a:srgbClr val="000066"/>
                </a:solidFill>
                <a:latin typeface="+mn-lt"/>
                <a:ea typeface="Wingdings"/>
                <a:cs typeface="Wingdings"/>
                <a:sym typeface="Wingdings"/>
              </a:rPr>
              <a:t></a:t>
            </a:r>
            <a:r>
              <a:rPr lang="en-US" sz="1400" b="0" dirty="0">
                <a:solidFill>
                  <a:srgbClr val="000066"/>
                </a:solidFill>
                <a:latin typeface="+mn-lt"/>
                <a:cs typeface="Arial"/>
              </a:rPr>
              <a:t> non inferiority not met</a:t>
            </a:r>
          </a:p>
        </p:txBody>
      </p:sp>
      <p:sp>
        <p:nvSpPr>
          <p:cNvPr id="133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73632" y="539575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N=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Gastroenterology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736534" y="1295400"/>
            <a:ext cx="363285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genotype 2 to 6, %</a:t>
            </a: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621211" y="2640712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523308" y="5684318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23308" y="508362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523308" y="446668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523308" y="3860615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523308" y="324367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523308" y="264071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374635" y="5540507"/>
            <a:ext cx="849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289676" y="4974845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89676" y="435945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289676" y="3756496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289676" y="3126401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204716" y="2503959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 dirty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1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899592" y="2755998"/>
            <a:ext cx="576000" cy="2932139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1089713" y="2562245"/>
            <a:ext cx="222818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97 </a:t>
            </a:r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1001469" y="5693453"/>
            <a:ext cx="98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2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547664" y="2636838"/>
            <a:ext cx="576000" cy="30513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1715046" y="2444552"/>
            <a:ext cx="274114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2385472" y="2679936"/>
            <a:ext cx="576000" cy="3008202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2592986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92</a:t>
            </a:r>
            <a:endParaRPr lang="en-US" altLang="fr-FR" sz="16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582215" y="2498870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99</a:t>
            </a: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3059832" y="2755998"/>
            <a:ext cx="576000" cy="2932139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3276697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89</a:t>
            </a:r>
            <a:endParaRPr lang="en-US" altLang="fr-FR" sz="16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3851920" y="2879002"/>
            <a:ext cx="576000" cy="2809136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4028575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63</a:t>
            </a:r>
            <a:endParaRPr lang="en-US" altLang="fr-FR" sz="16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4718727" y="2498870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98</a:t>
            </a: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5292080" y="2815628"/>
            <a:ext cx="576000" cy="2872510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5423827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18</a:t>
            </a:r>
            <a:endParaRPr lang="en-US" altLang="fr-FR" sz="1600" dirty="0">
              <a:latin typeface="+mn-lt"/>
            </a:endParaRP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4499992" y="2695724"/>
            <a:ext cx="576000" cy="2992414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4703748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57</a:t>
            </a:r>
            <a:endParaRPr lang="en-US" altLang="fr-FR" sz="1600" dirty="0">
              <a:latin typeface="+mn-lt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54880" y="5693453"/>
            <a:ext cx="98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5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6654114" y="2444552"/>
            <a:ext cx="274114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  <a:endParaRPr lang="en-US" altLang="fr-FR" sz="1200" dirty="0"/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161336" y="3861048"/>
            <a:ext cx="0" cy="286527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827585" y="3573016"/>
            <a:ext cx="900000" cy="334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</p:txBody>
      </p:sp>
      <p:cxnSp>
        <p:nvCxnSpPr>
          <p:cNvPr id="91" name="Straight Connector 20"/>
          <p:cNvCxnSpPr>
            <a:cxnSpLocks noChangeShapeType="1"/>
          </p:cNvCxnSpPr>
          <p:nvPr/>
        </p:nvCxnSpPr>
        <p:spPr bwMode="auto">
          <a:xfrm flipH="1" flipV="1">
            <a:off x="2664342" y="4221088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136"/>
          <p:cNvSpPr>
            <a:spLocks noChangeArrowheads="1"/>
          </p:cNvSpPr>
          <p:nvPr/>
        </p:nvSpPr>
        <p:spPr bwMode="auto">
          <a:xfrm>
            <a:off x="1945604" y="3853495"/>
            <a:ext cx="1440000" cy="360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21211" y="5688138"/>
            <a:ext cx="830779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365663" y="213327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%</a:t>
            </a:r>
          </a:p>
        </p:txBody>
      </p: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6462910" y="2636838"/>
            <a:ext cx="576000" cy="3051300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2513637" y="5693453"/>
            <a:ext cx="98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3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3953797" y="5693453"/>
            <a:ext cx="98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4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4046320" y="2679936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92</a:t>
            </a:r>
            <a:endParaRPr lang="en-US" altLang="fr-FR" sz="1200" dirty="0"/>
          </a:p>
        </p:txBody>
      </p:sp>
      <p:sp>
        <p:nvSpPr>
          <p:cNvPr id="106" name="Rectangle 56"/>
          <p:cNvSpPr>
            <a:spLocks noChangeArrowheads="1"/>
          </p:cNvSpPr>
          <p:nvPr/>
        </p:nvSpPr>
        <p:spPr bwMode="auto">
          <a:xfrm>
            <a:off x="5478431" y="2615727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94</a:t>
            </a:r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096639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63</a:t>
            </a:r>
            <a:endParaRPr lang="en-US" altLang="fr-FR" sz="16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1759287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53</a:t>
            </a:r>
            <a:endParaRPr lang="en-US" altLang="fr-FR" sz="16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3243161" y="2571299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97</a:t>
            </a:r>
            <a:endParaRPr lang="en-US" altLang="fr-FR" sz="1200" dirty="0"/>
          </a:p>
        </p:txBody>
      </p:sp>
      <p:cxnSp>
        <p:nvCxnSpPr>
          <p:cNvPr id="94" name="Straight Connector 20"/>
          <p:cNvCxnSpPr>
            <a:cxnSpLocks noChangeShapeType="1"/>
          </p:cNvCxnSpPr>
          <p:nvPr/>
        </p:nvCxnSpPr>
        <p:spPr bwMode="auto">
          <a:xfrm flipH="1" flipV="1">
            <a:off x="3274514" y="501320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136"/>
          <p:cNvSpPr>
            <a:spLocks noChangeArrowheads="1"/>
          </p:cNvSpPr>
          <p:nvPr/>
        </p:nvSpPr>
        <p:spPr bwMode="auto">
          <a:xfrm>
            <a:off x="2339752" y="4559774"/>
            <a:ext cx="1871999" cy="45340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discontinuation for AE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lost to follow-up</a:t>
            </a:r>
          </a:p>
        </p:txBody>
      </p:sp>
      <p:sp>
        <p:nvSpPr>
          <p:cNvPr id="98" name="Rectangle 136"/>
          <p:cNvSpPr>
            <a:spLocks noChangeArrowheads="1"/>
          </p:cNvSpPr>
          <p:nvPr/>
        </p:nvSpPr>
        <p:spPr bwMode="auto">
          <a:xfrm>
            <a:off x="3419872" y="3403600"/>
            <a:ext cx="1440000" cy="432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3 lost to follow-up</a:t>
            </a:r>
          </a:p>
        </p:txBody>
      </p:sp>
      <p:cxnSp>
        <p:nvCxnSpPr>
          <p:cNvPr id="100" name="Straight Connector 20"/>
          <p:cNvCxnSpPr>
            <a:cxnSpLocks noChangeShapeType="1"/>
          </p:cNvCxnSpPr>
          <p:nvPr/>
        </p:nvCxnSpPr>
        <p:spPr bwMode="auto">
          <a:xfrm flipH="1" flipV="1">
            <a:off x="4138610" y="3789068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36"/>
          <p:cNvSpPr>
            <a:spLocks noChangeArrowheads="1"/>
          </p:cNvSpPr>
          <p:nvPr/>
        </p:nvSpPr>
        <p:spPr bwMode="auto">
          <a:xfrm>
            <a:off x="5183406" y="3573016"/>
            <a:ext cx="755999" cy="35695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</p:txBody>
      </p:sp>
      <p:cxnSp>
        <p:nvCxnSpPr>
          <p:cNvPr id="121" name="Straight Connector 20"/>
          <p:cNvCxnSpPr>
            <a:cxnSpLocks noChangeShapeType="1"/>
          </p:cNvCxnSpPr>
          <p:nvPr/>
        </p:nvCxnSpPr>
        <p:spPr bwMode="auto">
          <a:xfrm flipH="1" flipV="1">
            <a:off x="5596143" y="3915437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7112400" y="2636838"/>
            <a:ext cx="576000" cy="30513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5" name="Rectangle 41"/>
          <p:cNvSpPr>
            <a:spLocks noChangeArrowheads="1"/>
          </p:cNvSpPr>
          <p:nvPr/>
        </p:nvSpPr>
        <p:spPr bwMode="auto">
          <a:xfrm>
            <a:off x="7831062" y="2634558"/>
            <a:ext cx="576000" cy="3053580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7241577" y="2444552"/>
            <a:ext cx="274114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  <a:endParaRPr lang="en-US" altLang="fr-FR" sz="1200" dirty="0"/>
          </a:p>
        </p:txBody>
      </p:sp>
      <p:sp>
        <p:nvSpPr>
          <p:cNvPr id="80" name="Rectangle 56"/>
          <p:cNvSpPr>
            <a:spLocks noChangeArrowheads="1"/>
          </p:cNvSpPr>
          <p:nvPr/>
        </p:nvSpPr>
        <p:spPr bwMode="auto">
          <a:xfrm>
            <a:off x="7970294" y="2444552"/>
            <a:ext cx="274114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  <a:endParaRPr lang="en-US" altLang="fr-FR" sz="1200" dirty="0"/>
          </a:p>
        </p:txBody>
      </p:sp>
      <p:sp>
        <p:nvSpPr>
          <p:cNvPr id="81" name="Rectangle 74"/>
          <p:cNvSpPr>
            <a:spLocks noChangeArrowheads="1"/>
          </p:cNvSpPr>
          <p:nvPr/>
        </p:nvSpPr>
        <p:spPr bwMode="auto">
          <a:xfrm>
            <a:off x="5999578" y="546416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tx1"/>
                </a:solidFill>
                <a:latin typeface="+mn-lt"/>
              </a:rPr>
              <a:t>0</a:t>
            </a:r>
            <a:endParaRPr lang="en-US" altLang="fr-FR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7" name="Rectangle 74"/>
          <p:cNvSpPr>
            <a:spLocks noChangeArrowheads="1"/>
          </p:cNvSpPr>
          <p:nvPr/>
        </p:nvSpPr>
        <p:spPr bwMode="auto">
          <a:xfrm>
            <a:off x="6583363" y="546416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30</a:t>
            </a:r>
            <a:endParaRPr lang="en-US" altLang="fr-FR" sz="1600" dirty="0">
              <a:latin typeface="+mn-lt"/>
            </a:endParaRPr>
          </a:p>
        </p:txBody>
      </p:sp>
      <p:sp>
        <p:nvSpPr>
          <p:cNvPr id="90" name="Rectangle 74"/>
          <p:cNvSpPr>
            <a:spLocks noChangeArrowheads="1"/>
          </p:cNvSpPr>
          <p:nvPr/>
        </p:nvSpPr>
        <p:spPr bwMode="auto">
          <a:xfrm>
            <a:off x="8021094" y="546416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2</a:t>
            </a:r>
            <a:endParaRPr lang="en-US" altLang="fr-FR" sz="1600" dirty="0">
              <a:latin typeface="+mn-lt"/>
            </a:endParaRPr>
          </a:p>
        </p:txBody>
      </p:sp>
      <p:sp>
        <p:nvSpPr>
          <p:cNvPr id="93" name="Rectangle 74"/>
          <p:cNvSpPr>
            <a:spLocks noChangeArrowheads="1"/>
          </p:cNvSpPr>
          <p:nvPr/>
        </p:nvSpPr>
        <p:spPr bwMode="auto">
          <a:xfrm>
            <a:off x="7301015" y="546416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9</a:t>
            </a:r>
            <a:endParaRPr lang="en-US" altLang="fr-FR" sz="1600" dirty="0">
              <a:latin typeface="+mn-lt"/>
            </a:endParaRPr>
          </a:p>
        </p:txBody>
      </p:sp>
      <p:sp>
        <p:nvSpPr>
          <p:cNvPr id="97" name="Rectangle 74"/>
          <p:cNvSpPr>
            <a:spLocks noChangeArrowheads="1"/>
          </p:cNvSpPr>
          <p:nvPr/>
        </p:nvSpPr>
        <p:spPr bwMode="auto">
          <a:xfrm>
            <a:off x="8621768" y="546416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tx1"/>
                </a:solidFill>
                <a:latin typeface="+mn-lt"/>
              </a:rPr>
              <a:t>0</a:t>
            </a:r>
            <a:endParaRPr lang="en-US" altLang="fr-FR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9" name="Rectangle 136"/>
          <p:cNvSpPr>
            <a:spLocks noChangeArrowheads="1"/>
          </p:cNvSpPr>
          <p:nvPr/>
        </p:nvSpPr>
        <p:spPr bwMode="auto">
          <a:xfrm>
            <a:off x="4364323" y="4526767"/>
            <a:ext cx="755999" cy="35695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</p:txBody>
      </p:sp>
      <p:cxnSp>
        <p:nvCxnSpPr>
          <p:cNvPr id="101" name="Straight Connector 20"/>
          <p:cNvCxnSpPr>
            <a:cxnSpLocks noChangeShapeType="1"/>
          </p:cNvCxnSpPr>
          <p:nvPr/>
        </p:nvCxnSpPr>
        <p:spPr bwMode="auto">
          <a:xfrm flipH="1" flipV="1">
            <a:off x="4777060" y="4869188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6651024" y="5693453"/>
            <a:ext cx="987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Genotype 6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8062309" y="5693453"/>
            <a:ext cx="8267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cs typeface="Calibri" panose="020F0502020204030204" pitchFamily="34" charset="0"/>
              </a:rPr>
              <a:t>Unknown</a:t>
            </a:r>
            <a:endParaRPr lang="en-US" altLang="fr-FR" sz="1400" dirty="0">
              <a:cs typeface="Calibri" panose="020F0502020204030204" pitchFamily="34" charset="0"/>
            </a:endParaRPr>
          </a:p>
        </p:txBody>
      </p:sp>
      <p:sp>
        <p:nvSpPr>
          <p:cNvPr id="10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0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2060673" y="1675656"/>
            <a:ext cx="4671567" cy="457200"/>
            <a:chOff x="2060673" y="1675656"/>
            <a:chExt cx="4671567" cy="457200"/>
          </a:xfrm>
        </p:grpSpPr>
        <p:sp>
          <p:nvSpPr>
            <p:cNvPr id="109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115" name="TextBox 20"/>
            <p:cNvSpPr txBox="1"/>
            <p:nvPr/>
          </p:nvSpPr>
          <p:spPr>
            <a:xfrm>
              <a:off x="2488987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8 weeks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230957" y="1767835"/>
              <a:ext cx="288456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117" name="TextBox 142"/>
            <p:cNvSpPr txBox="1"/>
            <p:nvPr/>
          </p:nvSpPr>
          <p:spPr>
            <a:xfrm>
              <a:off x="4902039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644008" y="1767835"/>
              <a:ext cx="288456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575764" y="5422916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N=</a:t>
            </a:r>
          </a:p>
        </p:txBody>
      </p:sp>
      <p:sp>
        <p:nvSpPr>
          <p:cNvPr id="111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Gastroenterology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77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89236" y="5643703"/>
            <a:ext cx="2235708" cy="61264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</a:t>
            </a:r>
          </a:p>
          <a:p>
            <a:pPr algn="ctr"/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174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6991" y="5643703"/>
            <a:ext cx="2233613" cy="6096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>
              <a:defRPr/>
            </a:pPr>
            <a:r>
              <a:rPr lang="en-US" sz="1600" b="1" kern="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Cirrhosis</a:t>
            </a:r>
          </a:p>
          <a:p>
            <a:pPr algn="ctr">
              <a:defRPr/>
            </a:pPr>
            <a:r>
              <a:rPr lang="en-US" sz="1600" b="1" kern="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767</a:t>
            </a: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2740481" y="1295400"/>
            <a:ext cx="3624967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cirrhosis status, %</a:t>
            </a: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Titre 1"/>
          <p:cNvSpPr txBox="1">
            <a:spLocks/>
          </p:cNvSpPr>
          <p:nvPr/>
        </p:nvSpPr>
        <p:spPr bwMode="auto">
          <a:xfrm>
            <a:off x="251521" y="76423"/>
            <a:ext cx="90010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grpSp>
        <p:nvGrpSpPr>
          <p:cNvPr id="35" name="Groupe 34"/>
          <p:cNvGrpSpPr/>
          <p:nvPr/>
        </p:nvGrpSpPr>
        <p:grpSpPr>
          <a:xfrm>
            <a:off x="2060673" y="1675656"/>
            <a:ext cx="4671567" cy="457200"/>
            <a:chOff x="2060673" y="1675656"/>
            <a:chExt cx="4671567" cy="457200"/>
          </a:xfrm>
        </p:grpSpPr>
        <p:sp>
          <p:nvSpPr>
            <p:cNvPr id="36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40" name="TextBox 20"/>
            <p:cNvSpPr txBox="1"/>
            <p:nvPr/>
          </p:nvSpPr>
          <p:spPr>
            <a:xfrm>
              <a:off x="2488987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8 weeks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230957" y="1767835"/>
              <a:ext cx="288456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51" name="TextBox 142"/>
            <p:cNvSpPr txBox="1"/>
            <p:nvPr/>
          </p:nvSpPr>
          <p:spPr>
            <a:xfrm>
              <a:off x="4902039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644008" y="1767835"/>
              <a:ext cx="288456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59" name="Line 47"/>
          <p:cNvSpPr>
            <a:spLocks noChangeShapeType="1"/>
          </p:cNvSpPr>
          <p:nvPr/>
        </p:nvSpPr>
        <p:spPr bwMode="auto">
          <a:xfrm>
            <a:off x="2220079" y="2640712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8"/>
          <p:cNvSpPr>
            <a:spLocks noChangeShapeType="1"/>
          </p:cNvSpPr>
          <p:nvPr/>
        </p:nvSpPr>
        <p:spPr bwMode="auto">
          <a:xfrm>
            <a:off x="2122176" y="5684318"/>
            <a:ext cx="461725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1" name="Line 49"/>
          <p:cNvSpPr>
            <a:spLocks noChangeShapeType="1"/>
          </p:cNvSpPr>
          <p:nvPr/>
        </p:nvSpPr>
        <p:spPr bwMode="auto">
          <a:xfrm>
            <a:off x="2122176" y="508362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2" name="Line 50"/>
          <p:cNvSpPr>
            <a:spLocks noChangeShapeType="1"/>
          </p:cNvSpPr>
          <p:nvPr/>
        </p:nvSpPr>
        <p:spPr bwMode="auto">
          <a:xfrm>
            <a:off x="2122176" y="446668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3" name="Line 51"/>
          <p:cNvSpPr>
            <a:spLocks noChangeShapeType="1"/>
          </p:cNvSpPr>
          <p:nvPr/>
        </p:nvSpPr>
        <p:spPr bwMode="auto">
          <a:xfrm>
            <a:off x="2122176" y="3860615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4" name="Line 52"/>
          <p:cNvSpPr>
            <a:spLocks noChangeShapeType="1"/>
          </p:cNvSpPr>
          <p:nvPr/>
        </p:nvSpPr>
        <p:spPr bwMode="auto">
          <a:xfrm>
            <a:off x="2122176" y="324367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53"/>
          <p:cNvSpPr>
            <a:spLocks noChangeShapeType="1"/>
          </p:cNvSpPr>
          <p:nvPr/>
        </p:nvSpPr>
        <p:spPr bwMode="auto">
          <a:xfrm>
            <a:off x="2122176" y="264071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973503" y="5540507"/>
            <a:ext cx="849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888544" y="4974845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888544" y="435945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888544" y="3756496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1888544" y="3126401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803584" y="2503959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 dirty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1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2498460" y="2755998"/>
            <a:ext cx="576000" cy="2932139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56"/>
          <p:cNvSpPr>
            <a:spLocks noChangeArrowheads="1"/>
          </p:cNvSpPr>
          <p:nvPr/>
        </p:nvSpPr>
        <p:spPr bwMode="auto">
          <a:xfrm>
            <a:off x="2688581" y="2562245"/>
            <a:ext cx="222818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96 </a:t>
            </a:r>
          </a:p>
        </p:txBody>
      </p:sp>
      <p:sp>
        <p:nvSpPr>
          <p:cNvPr id="75" name="Rectangle 41"/>
          <p:cNvSpPr>
            <a:spLocks noChangeArrowheads="1"/>
          </p:cNvSpPr>
          <p:nvPr/>
        </p:nvSpPr>
        <p:spPr bwMode="auto">
          <a:xfrm>
            <a:off x="3411444" y="2679936"/>
            <a:ext cx="576000" cy="3008201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6" name="Rectangle 56"/>
          <p:cNvSpPr>
            <a:spLocks noChangeArrowheads="1"/>
          </p:cNvSpPr>
          <p:nvPr/>
        </p:nvSpPr>
        <p:spPr bwMode="auto">
          <a:xfrm>
            <a:off x="3624512" y="2470654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98</a:t>
            </a: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4992452" y="2885242"/>
            <a:ext cx="576000" cy="2802895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5189195" y="2685304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91</a:t>
            </a:r>
          </a:p>
        </p:txBody>
      </p:sp>
      <p:sp>
        <p:nvSpPr>
          <p:cNvPr id="80" name="Rectangle 41"/>
          <p:cNvSpPr>
            <a:spLocks noChangeArrowheads="1"/>
          </p:cNvSpPr>
          <p:nvPr/>
        </p:nvSpPr>
        <p:spPr bwMode="auto">
          <a:xfrm>
            <a:off x="5957466" y="2663302"/>
            <a:ext cx="576000" cy="3024836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1964531" y="2293071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90" name="Rectangle 56"/>
          <p:cNvSpPr>
            <a:spLocks noChangeArrowheads="1"/>
          </p:cNvSpPr>
          <p:nvPr/>
        </p:nvSpPr>
        <p:spPr bwMode="auto">
          <a:xfrm>
            <a:off x="6140795" y="2465278"/>
            <a:ext cx="18274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400" b="1" dirty="0"/>
              <a:t>99</a:t>
            </a:r>
            <a:endParaRPr lang="en-US" alt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2174632" y="5422916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N=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0768" y="5320981"/>
            <a:ext cx="672084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84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03840" y="5320981"/>
            <a:ext cx="672084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411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40585" y="5320981"/>
            <a:ext cx="672084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90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38480" y="5320981"/>
            <a:ext cx="672084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356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H="1" flipV="1">
            <a:off x="5260133" y="4731790"/>
            <a:ext cx="0" cy="6434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36"/>
          <p:cNvSpPr>
            <a:spLocks noChangeArrowheads="1"/>
          </p:cNvSpPr>
          <p:nvPr/>
        </p:nvSpPr>
        <p:spPr bwMode="auto">
          <a:xfrm>
            <a:off x="4802652" y="4214726"/>
            <a:ext cx="914963" cy="55895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lIns="91440" tIns="91440" rIns="91440" bIns="91440" anchor="ctr"/>
          <a:lstStyle/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7 relapses</a:t>
            </a:r>
          </a:p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1 LTFU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H="1" flipV="1">
            <a:off x="6275097" y="4731790"/>
            <a:ext cx="0" cy="6434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136"/>
          <p:cNvSpPr>
            <a:spLocks noChangeArrowheads="1"/>
          </p:cNvSpPr>
          <p:nvPr/>
        </p:nvSpPr>
        <p:spPr bwMode="auto">
          <a:xfrm>
            <a:off x="5810764" y="4214726"/>
            <a:ext cx="928667" cy="55895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lIns="91440" tIns="91440" rIns="91440" bIns="91440" anchor="ctr"/>
          <a:lstStyle/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1 relapse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H="1" flipV="1">
            <a:off x="2782032" y="4653420"/>
            <a:ext cx="0" cy="6434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136"/>
          <p:cNvSpPr>
            <a:spLocks noChangeArrowheads="1"/>
          </p:cNvSpPr>
          <p:nvPr/>
        </p:nvSpPr>
        <p:spPr bwMode="auto">
          <a:xfrm>
            <a:off x="2278032" y="4214726"/>
            <a:ext cx="1008000" cy="55895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lIns="91440" tIns="91440" rIns="91440" bIns="91440" anchor="ctr"/>
          <a:lstStyle/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14 relapses</a:t>
            </a:r>
          </a:p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3 LTFU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 flipH="1" flipV="1">
            <a:off x="3722532" y="4731788"/>
            <a:ext cx="0" cy="6434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136"/>
          <p:cNvSpPr>
            <a:spLocks noChangeArrowheads="1"/>
          </p:cNvSpPr>
          <p:nvPr/>
        </p:nvSpPr>
        <p:spPr bwMode="auto">
          <a:xfrm>
            <a:off x="3362492" y="4214726"/>
            <a:ext cx="1270988" cy="691035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lIns="91440" tIns="91440" rIns="91440" bIns="91440" anchor="ctr"/>
          <a:lstStyle/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2 relapses</a:t>
            </a:r>
          </a:p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4 LTFU</a:t>
            </a:r>
          </a:p>
          <a:p>
            <a:pPr>
              <a:lnSpc>
                <a:spcPct val="95000"/>
              </a:lnSpc>
              <a:defRPr/>
            </a:pPr>
            <a:r>
              <a:rPr lang="en-US" sz="1200" b="1" dirty="0">
                <a:solidFill>
                  <a:srgbClr val="FFFFFF"/>
                </a:solidFill>
              </a:rPr>
              <a:t>1 DC due to AE</a:t>
            </a:r>
          </a:p>
        </p:txBody>
      </p: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2711265" y="6585874"/>
            <a:ext cx="6410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AASLD 2016, Abs. LB-12 ; Jacobson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IM. 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59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2725476" y="1295400"/>
            <a:ext cx="3477234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baseline RASs, %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20062" y="5333319"/>
            <a:ext cx="367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44797" y="5333319"/>
            <a:ext cx="36227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NS3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77640" y="5333319"/>
            <a:ext cx="4440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NS5A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28307" y="5333319"/>
            <a:ext cx="6597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NS3 + NS5A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71990" y="5333319"/>
            <a:ext cx="367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730" y="5826750"/>
            <a:ext cx="84146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All 64 patients with baseline NS5B nucleoside inhibitor RASs achieved SVR</a:t>
            </a:r>
            <a:r>
              <a:rPr lang="en-US" sz="1600" baseline="-25000" dirty="0"/>
              <a:t>12</a:t>
            </a:r>
          </a:p>
        </p:txBody>
      </p:sp>
      <p:sp>
        <p:nvSpPr>
          <p:cNvPr id="90" name="TextBox 46"/>
          <p:cNvSpPr txBox="1"/>
          <p:nvPr/>
        </p:nvSpPr>
        <p:spPr>
          <a:xfrm>
            <a:off x="6352606" y="5333319"/>
            <a:ext cx="367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RASs</a:t>
            </a:r>
          </a:p>
        </p:txBody>
      </p:sp>
      <p:sp>
        <p:nvSpPr>
          <p:cNvPr id="91" name="TextBox 60"/>
          <p:cNvSpPr txBox="1"/>
          <p:nvPr/>
        </p:nvSpPr>
        <p:spPr>
          <a:xfrm>
            <a:off x="6977341" y="5333319"/>
            <a:ext cx="36227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NS3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only</a:t>
            </a:r>
          </a:p>
        </p:txBody>
      </p:sp>
      <p:sp>
        <p:nvSpPr>
          <p:cNvPr id="92" name="TextBox 64"/>
          <p:cNvSpPr txBox="1"/>
          <p:nvPr/>
        </p:nvSpPr>
        <p:spPr>
          <a:xfrm>
            <a:off x="7610184" y="5333319"/>
            <a:ext cx="4440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NS5A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</a:p>
        </p:txBody>
      </p:sp>
      <p:sp>
        <p:nvSpPr>
          <p:cNvPr id="93" name="TextBox 68"/>
          <p:cNvSpPr txBox="1"/>
          <p:nvPr/>
        </p:nvSpPr>
        <p:spPr>
          <a:xfrm>
            <a:off x="8264047" y="5333319"/>
            <a:ext cx="4648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NS3 +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NS5A</a:t>
            </a:r>
          </a:p>
        </p:txBody>
      </p:sp>
      <p:sp>
        <p:nvSpPr>
          <p:cNvPr id="94" name="TextBox 72"/>
          <p:cNvSpPr txBox="1"/>
          <p:nvPr/>
        </p:nvSpPr>
        <p:spPr>
          <a:xfrm>
            <a:off x="5704534" y="5333319"/>
            <a:ext cx="367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</a:p>
          <a:p>
            <a:r>
              <a:rPr lang="en-US" sz="1400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RASs</a:t>
            </a:r>
          </a:p>
        </p:txBody>
      </p:sp>
      <p:sp>
        <p:nvSpPr>
          <p:cNvPr id="101" name="Line 47"/>
          <p:cNvSpPr>
            <a:spLocks noChangeShapeType="1"/>
          </p:cNvSpPr>
          <p:nvPr/>
        </p:nvSpPr>
        <p:spPr bwMode="auto">
          <a:xfrm>
            <a:off x="1215963" y="2436644"/>
            <a:ext cx="0" cy="2888851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3" name="Line 49"/>
          <p:cNvSpPr>
            <a:spLocks noChangeShapeType="1"/>
          </p:cNvSpPr>
          <p:nvPr/>
        </p:nvSpPr>
        <p:spPr bwMode="auto">
          <a:xfrm>
            <a:off x="1112713" y="4752440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4" name="Line 50"/>
          <p:cNvSpPr>
            <a:spLocks noChangeShapeType="1"/>
          </p:cNvSpPr>
          <p:nvPr/>
        </p:nvSpPr>
        <p:spPr bwMode="auto">
          <a:xfrm>
            <a:off x="1112713" y="4167598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5" name="Line 51"/>
          <p:cNvSpPr>
            <a:spLocks noChangeShapeType="1"/>
          </p:cNvSpPr>
          <p:nvPr/>
        </p:nvSpPr>
        <p:spPr bwMode="auto">
          <a:xfrm>
            <a:off x="1112713" y="3593069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6" name="Line 52"/>
          <p:cNvSpPr>
            <a:spLocks noChangeShapeType="1"/>
          </p:cNvSpPr>
          <p:nvPr/>
        </p:nvSpPr>
        <p:spPr bwMode="auto">
          <a:xfrm>
            <a:off x="1112713" y="3008229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7" name="Line 53"/>
          <p:cNvSpPr>
            <a:spLocks noChangeShapeType="1"/>
          </p:cNvSpPr>
          <p:nvPr/>
        </p:nvSpPr>
        <p:spPr bwMode="auto">
          <a:xfrm>
            <a:off x="1112713" y="2436644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997503" y="5185547"/>
            <a:ext cx="849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912544" y="4649319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912544" y="4065951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912544" y="349436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912544" y="2880063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1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827584" y="2307007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200" dirty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1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4" name="Rectangle 41"/>
          <p:cNvSpPr>
            <a:spLocks noChangeArrowheads="1"/>
          </p:cNvSpPr>
          <p:nvPr/>
        </p:nvSpPr>
        <p:spPr bwMode="auto">
          <a:xfrm>
            <a:off x="1652477" y="2558473"/>
            <a:ext cx="432000" cy="2767378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5" name="Rectangle 56"/>
          <p:cNvSpPr>
            <a:spLocks noChangeArrowheads="1"/>
          </p:cNvSpPr>
          <p:nvPr/>
        </p:nvSpPr>
        <p:spPr bwMode="auto">
          <a:xfrm>
            <a:off x="1788686" y="2336109"/>
            <a:ext cx="1819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/>
              <a:t>98</a:t>
            </a:r>
            <a:endParaRPr lang="en-US" altLang="fr-FR" sz="1200" dirty="0"/>
          </a:p>
        </p:txBody>
      </p:sp>
      <p:sp>
        <p:nvSpPr>
          <p:cNvPr id="119" name="Rectangle 41"/>
          <p:cNvSpPr>
            <a:spLocks noChangeArrowheads="1"/>
          </p:cNvSpPr>
          <p:nvPr/>
        </p:nvSpPr>
        <p:spPr bwMode="auto">
          <a:xfrm>
            <a:off x="2251081" y="2628646"/>
            <a:ext cx="432000" cy="2697204"/>
          </a:xfrm>
          <a:prstGeom prst="rect">
            <a:avLst/>
          </a:prstGeom>
          <a:solidFill>
            <a:srgbClr val="15ABA6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22" name="Rectangle 41"/>
          <p:cNvSpPr>
            <a:spLocks noChangeArrowheads="1"/>
          </p:cNvSpPr>
          <p:nvPr/>
        </p:nvSpPr>
        <p:spPr bwMode="auto">
          <a:xfrm>
            <a:off x="2916005" y="2687553"/>
            <a:ext cx="432000" cy="2638298"/>
          </a:xfrm>
          <a:prstGeom prst="rect">
            <a:avLst/>
          </a:prstGeom>
          <a:solidFill>
            <a:srgbClr val="15ABA6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24" name="Rectangle 56"/>
          <p:cNvSpPr>
            <a:spLocks noChangeArrowheads="1"/>
          </p:cNvSpPr>
          <p:nvPr/>
        </p:nvSpPr>
        <p:spPr bwMode="auto">
          <a:xfrm>
            <a:off x="2368122" y="2418546"/>
            <a:ext cx="181991" cy="20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 smtClean="0"/>
              <a:t>94</a:t>
            </a:r>
            <a:endParaRPr lang="en-US" altLang="fr-FR" sz="1200" dirty="0"/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4208546" y="2438400"/>
            <a:ext cx="432000" cy="2887451"/>
          </a:xfrm>
          <a:prstGeom prst="rect">
            <a:avLst/>
          </a:prstGeom>
          <a:solidFill>
            <a:srgbClr val="15ABA6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42" name="Rectangle 41"/>
          <p:cNvSpPr>
            <a:spLocks noChangeArrowheads="1"/>
          </p:cNvSpPr>
          <p:nvPr/>
        </p:nvSpPr>
        <p:spPr bwMode="auto">
          <a:xfrm>
            <a:off x="3560285" y="2600671"/>
            <a:ext cx="432000" cy="2725179"/>
          </a:xfrm>
          <a:prstGeom prst="rect">
            <a:avLst/>
          </a:prstGeom>
          <a:solidFill>
            <a:srgbClr val="15ABA6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54" name="Rectangle 56"/>
          <p:cNvSpPr>
            <a:spLocks noChangeArrowheads="1"/>
          </p:cNvSpPr>
          <p:nvPr/>
        </p:nvSpPr>
        <p:spPr bwMode="auto">
          <a:xfrm>
            <a:off x="4276902" y="2243133"/>
            <a:ext cx="274114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  <a:endParaRPr lang="en-US" altLang="fr-FR" sz="1200" dirty="0"/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3702647" y="2382746"/>
            <a:ext cx="181991" cy="20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 smtClean="0"/>
              <a:t>95</a:t>
            </a:r>
            <a:endParaRPr lang="en-US" altLang="fr-FR" sz="1200" dirty="0"/>
          </a:p>
        </p:txBody>
      </p:sp>
      <p:sp>
        <p:nvSpPr>
          <p:cNvPr id="102" name="Line 48"/>
          <p:cNvSpPr>
            <a:spLocks noChangeShapeType="1"/>
          </p:cNvSpPr>
          <p:nvPr/>
        </p:nvSpPr>
        <p:spPr bwMode="auto">
          <a:xfrm>
            <a:off x="1112713" y="5325496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TextBox 1"/>
          <p:cNvSpPr txBox="1"/>
          <p:nvPr/>
        </p:nvSpPr>
        <p:spPr>
          <a:xfrm>
            <a:off x="1403648" y="5013176"/>
            <a:ext cx="863600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latin typeface="Arial"/>
              </a:rPr>
              <a:t>228</a:t>
            </a:r>
            <a:endParaRPr lang="en-US" sz="1200" b="1" kern="0" dirty="0">
              <a:latin typeface="Arial"/>
            </a:endParaRPr>
          </a:p>
        </p:txBody>
      </p:sp>
      <p:sp>
        <p:nvSpPr>
          <p:cNvPr id="158" name="TextBox 1"/>
          <p:cNvSpPr txBox="1"/>
          <p:nvPr/>
        </p:nvSpPr>
        <p:spPr>
          <a:xfrm>
            <a:off x="2016396" y="5011637"/>
            <a:ext cx="863600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latin typeface="Arial"/>
              </a:rPr>
              <a:t>250</a:t>
            </a:r>
            <a:endParaRPr lang="en-US" sz="1200" b="1" kern="0" dirty="0">
              <a:latin typeface="Arial"/>
            </a:endParaRPr>
          </a:p>
        </p:txBody>
      </p:sp>
      <p:sp>
        <p:nvSpPr>
          <p:cNvPr id="159" name="TextBox 1"/>
          <p:cNvSpPr txBox="1"/>
          <p:nvPr/>
        </p:nvSpPr>
        <p:spPr>
          <a:xfrm>
            <a:off x="2681320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Arial"/>
              </a:rPr>
              <a:t>110</a:t>
            </a:r>
          </a:p>
        </p:txBody>
      </p:sp>
      <p:sp>
        <p:nvSpPr>
          <p:cNvPr id="160" name="TextBox 1"/>
          <p:cNvSpPr txBox="1"/>
          <p:nvPr/>
        </p:nvSpPr>
        <p:spPr>
          <a:xfrm>
            <a:off x="3327683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 smtClean="0">
                <a:solidFill>
                  <a:srgbClr val="000066"/>
                </a:solidFill>
              </a:rPr>
              <a:t>120</a:t>
            </a:r>
            <a:endParaRPr lang="en-US" sz="1200" b="1" dirty="0">
              <a:solidFill>
                <a:srgbClr val="000066"/>
              </a:solidFill>
            </a:endParaRPr>
          </a:p>
        </p:txBody>
      </p:sp>
      <p:sp>
        <p:nvSpPr>
          <p:cNvPr id="161" name="TextBox 1"/>
          <p:cNvSpPr txBox="1"/>
          <p:nvPr/>
        </p:nvSpPr>
        <p:spPr>
          <a:xfrm>
            <a:off x="3973861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 smtClean="0">
                <a:solidFill>
                  <a:srgbClr val="000066"/>
                </a:solidFill>
              </a:rPr>
              <a:t>19</a:t>
            </a:r>
            <a:endParaRPr lang="en-US" sz="1200" b="1" dirty="0">
              <a:solidFill>
                <a:srgbClr val="000066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047315" y="2132856"/>
            <a:ext cx="344302" cy="276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629084" y="2445851"/>
            <a:ext cx="432000" cy="28800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3" name="Rectangle 56"/>
          <p:cNvSpPr>
            <a:spLocks noChangeArrowheads="1"/>
          </p:cNvSpPr>
          <p:nvPr/>
        </p:nvSpPr>
        <p:spPr bwMode="auto">
          <a:xfrm>
            <a:off x="5763125" y="2204864"/>
            <a:ext cx="1819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/>
              <a:t>99</a:t>
            </a:r>
            <a:endParaRPr lang="en-US" altLang="fr-FR" sz="1200" dirty="0"/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6227688" y="2445851"/>
            <a:ext cx="432000" cy="2880000"/>
          </a:xfrm>
          <a:prstGeom prst="rect">
            <a:avLst/>
          </a:prstGeom>
          <a:solidFill>
            <a:srgbClr val="94E85B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6892612" y="2438400"/>
            <a:ext cx="432000" cy="2887451"/>
          </a:xfrm>
          <a:prstGeom prst="rect">
            <a:avLst/>
          </a:prstGeom>
          <a:solidFill>
            <a:srgbClr val="94E85B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7683608" y="2204864"/>
            <a:ext cx="181991" cy="20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 smtClean="0"/>
              <a:t>99</a:t>
            </a:r>
            <a:endParaRPr lang="en-US" altLang="fr-FR" sz="1200" dirty="0"/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8185153" y="2409851"/>
            <a:ext cx="432000" cy="2916000"/>
          </a:xfrm>
          <a:prstGeom prst="rect">
            <a:avLst/>
          </a:prstGeom>
          <a:solidFill>
            <a:srgbClr val="94E85B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8271294" y="2204864"/>
            <a:ext cx="272986" cy="20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 smtClean="0"/>
              <a:t>100</a:t>
            </a:r>
            <a:endParaRPr lang="en-US" altLang="fr-FR" sz="1200" dirty="0"/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7536892" y="2445851"/>
            <a:ext cx="432000" cy="2880000"/>
          </a:xfrm>
          <a:prstGeom prst="rect">
            <a:avLst/>
          </a:prstGeom>
          <a:solidFill>
            <a:srgbClr val="94E85B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6970968" y="2204864"/>
            <a:ext cx="274114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/>
              <a:t>100</a:t>
            </a:r>
            <a:endParaRPr lang="en-US" altLang="fr-FR" sz="1200" dirty="0"/>
          </a:p>
        </p:txBody>
      </p:sp>
      <p:sp>
        <p:nvSpPr>
          <p:cNvPr id="58" name="TextBox 1"/>
          <p:cNvSpPr txBox="1"/>
          <p:nvPr/>
        </p:nvSpPr>
        <p:spPr>
          <a:xfrm>
            <a:off x="5993003" y="5011637"/>
            <a:ext cx="863600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latin typeface="Arial"/>
              </a:rPr>
              <a:t>218</a:t>
            </a:r>
            <a:endParaRPr lang="en-US" sz="1200" b="1" kern="0" dirty="0">
              <a:latin typeface="Arial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6657927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Arial"/>
              </a:rPr>
              <a:t>97</a:t>
            </a:r>
          </a:p>
        </p:txBody>
      </p:sp>
      <p:sp>
        <p:nvSpPr>
          <p:cNvPr id="60" name="TextBox 1"/>
          <p:cNvSpPr txBox="1"/>
          <p:nvPr/>
        </p:nvSpPr>
        <p:spPr>
          <a:xfrm>
            <a:off x="7304290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 smtClean="0">
                <a:solidFill>
                  <a:srgbClr val="000066"/>
                </a:solidFill>
              </a:rPr>
              <a:t>921</a:t>
            </a:r>
            <a:endParaRPr lang="en-US" sz="1200" b="1" dirty="0">
              <a:solidFill>
                <a:srgbClr val="000066"/>
              </a:solidFill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7950468" y="5011637"/>
            <a:ext cx="862013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 smtClean="0">
                <a:solidFill>
                  <a:srgbClr val="000066"/>
                </a:solidFill>
              </a:rPr>
              <a:t>30</a:t>
            </a:r>
            <a:endParaRPr lang="en-US" sz="1200" b="1" dirty="0">
              <a:solidFill>
                <a:srgbClr val="000066"/>
              </a:solidFill>
            </a:endParaRPr>
          </a:p>
        </p:txBody>
      </p:sp>
      <p:sp>
        <p:nvSpPr>
          <p:cNvPr id="89" name="TextBox 1"/>
          <p:cNvSpPr txBox="1"/>
          <p:nvPr/>
        </p:nvSpPr>
        <p:spPr>
          <a:xfrm>
            <a:off x="5418120" y="5011637"/>
            <a:ext cx="863600" cy="261610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latin typeface="Arial"/>
              </a:rPr>
              <a:t>208</a:t>
            </a:r>
            <a:endParaRPr lang="en-US" sz="1200" b="1" kern="0" dirty="0">
              <a:latin typeface="Arial"/>
            </a:endParaRPr>
          </a:p>
        </p:txBody>
      </p:sp>
      <p:sp>
        <p:nvSpPr>
          <p:cNvPr id="95" name="Rectangle 56"/>
          <p:cNvSpPr>
            <a:spLocks noChangeArrowheads="1"/>
          </p:cNvSpPr>
          <p:nvPr/>
        </p:nvSpPr>
        <p:spPr bwMode="auto">
          <a:xfrm>
            <a:off x="3054306" y="2437783"/>
            <a:ext cx="182742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400" b="1" dirty="0"/>
              <a:t>91</a:t>
            </a:r>
            <a:endParaRPr lang="en-US" altLang="fr-FR" sz="1200" dirty="0"/>
          </a:p>
        </p:txBody>
      </p:sp>
      <p:sp>
        <p:nvSpPr>
          <p:cNvPr id="96" name="Rectangle 56"/>
          <p:cNvSpPr>
            <a:spLocks noChangeArrowheads="1"/>
          </p:cNvSpPr>
          <p:nvPr/>
        </p:nvSpPr>
        <p:spPr bwMode="auto">
          <a:xfrm>
            <a:off x="6366859" y="2204864"/>
            <a:ext cx="1827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/>
              <a:t>99</a:t>
            </a:r>
            <a:endParaRPr lang="en-US" alt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539987" y="6237312"/>
            <a:ext cx="31009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* RASs were analyzed using a 15% cut off </a:t>
            </a:r>
            <a:endParaRPr lang="fr-FR" sz="1200" dirty="0"/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0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grpSp>
        <p:nvGrpSpPr>
          <p:cNvPr id="67" name="Groupe 66"/>
          <p:cNvGrpSpPr/>
          <p:nvPr/>
        </p:nvGrpSpPr>
        <p:grpSpPr>
          <a:xfrm>
            <a:off x="2060673" y="1675656"/>
            <a:ext cx="4671567" cy="457200"/>
            <a:chOff x="2060673" y="1675656"/>
            <a:chExt cx="4671567" cy="457200"/>
          </a:xfrm>
        </p:grpSpPr>
        <p:sp>
          <p:nvSpPr>
            <p:cNvPr id="68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71" name="TextBox 20"/>
            <p:cNvSpPr txBox="1"/>
            <p:nvPr/>
          </p:nvSpPr>
          <p:spPr>
            <a:xfrm>
              <a:off x="2488987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8 weeks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230957" y="1767835"/>
              <a:ext cx="288456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74" name="TextBox 142"/>
            <p:cNvSpPr txBox="1"/>
            <p:nvPr/>
          </p:nvSpPr>
          <p:spPr>
            <a:xfrm>
              <a:off x="4902039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644008" y="1767835"/>
              <a:ext cx="288456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76" name="ZoneTexte 75"/>
          <p:cNvSpPr txBox="1"/>
          <p:nvPr/>
        </p:nvSpPr>
        <p:spPr>
          <a:xfrm>
            <a:off x="1241629" y="5013176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N=</a:t>
            </a:r>
          </a:p>
        </p:txBody>
      </p:sp>
      <p:sp>
        <p:nvSpPr>
          <p:cNvPr id="156" name="Line 54"/>
          <p:cNvSpPr>
            <a:spLocks noChangeShapeType="1"/>
          </p:cNvSpPr>
          <p:nvPr/>
        </p:nvSpPr>
        <p:spPr bwMode="auto">
          <a:xfrm>
            <a:off x="1112713" y="5325496"/>
            <a:ext cx="7707679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196752"/>
            <a:ext cx="8064698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Impact of baseline NS5A RAS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 smtClean="0"/>
              <a:t>For patients with genotype 1a, SVR</a:t>
            </a:r>
            <a:r>
              <a:rPr lang="en-US" sz="2000" spc="-40" baseline="-25000" dirty="0" smtClean="0"/>
              <a:t>12</a:t>
            </a:r>
            <a:r>
              <a:rPr lang="en-US" sz="2000" spc="-40" dirty="0" smtClean="0"/>
              <a:t> with </a:t>
            </a:r>
            <a:r>
              <a:rPr lang="en-US" spc="-40" dirty="0" smtClean="0"/>
              <a:t>SOF</a:t>
            </a:r>
            <a:r>
              <a:rPr lang="en-US" spc="-40" dirty="0"/>
              <a:t>/VEL/</a:t>
            </a:r>
            <a:r>
              <a:rPr lang="en-US" spc="-40" dirty="0" smtClean="0"/>
              <a:t>VOX </a:t>
            </a:r>
            <a:r>
              <a:rPr lang="en-US" spc="-40" dirty="0"/>
              <a:t>8 </a:t>
            </a:r>
            <a:r>
              <a:rPr lang="en-US" spc="-40" dirty="0" smtClean="0"/>
              <a:t>weeks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spc="-40" dirty="0" smtClean="0"/>
              <a:t>89% if baseline RASs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spc="-40" dirty="0" smtClean="0"/>
              <a:t>95% if no baseline RASs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spc="-40" dirty="0" smtClean="0"/>
              <a:t>88% if baseline Q80K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spc="-40" dirty="0" smtClean="0"/>
              <a:t>94% if absence of baseline 80K</a:t>
            </a:r>
            <a:endParaRPr lang="en-US" sz="1800" spc="-4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spc="-40" dirty="0" smtClean="0"/>
              <a:t>Viral resistance testing at failure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pc="-40" dirty="0" smtClean="0"/>
              <a:t>Of the </a:t>
            </a:r>
            <a:r>
              <a:rPr lang="en-US" spc="-40" dirty="0"/>
              <a:t>21 patients who relapsed in the SOF/VEL/VOX </a:t>
            </a:r>
            <a:r>
              <a:rPr lang="en-US" spc="-40" dirty="0" smtClean="0"/>
              <a:t>group</a:t>
            </a:r>
            <a:r>
              <a:rPr lang="en-US" spc="-40" dirty="0"/>
              <a:t>, 1 had </a:t>
            </a:r>
            <a:r>
              <a:rPr lang="en-US" spc="-40" dirty="0" smtClean="0"/>
              <a:t>treatment-emergent NS5A </a:t>
            </a:r>
            <a:r>
              <a:rPr lang="en-US" spc="-40" dirty="0"/>
              <a:t>resistance-associated substitutions Q30R and </a:t>
            </a:r>
            <a:r>
              <a:rPr lang="en-US" spc="-40" dirty="0" smtClean="0"/>
              <a:t>L31M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pc="-40" dirty="0" smtClean="0"/>
              <a:t>Among </a:t>
            </a:r>
            <a:r>
              <a:rPr lang="en-US" spc="-40" dirty="0"/>
              <a:t>patients </a:t>
            </a:r>
            <a:r>
              <a:rPr lang="en-US" spc="-40" dirty="0" smtClean="0"/>
              <a:t>receiving </a:t>
            </a:r>
            <a:r>
              <a:rPr lang="en-US" spc="-40" dirty="0"/>
              <a:t>SOF/</a:t>
            </a:r>
            <a:r>
              <a:rPr lang="en-US" spc="-40" dirty="0" smtClean="0"/>
              <a:t>VEL, 1 </a:t>
            </a:r>
            <a:r>
              <a:rPr lang="en-US" spc="-40" dirty="0"/>
              <a:t>of the 3 patients who relapsed had the Y93N variant</a:t>
            </a:r>
            <a:r>
              <a:rPr lang="en-US" spc="-40" dirty="0" smtClean="0"/>
              <a:t>, which </a:t>
            </a:r>
            <a:r>
              <a:rPr lang="en-US" spc="-40" dirty="0"/>
              <a:t>is associated with resistance to NS5A inhibitors, at </a:t>
            </a:r>
            <a:r>
              <a:rPr lang="en-US" spc="-40" dirty="0" smtClean="0"/>
              <a:t>relapse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32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85244"/>
              </p:ext>
            </p:extLst>
          </p:nvPr>
        </p:nvGraphicFramePr>
        <p:xfrm>
          <a:off x="724981" y="1556792"/>
          <a:ext cx="7879467" cy="463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9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0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501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events, N (%)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related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 study drug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 (3%)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11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 (1%)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(&lt; 1%) 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</a:t>
                      </a:r>
                      <a:r>
                        <a:rPr lang="en-US" sz="1400" b="1" u="sng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u="none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5% </a:t>
                      </a:r>
                      <a:r>
                        <a:rPr lang="en-US" sz="1400" b="1" u="none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of patients, %</a:t>
                      </a:r>
                      <a:endParaRPr lang="en-US" sz="1400" b="1" u="none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Asthenia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977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Arthralgia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29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abnormalities,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%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10 g/dl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&gt; 5 x ULN / AST &gt;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5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 / &lt;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 1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647491" y="1124744"/>
            <a:ext cx="2132828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1" y="6217567"/>
            <a:ext cx="8870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*1 upper respiratory tract infection and 1 </a:t>
            </a:r>
            <a:r>
              <a:rPr lang="en-US" sz="1400" i="1" dirty="0"/>
              <a:t>Clostridium difficile</a:t>
            </a:r>
            <a:r>
              <a:rPr lang="en-US" sz="1400" dirty="0"/>
              <a:t> infection, both not related to the study medication</a:t>
            </a:r>
            <a:endParaRPr lang="fr-FR" sz="1400" dirty="0"/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124744"/>
            <a:ext cx="8351838" cy="5301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/>
              <a:t>Summary</a:t>
            </a:r>
            <a:endParaRPr lang="en-GB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SOF/VEL/VOX for 8 weeks resulted in a 95% SVR</a:t>
            </a:r>
            <a:r>
              <a:rPr lang="en-GB" sz="2000" spc="-40" baseline="-25000" dirty="0" smtClean="0"/>
              <a:t>12</a:t>
            </a:r>
            <a:r>
              <a:rPr lang="en-GB" sz="2000" spc="-40" dirty="0" smtClean="0"/>
              <a:t> rate in DAA-naïve genotype 1-6 patients with and without cirrhosis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Did not meet non-inferiority as compared to the 98% SVR</a:t>
            </a:r>
            <a:r>
              <a:rPr lang="en-GB" sz="1800" spc="-40" baseline="-25000" dirty="0" smtClean="0"/>
              <a:t>12</a:t>
            </a:r>
            <a:r>
              <a:rPr lang="en-GB" sz="1800" spc="-40" dirty="0" smtClean="0"/>
              <a:t> rate with SOF/VEL for 12 weeks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The difference between the regimens was largely attributed to more relapses among patients with genotype 1a infection in the SOF/VEL/VOX group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SOF/VEL/VOX and SOF/VEL were safe and well tolerated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Mild gastrointestinal adverse events (nausea and </a:t>
            </a:r>
            <a:r>
              <a:rPr lang="en-GB" sz="1800" spc="-40" dirty="0" err="1" smtClean="0"/>
              <a:t>diarrhea</a:t>
            </a:r>
            <a:r>
              <a:rPr lang="en-GB" sz="1800" spc="-40" dirty="0" smtClean="0"/>
              <a:t>) were associated with treatment regimens that included VOX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There was no evidence of VOX-related hepatotoxicity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000" spc="-40" dirty="0" smtClean="0"/>
              <a:t>These findings in DAA-naïve patients with or without cirrhosis underscore the very high rates of SVR conferred by SOF/VEL across all HCV genotypes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800" spc="-40" dirty="0" smtClean="0"/>
              <a:t>SOF/VEL/VOX for 8 weeks provides a highly efficacious and well-tolerated short-duration regimen in </a:t>
            </a:r>
            <a:r>
              <a:rPr lang="en-GB" sz="1800" dirty="0" smtClean="0"/>
              <a:t>patients for whom adherence to a longer duration regimen may be challenging</a:t>
            </a:r>
            <a:endParaRPr lang="en-GB" sz="1800" spc="-4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POLARIS-2 study: SOF/VEL/VOX 8 weeks vs SOF/VEL 12 weeks in patients with genotype 1 to 6 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711265" y="6585874"/>
            <a:ext cx="6410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AASLD 2016, Abs. LB-12 ; 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7184</TotalTime>
  <Words>1496</Words>
  <Application>Microsoft Macintosh PowerPoint</Application>
  <PresentationFormat>Présentation à l'écran (4:3)</PresentationFormat>
  <Paragraphs>359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HCV-trials.com 2015 </vt:lpstr>
      <vt:lpstr>POLARIS-2 study: SOF/VEL/VOX 8 weeks vs SOF/VEL 12 weeks in patients with genotype 1 to 6 </vt:lpstr>
      <vt:lpstr>POLARIS-2 study: SOF/VEL/VOX 8 weeks vs SOF/VEL 12 weeks in patients with genotype 1 to 6 </vt:lpstr>
      <vt:lpstr>POLARIS-2 study: SOF/VEL/VOX 8 weeks vs SOF/VEL 12 weeks in patients with genotype 1 to 6 </vt:lpstr>
      <vt:lpstr>POLARIS-2 study: SOF/VEL/VOX 8 weeks vs SOF/VEL 12 weeks in patients with genotype 1 to 6 </vt:lpstr>
      <vt:lpstr>Présentation PowerPoint</vt:lpstr>
      <vt:lpstr>POLARIS-2 study: SOF/VEL/VOX 8 weeks vs SOF/VEL 12 weeks in patients with genotype 1 to 6 </vt:lpstr>
      <vt:lpstr>POLARIS-2 study: SOF/VEL/VOX 8 weeks vs SOF/VEL 12 weeks in patients with genotype 1 to 6 </vt:lpstr>
      <vt:lpstr>POLARIS-2 study: SOF/VEL/VOX 8 weeks vs SOF/VEL 12 weeks in patients with genotype 1 to 6 </vt:lpstr>
      <vt:lpstr>POLARIS-2 study: SOF/VEL/VOX 8 weeks vs SOF/VEL 12 weeks in patients with genotype 1 to 6 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252</cp:revision>
  <dcterms:created xsi:type="dcterms:W3CDTF">2015-05-23T16:11:26Z</dcterms:created>
  <dcterms:modified xsi:type="dcterms:W3CDTF">2017-07-14T19:48:17Z</dcterms:modified>
</cp:coreProperties>
</file>