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9" r:id="rId2"/>
    <p:sldId id="284" r:id="rId3"/>
    <p:sldId id="295" r:id="rId4"/>
    <p:sldId id="290" r:id="rId5"/>
    <p:sldId id="292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2" pos="5738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333399"/>
    <a:srgbClr val="000066"/>
    <a:srgbClr val="94E85B"/>
    <a:srgbClr val="15ABA6"/>
    <a:srgbClr val="128C88"/>
    <a:srgbClr val="0070C0"/>
    <a:srgbClr val="70AD47"/>
    <a:srgbClr val="007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277" autoAdjust="0"/>
    <p:restoredTop sz="89170" autoAdjust="0"/>
  </p:normalViewPr>
  <p:slideViewPr>
    <p:cSldViewPr snapToObjects="1">
      <p:cViewPr>
        <p:scale>
          <a:sx n="76" d="100"/>
          <a:sy n="76" d="100"/>
        </p:scale>
        <p:origin x="48" y="-192"/>
      </p:cViewPr>
      <p:guideLst>
        <p:guide orient="horz" pos="2160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14/07/17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8BCA26-7888-AA4D-A3E5-83CC3C710A8A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497"/>
            <a:ext cx="7924800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fld id="{67596D74-673C-C648-8EAA-BA66B6571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527086"/>
              </p:ext>
            </p:extLst>
          </p:nvPr>
        </p:nvGraphicFramePr>
        <p:xfrm>
          <a:off x="3928937" y="2396115"/>
          <a:ext cx="2083025" cy="810133"/>
        </p:xfrm>
        <a:graphic>
          <a:graphicData uri="http://schemas.openxmlformats.org/drawingml/2006/table">
            <a:tbl>
              <a:tblPr/>
              <a:tblGrid>
                <a:gridCol w="2083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10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SOF/VEL/VOX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400/100/100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77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174023" y="244237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110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74022" y="3826153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109</a:t>
            </a: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 flipH="1">
            <a:off x="6011962" y="1916832"/>
            <a:ext cx="297" cy="230021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5724128" y="13703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012160" y="2720151"/>
            <a:ext cx="1476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452844"/>
              </p:ext>
            </p:extLst>
          </p:nvPr>
        </p:nvGraphicFramePr>
        <p:xfrm>
          <a:off x="3928937" y="3573014"/>
          <a:ext cx="2947319" cy="648074"/>
        </p:xfrm>
        <a:graphic>
          <a:graphicData uri="http://schemas.openxmlformats.org/drawingml/2006/table">
            <a:tbl>
              <a:tblPr/>
              <a:tblGrid>
                <a:gridCol w="29473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400/100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409499" y="2572937"/>
            <a:ext cx="2240042" cy="153233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  <a:b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3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Treatment-naïve or 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IFN-experienced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**</a:t>
            </a: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2267744" y="1329427"/>
            <a:ext cx="1539875" cy="100799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cxnSp>
        <p:nvCxnSpPr>
          <p:cNvPr id="32" name="AutoShape 60"/>
          <p:cNvCxnSpPr>
            <a:cxnSpLocks noChangeShapeType="1"/>
          </p:cNvCxnSpPr>
          <p:nvPr/>
        </p:nvCxnSpPr>
        <p:spPr bwMode="auto">
          <a:xfrm rot="10800000" flipH="1" flipV="1">
            <a:off x="3827833" y="2758418"/>
            <a:ext cx="1587" cy="1079994"/>
          </a:xfrm>
          <a:prstGeom prst="bentConnector3">
            <a:avLst>
              <a:gd name="adj1" fmla="val -22697606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2843808" y="3307669"/>
            <a:ext cx="612000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2771825" y="2564927"/>
            <a:ext cx="432000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6" name="ZoneTexte 71"/>
          <p:cNvSpPr txBox="1">
            <a:spLocks noChangeArrowheads="1"/>
          </p:cNvSpPr>
          <p:nvPr/>
        </p:nvSpPr>
        <p:spPr bwMode="auto">
          <a:xfrm>
            <a:off x="2915816" y="4319235"/>
            <a:ext cx="6119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*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Randomisation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4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on prior treatment-experience (naïve or IFN-experienced)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452320" y="2520096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US" sz="2000" b="1" baseline="-25000" dirty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7581" y="4111741"/>
            <a:ext cx="26386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**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Metavir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F4 or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Ishak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5-6 or </a:t>
            </a:r>
            <a:endParaRPr lang="en-US" sz="1400" dirty="0" smtClean="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  <a:p>
            <a:r>
              <a:rPr lang="en-US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Fibroscan</a:t>
            </a:r>
            <a:r>
              <a:rPr lang="en-US" sz="1400" baseline="300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  <a:sym typeface="Symbol" panose="05050102010706020507" pitchFamily="18" charset="2"/>
              </a:rPr>
              <a:t>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12.5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kPa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or </a:t>
            </a:r>
            <a:endParaRPr lang="en-US" sz="1400" dirty="0" smtClean="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  <a:p>
            <a:r>
              <a:rPr lang="en-US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Fibrotest</a:t>
            </a:r>
            <a:r>
              <a:rPr lang="en-US" sz="1400" baseline="30000" dirty="0" smtClean="0">
                <a:ea typeface="Arial" pitchFamily="-1" charset="0"/>
                <a:cs typeface="Arial" pitchFamily="-1" charset="0"/>
                <a:sym typeface="Symbol" panose="05050102010706020507" pitchFamily="18" charset="2"/>
              </a:rPr>
              <a:t> </a:t>
            </a:r>
            <a:r>
              <a:rPr lang="en-US" sz="1400" baseline="30000" dirty="0">
                <a:ea typeface="Arial" pitchFamily="-1" charset="0"/>
                <a:cs typeface="Arial" pitchFamily="-1" charset="0"/>
                <a:sym typeface="Symbol" panose="05050102010706020507" pitchFamily="18" charset="2"/>
              </a:rPr>
              <a:t>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</a:t>
            </a:r>
            <a:r>
              <a:rPr lang="en-US" sz="1400" dirty="0">
                <a:latin typeface="+mn-lt"/>
                <a:ea typeface="Arial" pitchFamily="-1" charset="0"/>
                <a:cs typeface="Arial" pitchFamily="-1" charset="0"/>
              </a:rPr>
              <a:t>0.75 + APRI &gt; 2</a:t>
            </a:r>
            <a:endParaRPr lang="en-US" sz="1400" dirty="0">
              <a:latin typeface="+mn-lt"/>
            </a:endParaRPr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POLARIS-3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251520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3" name="Espace réservé du contenu 17"/>
          <p:cNvSpPr txBox="1">
            <a:spLocks/>
          </p:cNvSpPr>
          <p:nvPr/>
        </p:nvSpPr>
        <p:spPr bwMode="auto">
          <a:xfrm>
            <a:off x="251520" y="5013176"/>
            <a:ext cx="7974345" cy="107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15 IU/mL), with 95% CI, by ITT: superiority of SOF/VEL/VOX &gt; 5% to a prespecified rate of 83% </a:t>
            </a:r>
            <a:r>
              <a:rPr lang="en-US" kern="0" dirty="0" smtClean="0"/>
              <a:t>(two-</a:t>
            </a:r>
            <a:r>
              <a:rPr lang="en-US" kern="0" dirty="0"/>
              <a:t>sided significance level of 5</a:t>
            </a:r>
            <a:r>
              <a:rPr lang="en-US" kern="0" dirty="0" smtClean="0"/>
              <a:t>%, 80% power)</a:t>
            </a:r>
            <a:endParaRPr lang="en-US" kern="0" dirty="0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800" dirty="0"/>
              <a:t>POLARIS-3 study: SOF/VEL/VOX 8 weeks vs SOF/VEL 12 weeks in patients with genotype 3 and cirrhosis</a:t>
            </a:r>
          </a:p>
        </p:txBody>
      </p:sp>
      <p:sp>
        <p:nvSpPr>
          <p:cNvPr id="22" name="Line 172"/>
          <p:cNvSpPr>
            <a:spLocks noChangeShapeType="1"/>
          </p:cNvSpPr>
          <p:nvPr/>
        </p:nvSpPr>
        <p:spPr bwMode="auto">
          <a:xfrm flipH="1">
            <a:off x="6876256" y="1916832"/>
            <a:ext cx="99" cy="231319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Oval 110"/>
          <p:cNvSpPr>
            <a:spLocks noChangeArrowheads="1"/>
          </p:cNvSpPr>
          <p:nvPr/>
        </p:nvSpPr>
        <p:spPr bwMode="auto">
          <a:xfrm>
            <a:off x="6588224" y="13703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7" name="Line 63"/>
          <p:cNvSpPr>
            <a:spLocks noChangeShapeType="1"/>
          </p:cNvSpPr>
          <p:nvPr/>
        </p:nvSpPr>
        <p:spPr bwMode="auto">
          <a:xfrm>
            <a:off x="6876355" y="3838413"/>
            <a:ext cx="1476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316416" y="3638358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US" sz="2000" b="1" baseline="-25000" dirty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9" name="ZoneTexte 69"/>
          <p:cNvSpPr txBox="1">
            <a:spLocks noChangeArrowheads="1"/>
          </p:cNvSpPr>
          <p:nvPr/>
        </p:nvSpPr>
        <p:spPr bwMode="auto">
          <a:xfrm>
            <a:off x="5522657" y="6585874"/>
            <a:ext cx="3599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Jacobson IM. 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 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82102"/>
              </p:ext>
            </p:extLst>
          </p:nvPr>
        </p:nvGraphicFramePr>
        <p:xfrm>
          <a:off x="364050" y="1772131"/>
          <a:ext cx="8312406" cy="4465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17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SOF/VEL/VOX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110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7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12 weeks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109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9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9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929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98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BMI, kg/m</a:t>
                      </a:r>
                      <a:r>
                        <a:rPr lang="en-US" sz="1400" b="1" baseline="30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9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Fibroscan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kPa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mean (range)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23 (13-75)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22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(13-75)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9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Platelets, 10</a:t>
                      </a:r>
                      <a:r>
                        <a:rPr lang="en-US" sz="1400" b="1" baseline="30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/mm</a:t>
                      </a:r>
                      <a:r>
                        <a:rPr lang="en-US" sz="1400" b="1" baseline="30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9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IFN-experienced,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Discontinuation, N 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Lack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of efficacy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9450" y="1124744"/>
            <a:ext cx="9047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15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POLARIS-3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800" dirty="0"/>
              <a:t>POLARIS-3 study: SOF/VEL/VOX 8 weeks vs SOF/VEL 12 weeks in patients with genotype 3 and cirrhosis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522657" y="6585874"/>
            <a:ext cx="3599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Jacobson IM. 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 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875601" y="1295400"/>
            <a:ext cx="7354723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overall and by prior treatment,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% (95% CI)</a:t>
            </a:r>
            <a:endParaRPr lang="en-US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Line 47"/>
          <p:cNvSpPr>
            <a:spLocks noChangeShapeType="1"/>
          </p:cNvSpPr>
          <p:nvPr/>
        </p:nvSpPr>
        <p:spPr bwMode="auto">
          <a:xfrm>
            <a:off x="757006" y="2495953"/>
            <a:ext cx="0" cy="274492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>
            <a:off x="659103" y="5237437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659103" y="4696372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>
            <a:off x="659103" y="4140668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>
            <a:off x="659103" y="3594763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>
            <a:off x="659103" y="3039060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53"/>
          <p:cNvSpPr>
            <a:spLocks noChangeShapeType="1"/>
          </p:cNvSpPr>
          <p:nvPr/>
        </p:nvSpPr>
        <p:spPr bwMode="auto">
          <a:xfrm>
            <a:off x="659103" y="2495953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4" name="Rectangle 65"/>
          <p:cNvSpPr>
            <a:spLocks noChangeArrowheads="1"/>
          </p:cNvSpPr>
          <p:nvPr/>
        </p:nvSpPr>
        <p:spPr bwMode="auto">
          <a:xfrm>
            <a:off x="516787" y="5107901"/>
            <a:ext cx="1141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0</a:t>
            </a:r>
          </a:p>
        </p:txBody>
      </p:sp>
      <p:sp>
        <p:nvSpPr>
          <p:cNvPr id="45" name="Rectangle 66"/>
          <p:cNvSpPr>
            <a:spLocks noChangeArrowheads="1"/>
          </p:cNvSpPr>
          <p:nvPr/>
        </p:nvSpPr>
        <p:spPr bwMode="auto">
          <a:xfrm>
            <a:off x="402673" y="4598389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 dirty="0">
                <a:solidFill>
                  <a:srgbClr val="000066"/>
                </a:solidFill>
                <a:latin typeface="+mn-lt"/>
              </a:rPr>
              <a:t>20</a:t>
            </a:r>
          </a:p>
        </p:txBody>
      </p:sp>
      <p:sp>
        <p:nvSpPr>
          <p:cNvPr id="46" name="Rectangle 67"/>
          <p:cNvSpPr>
            <a:spLocks noChangeArrowheads="1"/>
          </p:cNvSpPr>
          <p:nvPr/>
        </p:nvSpPr>
        <p:spPr bwMode="auto">
          <a:xfrm>
            <a:off x="402673" y="4044085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40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402673" y="3500979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60</a:t>
            </a:r>
          </a:p>
        </p:txBody>
      </p: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402673" y="2933431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80</a:t>
            </a:r>
          </a:p>
        </p:txBody>
      </p:sp>
      <p:sp>
        <p:nvSpPr>
          <p:cNvPr id="49" name="Rectangle 70"/>
          <p:cNvSpPr>
            <a:spLocks noChangeArrowheads="1"/>
          </p:cNvSpPr>
          <p:nvPr/>
        </p:nvSpPr>
        <p:spPr bwMode="auto">
          <a:xfrm>
            <a:off x="288560" y="2372775"/>
            <a:ext cx="3423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 dirty="0">
                <a:solidFill>
                  <a:srgbClr val="000066"/>
                </a:solidFill>
                <a:latin typeface="+mn-lt"/>
              </a:rPr>
              <a:t>100</a:t>
            </a:r>
          </a:p>
        </p:txBody>
      </p: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1069896" y="2611239"/>
            <a:ext cx="755999" cy="2629638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1" name="Rectangle 56"/>
          <p:cNvSpPr>
            <a:spLocks noChangeArrowheads="1"/>
          </p:cNvSpPr>
          <p:nvPr/>
        </p:nvSpPr>
        <p:spPr bwMode="auto">
          <a:xfrm>
            <a:off x="1077963" y="2179712"/>
            <a:ext cx="849617" cy="40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96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(91-99) </a:t>
            </a:r>
            <a:r>
              <a:rPr lang="en-US" altLang="fr-FR" sz="1800" b="1" dirty="0"/>
              <a:t>*</a:t>
            </a:r>
          </a:p>
        </p:txBody>
      </p:sp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1517065" y="5270128"/>
            <a:ext cx="6909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cs typeface="Calibri" panose="020F0502020204030204" pitchFamily="34" charset="0"/>
              </a:rPr>
              <a:t>Overall</a:t>
            </a:r>
            <a:endParaRPr lang="en-US" altLang="fr-FR" sz="1800" dirty="0">
              <a:cs typeface="Calibri" panose="020F0502020204030204" pitchFamily="34" charset="0"/>
            </a:endParaRPr>
          </a:p>
        </p:txBody>
      </p:sp>
      <p:sp>
        <p:nvSpPr>
          <p:cNvPr id="56" name="Rectangle 41"/>
          <p:cNvSpPr>
            <a:spLocks noChangeArrowheads="1"/>
          </p:cNvSpPr>
          <p:nvPr/>
        </p:nvSpPr>
        <p:spPr bwMode="auto">
          <a:xfrm>
            <a:off x="1979712" y="2611238"/>
            <a:ext cx="755999" cy="2629639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2032300" y="2179712"/>
            <a:ext cx="682466" cy="40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96 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(91-99)</a:t>
            </a:r>
            <a:endParaRPr lang="en-US" altLang="fr-FR" sz="1800" b="1" dirty="0"/>
          </a:p>
        </p:txBody>
      </p:sp>
      <p:sp>
        <p:nvSpPr>
          <p:cNvPr id="62" name="Rectangle 41"/>
          <p:cNvSpPr>
            <a:spLocks noChangeArrowheads="1"/>
          </p:cNvSpPr>
          <p:nvPr/>
        </p:nvSpPr>
        <p:spPr bwMode="auto">
          <a:xfrm>
            <a:off x="3982812" y="2611239"/>
            <a:ext cx="755999" cy="2629638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3" name="Rectangle 74"/>
          <p:cNvSpPr>
            <a:spLocks noChangeArrowheads="1"/>
          </p:cNvSpPr>
          <p:nvPr/>
        </p:nvSpPr>
        <p:spPr bwMode="auto">
          <a:xfrm>
            <a:off x="4209928" y="4927049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75</a:t>
            </a:r>
            <a:endParaRPr lang="en-US" altLang="fr-FR" sz="1800" dirty="0">
              <a:latin typeface="+mn-lt"/>
            </a:endParaRPr>
          </a:p>
        </p:txBody>
      </p:sp>
      <p:sp>
        <p:nvSpPr>
          <p:cNvPr id="64" name="Rectangle 56"/>
          <p:cNvSpPr>
            <a:spLocks noChangeArrowheads="1"/>
          </p:cNvSpPr>
          <p:nvPr/>
        </p:nvSpPr>
        <p:spPr bwMode="auto">
          <a:xfrm>
            <a:off x="4225653" y="2396249"/>
            <a:ext cx="233988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96</a:t>
            </a:r>
          </a:p>
        </p:txBody>
      </p:sp>
      <p:sp>
        <p:nvSpPr>
          <p:cNvPr id="67" name="Rectangle 41"/>
          <p:cNvSpPr>
            <a:spLocks noChangeArrowheads="1"/>
          </p:cNvSpPr>
          <p:nvPr/>
        </p:nvSpPr>
        <p:spPr bwMode="auto">
          <a:xfrm>
            <a:off x="4846908" y="2506969"/>
            <a:ext cx="755999" cy="2733908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5139352" y="4927049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77</a:t>
            </a:r>
            <a:endParaRPr lang="en-US" altLang="fr-FR" sz="1800" dirty="0">
              <a:latin typeface="+mn-lt"/>
            </a:endParaRPr>
          </a:p>
        </p:txBody>
      </p:sp>
      <p:sp>
        <p:nvSpPr>
          <p:cNvPr id="72" name="Rectangle 41"/>
          <p:cNvSpPr>
            <a:spLocks noChangeArrowheads="1"/>
          </p:cNvSpPr>
          <p:nvPr/>
        </p:nvSpPr>
        <p:spPr bwMode="auto">
          <a:xfrm>
            <a:off x="6624384" y="2557441"/>
            <a:ext cx="755999" cy="2683436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3" name="Rectangle 74"/>
          <p:cNvSpPr>
            <a:spLocks noChangeArrowheads="1"/>
          </p:cNvSpPr>
          <p:nvPr/>
        </p:nvSpPr>
        <p:spPr bwMode="auto">
          <a:xfrm>
            <a:off x="6855803" y="4927049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35</a:t>
            </a:r>
            <a:endParaRPr lang="en-US" altLang="fr-FR" sz="1800" dirty="0">
              <a:latin typeface="+mn-lt"/>
            </a:endParaRPr>
          </a:p>
        </p:txBody>
      </p:sp>
      <p:sp>
        <p:nvSpPr>
          <p:cNvPr id="74" name="Rectangle 56"/>
          <p:cNvSpPr>
            <a:spLocks noChangeArrowheads="1"/>
          </p:cNvSpPr>
          <p:nvPr/>
        </p:nvSpPr>
        <p:spPr bwMode="auto">
          <a:xfrm>
            <a:off x="7690130" y="2547172"/>
            <a:ext cx="233988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91</a:t>
            </a:r>
          </a:p>
        </p:txBody>
      </p:sp>
      <p:sp>
        <p:nvSpPr>
          <p:cNvPr id="82" name="Rectangle 41"/>
          <p:cNvSpPr>
            <a:spLocks noChangeArrowheads="1"/>
          </p:cNvSpPr>
          <p:nvPr/>
        </p:nvSpPr>
        <p:spPr bwMode="auto">
          <a:xfrm>
            <a:off x="7452400" y="2755701"/>
            <a:ext cx="755999" cy="2485175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3" name="Rectangle 74"/>
          <p:cNvSpPr>
            <a:spLocks noChangeArrowheads="1"/>
          </p:cNvSpPr>
          <p:nvPr/>
        </p:nvSpPr>
        <p:spPr bwMode="auto">
          <a:xfrm>
            <a:off x="7657652" y="4927049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32</a:t>
            </a:r>
            <a:endParaRPr lang="en-US" altLang="fr-FR" sz="1800" dirty="0">
              <a:latin typeface="+mn-lt"/>
            </a:endParaRPr>
          </a:p>
        </p:txBody>
      </p:sp>
      <p:cxnSp>
        <p:nvCxnSpPr>
          <p:cNvPr id="88" name="Straight Connector 20"/>
          <p:cNvCxnSpPr>
            <a:cxnSpLocks noChangeShapeType="1"/>
          </p:cNvCxnSpPr>
          <p:nvPr/>
        </p:nvCxnSpPr>
        <p:spPr bwMode="auto">
          <a:xfrm flipV="1">
            <a:off x="1331640" y="3491520"/>
            <a:ext cx="0" cy="258085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Rectangle 136"/>
          <p:cNvSpPr>
            <a:spLocks noChangeArrowheads="1"/>
          </p:cNvSpPr>
          <p:nvPr/>
        </p:nvSpPr>
        <p:spPr bwMode="auto">
          <a:xfrm>
            <a:off x="827585" y="2863864"/>
            <a:ext cx="1585023" cy="6840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2 relapses</a:t>
            </a:r>
          </a:p>
          <a:p>
            <a:pPr eaLnBrk="1" hangingPunct="1">
              <a:buClr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withdrew consent</a:t>
            </a:r>
          </a:p>
          <a:p>
            <a:pPr eaLnBrk="1" hangingPunct="1">
              <a:buClr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death</a:t>
            </a:r>
          </a:p>
        </p:txBody>
      </p:sp>
      <p:cxnSp>
        <p:nvCxnSpPr>
          <p:cNvPr id="91" name="Straight Connector 20"/>
          <p:cNvCxnSpPr>
            <a:cxnSpLocks noChangeShapeType="1"/>
          </p:cNvCxnSpPr>
          <p:nvPr/>
        </p:nvCxnSpPr>
        <p:spPr bwMode="auto">
          <a:xfrm flipH="1" flipV="1">
            <a:off x="2339752" y="4555976"/>
            <a:ext cx="2524" cy="288000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 136"/>
          <p:cNvSpPr>
            <a:spLocks noChangeArrowheads="1"/>
          </p:cNvSpPr>
          <p:nvPr/>
        </p:nvSpPr>
        <p:spPr bwMode="auto">
          <a:xfrm>
            <a:off x="1475655" y="3763888"/>
            <a:ext cx="1907999" cy="791999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on-treatment failure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relapse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discontinuation for AE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lost to follow-up</a:t>
            </a:r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757005" y="5240878"/>
            <a:ext cx="79200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" name="ZoneTexte 3"/>
          <p:cNvSpPr txBox="1"/>
          <p:nvPr/>
        </p:nvSpPr>
        <p:spPr>
          <a:xfrm>
            <a:off x="562050" y="2174587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%</a:t>
            </a:r>
          </a:p>
        </p:txBody>
      </p:sp>
      <p:sp>
        <p:nvSpPr>
          <p:cNvPr id="96" name="Rectangle 77"/>
          <p:cNvSpPr>
            <a:spLocks noChangeArrowheads="1"/>
          </p:cNvSpPr>
          <p:nvPr/>
        </p:nvSpPr>
        <p:spPr bwMode="auto">
          <a:xfrm>
            <a:off x="4006423" y="5270128"/>
            <a:ext cx="16050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cs typeface="Calibri" panose="020F0502020204030204" pitchFamily="34" charset="0"/>
              </a:rPr>
              <a:t>Treatment-naive</a:t>
            </a:r>
            <a:endParaRPr lang="en-US" altLang="fr-FR" sz="1800" dirty="0">
              <a:cs typeface="Calibri" panose="020F0502020204030204" pitchFamily="34" charset="0"/>
            </a:endParaRPr>
          </a:p>
        </p:txBody>
      </p:sp>
      <p:sp>
        <p:nvSpPr>
          <p:cNvPr id="104" name="Rectangle 77"/>
          <p:cNvSpPr>
            <a:spLocks noChangeArrowheads="1"/>
          </p:cNvSpPr>
          <p:nvPr/>
        </p:nvSpPr>
        <p:spPr bwMode="auto">
          <a:xfrm>
            <a:off x="6269538" y="5270128"/>
            <a:ext cx="22629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cs typeface="Calibri" panose="020F0502020204030204" pitchFamily="34" charset="0"/>
              </a:rPr>
              <a:t>Treatment-experienced</a:t>
            </a:r>
            <a:endParaRPr lang="en-US" altLang="fr-FR" sz="1800" dirty="0">
              <a:cs typeface="Calibri" panose="020F0502020204030204" pitchFamily="34" charset="0"/>
            </a:endParaRPr>
          </a:p>
        </p:txBody>
      </p:sp>
      <p:sp>
        <p:nvSpPr>
          <p:cNvPr id="105" name="Rectangle 56"/>
          <p:cNvSpPr>
            <a:spLocks noChangeArrowheads="1"/>
          </p:cNvSpPr>
          <p:nvPr/>
        </p:nvSpPr>
        <p:spPr bwMode="auto">
          <a:xfrm>
            <a:off x="6884046" y="2342983"/>
            <a:ext cx="233988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97</a:t>
            </a:r>
            <a:endParaRPr lang="en-US" altLang="fr-FR" sz="1800" dirty="0"/>
          </a:p>
        </p:txBody>
      </p:sp>
      <p:sp>
        <p:nvSpPr>
          <p:cNvPr id="112" name="Rectangle 74"/>
          <p:cNvSpPr>
            <a:spLocks noChangeArrowheads="1"/>
          </p:cNvSpPr>
          <p:nvPr/>
        </p:nvSpPr>
        <p:spPr bwMode="auto">
          <a:xfrm>
            <a:off x="1210618" y="4927049"/>
            <a:ext cx="3723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110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13" name="Rectangle 74"/>
          <p:cNvSpPr>
            <a:spLocks noChangeArrowheads="1"/>
          </p:cNvSpPr>
          <p:nvPr/>
        </p:nvSpPr>
        <p:spPr bwMode="auto">
          <a:xfrm>
            <a:off x="2128642" y="4927049"/>
            <a:ext cx="3851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109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14" name="Rectangle 56"/>
          <p:cNvSpPr>
            <a:spLocks noChangeArrowheads="1"/>
          </p:cNvSpPr>
          <p:nvPr/>
        </p:nvSpPr>
        <p:spPr bwMode="auto">
          <a:xfrm>
            <a:off x="5139895" y="2254203"/>
            <a:ext cx="233988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99</a:t>
            </a:r>
            <a:endParaRPr lang="en-US" altLang="fr-FR" sz="1800" dirty="0"/>
          </a:p>
        </p:txBody>
      </p:sp>
      <p:sp>
        <p:nvSpPr>
          <p:cNvPr id="132" name="Text Placeholder 8"/>
          <p:cNvSpPr txBox="1">
            <a:spLocks/>
          </p:cNvSpPr>
          <p:nvPr/>
        </p:nvSpPr>
        <p:spPr>
          <a:xfrm>
            <a:off x="348899" y="5517232"/>
            <a:ext cx="8121111" cy="457200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b="0" dirty="0">
                <a:solidFill>
                  <a:srgbClr val="000066"/>
                </a:solidFill>
                <a:latin typeface="Arial"/>
                <a:cs typeface="Arial"/>
              </a:rPr>
              <a:t>* p &lt; 0.001 for superiority compared with prespecified 83% performance goal</a:t>
            </a:r>
          </a:p>
        </p:txBody>
      </p:sp>
      <p:sp>
        <p:nvSpPr>
          <p:cNvPr id="136" name="Espace réservé du contenu 10"/>
          <p:cNvSpPr txBox="1">
            <a:spLocks/>
          </p:cNvSpPr>
          <p:nvPr/>
        </p:nvSpPr>
        <p:spPr bwMode="auto">
          <a:xfrm>
            <a:off x="348899" y="5836979"/>
            <a:ext cx="8772807" cy="76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000" kern="0" dirty="0"/>
              <a:t>SVR</a:t>
            </a:r>
            <a:r>
              <a:rPr lang="en-US" sz="2000" kern="0" baseline="-25000" dirty="0"/>
              <a:t>12</a:t>
            </a:r>
            <a:r>
              <a:rPr lang="en-US" sz="2000" kern="0" dirty="0"/>
              <a:t> according to baseline RASs (present in </a:t>
            </a:r>
            <a:r>
              <a:rPr lang="en-US" sz="2000" kern="0" dirty="0" smtClean="0"/>
              <a:t>22% </a:t>
            </a:r>
            <a:r>
              <a:rPr lang="en-US" sz="2000" kern="0" dirty="0"/>
              <a:t>and </a:t>
            </a:r>
            <a:r>
              <a:rPr lang="en-US" sz="2000" kern="0" dirty="0" smtClean="0"/>
              <a:t>23% </a:t>
            </a:r>
            <a:r>
              <a:rPr lang="en-US" sz="2000" kern="0" dirty="0"/>
              <a:t>of patients)</a:t>
            </a:r>
          </a:p>
          <a:p>
            <a:pPr lvl="1"/>
            <a:r>
              <a:rPr lang="en-US" sz="1600" kern="0" dirty="0"/>
              <a:t>If absent, 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= </a:t>
            </a:r>
            <a:r>
              <a:rPr lang="en-US" sz="1600" kern="0" dirty="0" smtClean="0"/>
              <a:t>98% vs 97% </a:t>
            </a:r>
            <a:r>
              <a:rPr lang="en-US" sz="1600" kern="0" dirty="0"/>
              <a:t>; If present, 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= 100% (in both treatment groups)</a:t>
            </a:r>
          </a:p>
        </p:txBody>
      </p:sp>
      <p:sp>
        <p:nvSpPr>
          <p:cNvPr id="13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POLARIS-3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8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800" dirty="0"/>
              <a:t>POLARIS-3 study: SOF/VEL/VOX 8 weeks vs SOF/VEL 12 weeks in patients with genotype 3 and cirrhosis</a:t>
            </a:r>
          </a:p>
        </p:txBody>
      </p:sp>
      <p:grpSp>
        <p:nvGrpSpPr>
          <p:cNvPr id="54" name="Groupe 53"/>
          <p:cNvGrpSpPr/>
          <p:nvPr/>
        </p:nvGrpSpPr>
        <p:grpSpPr>
          <a:xfrm>
            <a:off x="1210619" y="1628799"/>
            <a:ext cx="5521622" cy="481721"/>
            <a:chOff x="1210619" y="1675655"/>
            <a:chExt cx="5521622" cy="481721"/>
          </a:xfrm>
        </p:grpSpPr>
        <p:sp>
          <p:nvSpPr>
            <p:cNvPr id="57" name="AutoShape 126"/>
            <p:cNvSpPr>
              <a:spLocks noChangeArrowheads="1"/>
            </p:cNvSpPr>
            <p:nvPr/>
          </p:nvSpPr>
          <p:spPr bwMode="auto">
            <a:xfrm>
              <a:off x="1210619" y="1725377"/>
              <a:ext cx="5521622" cy="396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endParaRPr lang="en-GB" sz="2400"/>
            </a:p>
          </p:txBody>
        </p:sp>
        <p:sp>
          <p:nvSpPr>
            <p:cNvPr id="58" name="TextBox 20"/>
            <p:cNvSpPr txBox="1"/>
            <p:nvPr/>
          </p:nvSpPr>
          <p:spPr>
            <a:xfrm>
              <a:off x="1835696" y="1675656"/>
              <a:ext cx="25511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SOF/VEL/VOX 8 weeks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547664" y="1767835"/>
              <a:ext cx="288456" cy="272843"/>
            </a:xfrm>
            <a:prstGeom prst="rect">
              <a:avLst/>
            </a:prstGeom>
            <a:solidFill>
              <a:srgbClr val="07719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  <p:sp>
          <p:nvSpPr>
            <p:cNvPr id="61" name="TextBox 142"/>
            <p:cNvSpPr txBox="1"/>
            <p:nvPr/>
          </p:nvSpPr>
          <p:spPr>
            <a:xfrm>
              <a:off x="4716016" y="1675655"/>
              <a:ext cx="1953764" cy="4817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 12 weeks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4427984" y="1767835"/>
              <a:ext cx="288456" cy="272843"/>
            </a:xfrm>
            <a:prstGeom prst="rect">
              <a:avLst/>
            </a:prstGeom>
            <a:solidFill>
              <a:srgbClr val="70AD4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</p:grpSp>
      <p:sp>
        <p:nvSpPr>
          <p:cNvPr id="66" name="Rectangle 66"/>
          <p:cNvSpPr>
            <a:spLocks noChangeArrowheads="1"/>
          </p:cNvSpPr>
          <p:nvPr/>
        </p:nvSpPr>
        <p:spPr bwMode="auto">
          <a:xfrm>
            <a:off x="773606" y="4962562"/>
            <a:ext cx="2680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 dirty="0">
                <a:solidFill>
                  <a:srgbClr val="000066"/>
                </a:solidFill>
                <a:latin typeface="+mn-lt"/>
              </a:rPr>
              <a:t>N=</a:t>
            </a:r>
          </a:p>
        </p:txBody>
      </p:sp>
      <p:sp>
        <p:nvSpPr>
          <p:cNvPr id="69" name="ZoneTexte 69"/>
          <p:cNvSpPr txBox="1">
            <a:spLocks noChangeArrowheads="1"/>
          </p:cNvSpPr>
          <p:nvPr/>
        </p:nvSpPr>
        <p:spPr bwMode="auto">
          <a:xfrm>
            <a:off x="1331641" y="6585874"/>
            <a:ext cx="77900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Foster GR. AASLD 2016, Abs.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258; Jacobson 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IM. 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 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915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533605"/>
              </p:ext>
            </p:extLst>
          </p:nvPr>
        </p:nvGraphicFramePr>
        <p:xfrm>
          <a:off x="724981" y="1700808"/>
          <a:ext cx="7879467" cy="4562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3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9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08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5496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SOF/VEL/VOX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8 weeks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110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7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weeks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109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7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At least one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7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events, N (%)</a:t>
                      </a: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Related to study drug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 (2%)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 (3%)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37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adverse events,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 (3%)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 (3%)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37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event, N (%)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(&lt; 1%)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37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 in &gt; </a:t>
                      </a:r>
                      <a:r>
                        <a:rPr lang="en-US" sz="1400" b="1" u="none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10% of patients, %</a:t>
                      </a:r>
                      <a:endParaRPr lang="en-US" sz="1400" b="1" u="none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370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370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370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370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Diarrhea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37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3-4 laboratory abnormalities,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370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&lt; 10 g/dl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93705">
                <a:tc>
                  <a:txBody>
                    <a:bodyPr/>
                    <a:lstStyle/>
                    <a:p>
                      <a:pPr marL="457200" marR="0" lvl="1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ALT &gt; 5 x ULN / AST &gt; 5 x ULN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/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 / 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478782" y="1196752"/>
            <a:ext cx="2470247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</a:p>
        </p:txBody>
      </p:sp>
      <p:sp>
        <p:nvSpPr>
          <p:cNvPr id="1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POLARIS-3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800" dirty="0"/>
              <a:t>POLARIS-3 study: SOF/VEL/VOX 8 weeks vs SOF/VEL 12 weeks in patients with genotype 3 and cirrhosis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522657" y="6585874"/>
            <a:ext cx="3599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Jacobson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IM. Gastroenterology 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124743"/>
            <a:ext cx="8136706" cy="544591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Summary</a:t>
            </a:r>
            <a:endParaRPr lang="en-US" sz="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000" spc="-40" dirty="0"/>
              <a:t>In patients with HCV genotype 3 infection and </a:t>
            </a:r>
            <a:r>
              <a:rPr lang="en-US" sz="2000" spc="-40" dirty="0" smtClean="0"/>
              <a:t>cirrhosis,           SOF</a:t>
            </a:r>
            <a:r>
              <a:rPr lang="en-US" sz="2000" spc="-40" dirty="0"/>
              <a:t>/VEL/VOX for 8 weeks resulted in a 96% 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rate as did SOF/VEL for 12 weeks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000" spc="-40" dirty="0"/>
              <a:t>Baseline NS5A RASs, including Y93H, did not impact treatment outcome for either SOF/VEL/VOX or SOF/VEL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No treatment emergent RASs in the SOF/VEL/VOX group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2000" dirty="0"/>
              <a:t>In the SOF/VEL group, both </a:t>
            </a:r>
            <a:r>
              <a:rPr lang="en-US" sz="2000" dirty="0" err="1"/>
              <a:t>virologic</a:t>
            </a:r>
            <a:r>
              <a:rPr lang="en-US" sz="2000" dirty="0"/>
              <a:t> failures had Y93H emergence</a:t>
            </a:r>
            <a:endParaRPr lang="en-US" sz="2000" spc="-4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000" spc="-40" dirty="0"/>
              <a:t>SOF/VEL/VOX and SOF/VEL were safe and well </a:t>
            </a:r>
            <a:r>
              <a:rPr lang="en-US" sz="2000" spc="-40" dirty="0" smtClean="0"/>
              <a:t>tolerated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2000" spc="-40" dirty="0"/>
              <a:t>Mild gastrointestinal adverse events (nausea and diarrhea) were associated with treatment regimens that included VOX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2000" spc="-40" dirty="0"/>
              <a:t>There was no evidence of VOX-related </a:t>
            </a:r>
            <a:r>
              <a:rPr lang="en-US" sz="2000" spc="-40" dirty="0" smtClean="0"/>
              <a:t>hepatotoxicity</a:t>
            </a:r>
            <a:endParaRPr lang="en-US" sz="2000" spc="-4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000" spc="-40" dirty="0"/>
              <a:t>SOF/VEL/VOX for 8 weeks and SOF/VEL for 12 weeks both provide simple, safe, and effective treatment regimens for patients with HCV genotype 3 and cirrhosis</a:t>
            </a:r>
          </a:p>
        </p:txBody>
      </p:sp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POLARIS-3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800" dirty="0"/>
              <a:t>POLARIS-3 study: SOF/VEL/VOX 8 weeks vs SOF/VEL 12 weeks in patients with genotype 3 and cirrhosis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522657" y="6585874"/>
            <a:ext cx="35990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Jacobson IM. </a:t>
            </a:r>
            <a:r>
              <a:rPr lang="en-GB" sz="1200" i="1">
                <a:solidFill>
                  <a:srgbClr val="0070C0"/>
                </a:solidFill>
                <a:ea typeface="ＭＳ Ｐゴシック" pitchFamily="34" charset="-128"/>
              </a:rPr>
              <a:t>Gastroenterology 2017; 153:113-22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7175</TotalTime>
  <Words>895</Words>
  <Application>Microsoft Macintosh PowerPoint</Application>
  <PresentationFormat>Présentation à l'écran (4:3)</PresentationFormat>
  <Paragraphs>173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2015 </vt:lpstr>
      <vt:lpstr>POLARIS-3 study: SOF/VEL/VOX 8 weeks vs SOF/VEL 12 weeks in patients with genotype 3 and cirrhosis</vt:lpstr>
      <vt:lpstr>POLARIS-3 study: SOF/VEL/VOX 8 weeks vs SOF/VEL 12 weeks in patients with genotype 3 and cirrhosis</vt:lpstr>
      <vt:lpstr>POLARIS-3 study: SOF/VEL/VOX 8 weeks vs SOF/VEL 12 weeks in patients with genotype 3 and cirrhosis</vt:lpstr>
      <vt:lpstr>POLARIS-3 study: SOF/VEL/VOX 8 weeks vs SOF/VEL 12 weeks in patients with genotype 3 and cirrhosis</vt:lpstr>
      <vt:lpstr>POLARIS-3 study: SOF/VEL/VOX 8 weeks vs SOF/VEL 12 weeks in patients with genotype 3 and cirrhosis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247</cp:revision>
  <dcterms:created xsi:type="dcterms:W3CDTF">2015-05-23T16:11:26Z</dcterms:created>
  <dcterms:modified xsi:type="dcterms:W3CDTF">2017-07-14T19:49:38Z</dcterms:modified>
</cp:coreProperties>
</file>