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89" r:id="rId2"/>
    <p:sldId id="284" r:id="rId3"/>
    <p:sldId id="295" r:id="rId4"/>
    <p:sldId id="296" r:id="rId5"/>
    <p:sldId id="297" r:id="rId6"/>
    <p:sldId id="290" r:id="rId7"/>
    <p:sldId id="292" r:id="rId8"/>
  </p:sldIdLst>
  <p:sldSz cx="9144000" cy="6858000" type="screen4x3"/>
  <p:notesSz cx="6858000" cy="9144000"/>
  <p:custDataLst>
    <p:tags r:id="rId11"/>
  </p:custDataLst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rgbClr val="000066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rgbClr val="000066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8" pos="5759">
          <p15:clr>
            <a:srgbClr val="A4A3A4"/>
          </p15:clr>
        </p15:guide>
        <p15:guide id="9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tilisateur de Microsoft Office" initials="Office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DDDDDD"/>
    <a:srgbClr val="94E85B"/>
    <a:srgbClr val="15ABA6"/>
    <a:srgbClr val="128C88"/>
    <a:srgbClr val="FFFFFF"/>
    <a:srgbClr val="333399"/>
    <a:srgbClr val="0070C0"/>
    <a:srgbClr val="70AD47"/>
    <a:srgbClr val="0077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Style à thème 1 - Accentuation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16DA210-FB5B-4158-B5E0-FEB733F419BA}" styleName="Style clair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yle léger 3 - Accentuation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9170" autoAdjust="0"/>
  </p:normalViewPr>
  <p:slideViewPr>
    <p:cSldViewPr snapToObjects="1">
      <p:cViewPr varScale="1">
        <p:scale>
          <a:sx n="84" d="100"/>
          <a:sy n="84" d="100"/>
        </p:scale>
        <p:origin x="-264" y="-104"/>
      </p:cViewPr>
      <p:guideLst>
        <p:guide orient="horz" pos="2160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ags" Target="tags/tag1.xml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FED37435-6F7F-4E73-AC05-7DFCA6B8B48E}" type="datetimeFigureOut">
              <a:rPr lang="fr-FR"/>
              <a:pPr>
                <a:defRPr/>
              </a:pPr>
              <a:t>20/06/17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9D35950B-3B05-4EEB-A27F-E7E72F71A98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229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38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D35950B-3B05-4EEB-A27F-E7E72F71A98A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27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3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fr-FR">
              <a:latin typeface="Calibri" charset="0"/>
            </a:endParaRP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29057" indent="-280406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2162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70276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8927" indent="-22432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6757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16227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6487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13528" indent="-22432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8BCA26-7888-AA4D-A3E5-83CC3C710A8A}" type="slidenum">
              <a:rPr lang="en-US">
                <a:solidFill>
                  <a:srgbClr val="000000"/>
                </a:solidFill>
                <a:latin typeface="Calibri" charset="0"/>
              </a:rPr>
              <a:pPr/>
              <a:t>4</a:t>
            </a:fld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dirty="0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925" y="1484313"/>
            <a:ext cx="4424363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11688" y="1484313"/>
            <a:ext cx="4424362" cy="4924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497"/>
            <a:ext cx="7924800" cy="787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900"/>
              </a:spcBef>
              <a:defRPr/>
            </a:lvl1pPr>
            <a:lvl2pPr>
              <a:spcBef>
                <a:spcPts val="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609599" y="6248400"/>
            <a:ext cx="7870371" cy="4572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985000" y="64928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b="0" baseline="0"/>
            </a:lvl1pPr>
          </a:lstStyle>
          <a:p>
            <a:fld id="{67596D74-673C-C648-8EAA-BA66B65712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709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76200"/>
            <a:ext cx="8351837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557338"/>
            <a:ext cx="8351838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Trebuchet MS" pitchFamily="34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3200" b="1">
          <a:solidFill>
            <a:srgbClr val="FFFF00"/>
          </a:solidFill>
          <a:latin typeface="Trebuchet MS" pitchFamily="34" charset="0"/>
        </a:defRPr>
      </a:lvl9pPr>
    </p:titleStyle>
    <p:bodyStyle>
      <a:lvl1pPr marL="271463" indent="-271463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Font typeface="Wingdings" pitchFamily="2" charset="2"/>
        <a:buChar char="§"/>
        <a:defRPr sz="2400" b="1">
          <a:solidFill>
            <a:srgbClr val="0070C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>
          <a:solidFill>
            <a:srgbClr val="000066"/>
          </a:solidFill>
          <a:latin typeface="+mn-lt"/>
        </a:defRPr>
      </a:lvl2pPr>
      <a:lvl3pPr marL="1144588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•"/>
        <a:defRPr sz="1600">
          <a:solidFill>
            <a:srgbClr val="0000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–"/>
        <a:defRPr sz="1400">
          <a:solidFill>
            <a:srgbClr val="00006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70C0"/>
        </a:buClr>
        <a:buChar char="»"/>
        <a:defRPr sz="1400">
          <a:solidFill>
            <a:srgbClr val="00006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1400">
          <a:solidFill>
            <a:srgbClr val="4D4D4D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1.xml"/><Relationship Id="rId3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7.xml"/><Relationship Id="rId2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tags" Target="../tags/tag8.xml"/><Relationship Id="rId2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3491881" y="2420888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182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3491880" y="3826153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151</a:t>
            </a:r>
          </a:p>
        </p:txBody>
      </p:sp>
      <p:sp>
        <p:nvSpPr>
          <p:cNvPr id="14" name="Line 63"/>
          <p:cNvSpPr>
            <a:spLocks noChangeShapeType="1"/>
          </p:cNvSpPr>
          <p:nvPr/>
        </p:nvSpPr>
        <p:spPr bwMode="auto">
          <a:xfrm>
            <a:off x="6894799" y="2720151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1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4106688"/>
              </p:ext>
            </p:extLst>
          </p:nvPr>
        </p:nvGraphicFramePr>
        <p:xfrm>
          <a:off x="4288779" y="3573014"/>
          <a:ext cx="2611953" cy="648074"/>
        </p:xfrm>
        <a:graphic>
          <a:graphicData uri="http://schemas.openxmlformats.org/drawingml/2006/table">
            <a:tbl>
              <a:tblPr/>
              <a:tblGrid>
                <a:gridCol w="26119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 400/100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0" name="AutoShape 162"/>
          <p:cNvSpPr>
            <a:spLocks noChangeArrowheads="1"/>
          </p:cNvSpPr>
          <p:nvPr/>
        </p:nvSpPr>
        <p:spPr bwMode="auto">
          <a:xfrm>
            <a:off x="143508" y="2097136"/>
            <a:ext cx="2880000" cy="251999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u="sng" dirty="0">
                <a:latin typeface="Calibri" pitchFamily="-1" charset="0"/>
                <a:ea typeface="Arial" pitchFamily="-1" charset="0"/>
                <a:cs typeface="Arial" pitchFamily="-1" charset="0"/>
              </a:rPr>
              <a:t>&gt;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18 years</a:t>
            </a:r>
            <a:b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</a:b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Chronic HCV infection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Genotype 1 to 6</a:t>
            </a:r>
          </a:p>
          <a:p>
            <a:pPr algn="ctr"/>
            <a:r>
              <a:rPr lang="en-US" sz="1600" b="1" dirty="0" err="1" smtClean="0">
                <a:latin typeface="Calibri" pitchFamily="-1" charset="0"/>
                <a:ea typeface="Arial" pitchFamily="-1" charset="0"/>
                <a:cs typeface="Arial" pitchFamily="-1" charset="0"/>
              </a:rPr>
              <a:t>Virologic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 failure after 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≥ 4 weeks treatment</a:t>
            </a:r>
          </a:p>
          <a:p>
            <a:pPr algn="ctr"/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DAA</a:t>
            </a: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-experienced 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(exclusion if prior NS5A</a:t>
            </a:r>
          </a:p>
          <a:p>
            <a:pPr algn="ctr"/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 or NS3 (PI) + PEG-IFN + RBV)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 *</a:t>
            </a:r>
            <a:r>
              <a:rPr lang="en-US" sz="1600" b="1" dirty="0" smtClean="0">
                <a:latin typeface="Calibri" pitchFamily="-1" charset="0"/>
                <a:ea typeface="Arial" pitchFamily="-1" charset="0"/>
                <a:cs typeface="Arial" pitchFamily="-1" charset="0"/>
              </a:rPr>
              <a:t>* allowed</a:t>
            </a:r>
            <a:endParaRPr lang="en-US" sz="1600" b="1" dirty="0"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1" name="Oval 170"/>
          <p:cNvSpPr>
            <a:spLocks noChangeArrowheads="1"/>
          </p:cNvSpPr>
          <p:nvPr/>
        </p:nvSpPr>
        <p:spPr bwMode="auto">
          <a:xfrm>
            <a:off x="2600077" y="1196752"/>
            <a:ext cx="1539875" cy="972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err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latin typeface="Calibri" pitchFamily="-1" charset="0"/>
                <a:ea typeface="Arial" pitchFamily="-1" charset="0"/>
                <a:cs typeface="Arial" pitchFamily="-1" charset="0"/>
              </a:rPr>
              <a:t>1 : 1</a:t>
            </a:r>
            <a:endParaRPr lang="en-US" sz="1400" b="1" dirty="0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Open-label</a:t>
            </a:r>
          </a:p>
        </p:txBody>
      </p:sp>
      <p:cxnSp>
        <p:nvCxnSpPr>
          <p:cNvPr id="32" name="AutoShape 60"/>
          <p:cNvCxnSpPr>
            <a:cxnSpLocks noChangeShapeType="1"/>
          </p:cNvCxnSpPr>
          <p:nvPr/>
        </p:nvCxnSpPr>
        <p:spPr bwMode="auto">
          <a:xfrm rot="10800000" flipH="1" flipV="1">
            <a:off x="4283969" y="2758418"/>
            <a:ext cx="1587" cy="1079994"/>
          </a:xfrm>
          <a:prstGeom prst="bentConnector3">
            <a:avLst>
              <a:gd name="adj1" fmla="val -33765721"/>
            </a:avLst>
          </a:prstGeom>
          <a:ln w="28575">
            <a:solidFill>
              <a:srgbClr val="333399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Line 63"/>
          <p:cNvSpPr>
            <a:spLocks noChangeShapeType="1"/>
          </p:cNvSpPr>
          <p:nvPr/>
        </p:nvSpPr>
        <p:spPr bwMode="auto">
          <a:xfrm>
            <a:off x="3023913" y="3302522"/>
            <a:ext cx="719995" cy="5147"/>
          </a:xfrm>
          <a:prstGeom prst="line">
            <a:avLst/>
          </a:prstGeom>
          <a:ln w="28575">
            <a:solidFill>
              <a:srgbClr val="333399"/>
            </a:solidFill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34" name="Connecteur droit 66"/>
          <p:cNvCxnSpPr>
            <a:cxnSpLocks noChangeShapeType="1"/>
          </p:cNvCxnSpPr>
          <p:nvPr/>
        </p:nvCxnSpPr>
        <p:spPr bwMode="auto">
          <a:xfrm rot="5400000">
            <a:off x="3154014" y="2384907"/>
            <a:ext cx="432000" cy="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36" name="ZoneTexte 71"/>
          <p:cNvSpPr txBox="1">
            <a:spLocks noChangeArrowheads="1"/>
          </p:cNvSpPr>
          <p:nvPr/>
        </p:nvSpPr>
        <p:spPr bwMode="auto">
          <a:xfrm>
            <a:off x="3264635" y="4274512"/>
            <a:ext cx="5411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ＭＳ Ｐゴシック" pitchFamily="-1" charset="-128"/>
                <a:cs typeface="ＭＳ Ｐゴシック" pitchFamily="-1" charset="-128"/>
              </a:rPr>
              <a:t> in genotypes 1, 2 and 3, stratified on genotype and cirrhosis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1400" dirty="0" err="1">
                <a:latin typeface="+mn-lt"/>
                <a:ea typeface="ＭＳ Ｐゴシック" pitchFamily="-1" charset="-128"/>
                <a:cs typeface="ＭＳ Ｐゴシック" pitchFamily="-1" charset="-128"/>
              </a:rPr>
              <a:t>randomisation</a:t>
            </a:r>
            <a:r>
              <a:rPr lang="en-US" sz="1400" dirty="0">
                <a:latin typeface="+mn-lt"/>
                <a:ea typeface="ＭＳ Ｐゴシック" pitchFamily="-1" charset="-128"/>
                <a:cs typeface="ＭＳ Ｐゴシック" pitchFamily="-1" charset="-128"/>
              </a:rPr>
              <a:t> in other genotypes (open-label SOF/VEL/VOX)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8334959" y="2520096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sp>
        <p:nvSpPr>
          <p:cNvPr id="25" name="Rectangle 24"/>
          <p:cNvSpPr/>
          <p:nvPr/>
        </p:nvSpPr>
        <p:spPr>
          <a:xfrm>
            <a:off x="287524" y="4653136"/>
            <a:ext cx="26354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**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Metavir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F4 or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Ishak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5-6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Fibroscan</a:t>
            </a:r>
            <a:r>
              <a:rPr lang="en-US" sz="1400" baseline="300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12.5 </a:t>
            </a:r>
            <a:r>
              <a:rPr lang="en-US" sz="1400" dirty="0" err="1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kPa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or </a:t>
            </a:r>
            <a:endParaRPr lang="en-US" sz="1400" dirty="0" smtClean="0">
              <a:solidFill>
                <a:srgbClr val="000066"/>
              </a:solidFill>
              <a:latin typeface="+mn-lt"/>
              <a:ea typeface="Arial" pitchFamily="-1" charset="0"/>
              <a:cs typeface="Arial" pitchFamily="-1" charset="0"/>
            </a:endParaRPr>
          </a:p>
          <a:p>
            <a:r>
              <a:rPr lang="en-US" sz="1400" dirty="0" err="1" smtClean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Fibrotest</a:t>
            </a:r>
            <a:r>
              <a:rPr lang="en-US" sz="1400" baseline="30000" dirty="0">
                <a:ea typeface="Arial" pitchFamily="-1" charset="0"/>
                <a:cs typeface="Arial" pitchFamily="-1" charset="0"/>
                <a:sym typeface="Symbol" panose="05050102010706020507" pitchFamily="18" charset="2"/>
              </a:rPr>
              <a:t></a:t>
            </a:r>
            <a:r>
              <a:rPr lang="en-US" sz="1400" dirty="0">
                <a:solidFill>
                  <a:srgbClr val="000066"/>
                </a:solidFill>
                <a:latin typeface="+mn-lt"/>
                <a:ea typeface="Arial" pitchFamily="-1" charset="0"/>
                <a:cs typeface="Arial" pitchFamily="-1" charset="0"/>
              </a:rPr>
              <a:t> &gt; </a:t>
            </a:r>
            <a:r>
              <a:rPr lang="en-US" sz="1400" dirty="0">
                <a:latin typeface="+mn-lt"/>
                <a:ea typeface="Arial" pitchFamily="-1" charset="0"/>
                <a:cs typeface="Arial" pitchFamily="-1" charset="0"/>
              </a:rPr>
              <a:t>0.75 + APRI &gt; 2</a:t>
            </a:r>
            <a:endParaRPr lang="en-US" sz="1400" dirty="0">
              <a:latin typeface="+mn-lt"/>
            </a:endParaRPr>
          </a:p>
        </p:txBody>
      </p:sp>
      <p:sp>
        <p:nvSpPr>
          <p:cNvPr id="3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9" name="Espace réservé du contenu 2"/>
          <p:cNvSpPr txBox="1">
            <a:spLocks/>
          </p:cNvSpPr>
          <p:nvPr/>
        </p:nvSpPr>
        <p:spPr bwMode="auto">
          <a:xfrm>
            <a:off x="323528" y="116054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dirty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3" name="Espace réservé du contenu 17"/>
          <p:cNvSpPr txBox="1">
            <a:spLocks/>
          </p:cNvSpPr>
          <p:nvPr/>
        </p:nvSpPr>
        <p:spPr bwMode="auto">
          <a:xfrm>
            <a:off x="323528" y="5373762"/>
            <a:ext cx="8783390" cy="1079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r>
              <a:rPr lang="en-US" sz="2800" kern="0" dirty="0"/>
              <a:t>Objective</a:t>
            </a:r>
          </a:p>
          <a:p>
            <a:pPr lvl="1"/>
            <a:r>
              <a:rPr lang="en-US" kern="0" dirty="0"/>
              <a:t>SVR</a:t>
            </a:r>
            <a:r>
              <a:rPr lang="en-US" kern="0" baseline="-25000" dirty="0"/>
              <a:t>12</a:t>
            </a:r>
            <a:r>
              <a:rPr lang="en-US" kern="0" dirty="0"/>
              <a:t> (HCV RNA &lt; 15 IU/mL), with 95% CI, by ITT: superiority &gt; </a:t>
            </a:r>
            <a:r>
              <a:rPr lang="en-US" kern="0" dirty="0" smtClean="0"/>
              <a:t>10% </a:t>
            </a:r>
            <a:r>
              <a:rPr lang="en-US" kern="0" dirty="0" smtClean="0"/>
              <a:t>to </a:t>
            </a:r>
            <a:r>
              <a:rPr lang="en-US" kern="0" dirty="0"/>
              <a:t>a prespecified rate of 85% (2-sided significance level of 5%), for each </a:t>
            </a:r>
            <a:r>
              <a:rPr lang="en-US" kern="0" dirty="0" smtClean="0"/>
              <a:t>regimen, 90% power</a:t>
            </a:r>
            <a:endParaRPr lang="en-US" kern="0" dirty="0"/>
          </a:p>
        </p:txBody>
      </p:sp>
      <p:sp>
        <p:nvSpPr>
          <p:cNvPr id="2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600" dirty="0"/>
              <a:t>POLARIS-4 study: SOF/VEL/VOX vs SOF/VEL in genotypes 1 to 6 with non-NS5A inhibitor experience</a:t>
            </a:r>
          </a:p>
        </p:txBody>
      </p:sp>
      <p:sp>
        <p:nvSpPr>
          <p:cNvPr id="22" name="Line 172"/>
          <p:cNvSpPr>
            <a:spLocks noChangeShapeType="1"/>
          </p:cNvSpPr>
          <p:nvPr/>
        </p:nvSpPr>
        <p:spPr bwMode="auto">
          <a:xfrm>
            <a:off x="6876157" y="1916832"/>
            <a:ext cx="0" cy="230425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" name="Oval 110"/>
          <p:cNvSpPr>
            <a:spLocks noChangeArrowheads="1"/>
          </p:cNvSpPr>
          <p:nvPr/>
        </p:nvSpPr>
        <p:spPr bwMode="auto">
          <a:xfrm>
            <a:off x="6588026" y="1370334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B0F0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27" name="Line 63"/>
          <p:cNvSpPr>
            <a:spLocks noChangeShapeType="1"/>
          </p:cNvSpPr>
          <p:nvPr/>
        </p:nvSpPr>
        <p:spPr bwMode="auto">
          <a:xfrm>
            <a:off x="6876355" y="3838413"/>
            <a:ext cx="1476000" cy="0"/>
          </a:xfrm>
          <a:prstGeom prst="line">
            <a:avLst/>
          </a:prstGeom>
          <a:ln w="28575">
            <a:solidFill>
              <a:srgbClr val="333399"/>
            </a:solidFill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8316416" y="3638358"/>
            <a:ext cx="77354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333399"/>
                </a:solidFill>
                <a:latin typeface="Calibri" panose="020F0502020204030204" pitchFamily="34" charset="0"/>
              </a:rPr>
              <a:t>SVR</a:t>
            </a:r>
            <a:r>
              <a:rPr lang="en-US" sz="2000" b="1" baseline="-25000" dirty="0">
                <a:solidFill>
                  <a:srgbClr val="333399"/>
                </a:solidFill>
                <a:latin typeface="Calibri" panose="020F0502020204030204" pitchFamily="34" charset="0"/>
              </a:rPr>
              <a:t>12</a:t>
            </a:r>
          </a:p>
        </p:txBody>
      </p:sp>
      <p:graphicFrame>
        <p:nvGraphicFramePr>
          <p:cNvPr id="29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8827613"/>
              </p:ext>
            </p:extLst>
          </p:nvPr>
        </p:nvGraphicFramePr>
        <p:xfrm>
          <a:off x="4288779" y="2396115"/>
          <a:ext cx="2611953" cy="648072"/>
        </p:xfrm>
        <a:graphic>
          <a:graphicData uri="http://schemas.openxmlformats.org/drawingml/2006/table">
            <a:tbl>
              <a:tblPr/>
              <a:tblGrid>
                <a:gridCol w="26119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6480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SOF/VEL/VOX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400/100/100 mg QD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7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35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6854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170664"/>
              </p:ext>
            </p:extLst>
          </p:nvPr>
        </p:nvGraphicFramePr>
        <p:xfrm>
          <a:off x="323528" y="1664804"/>
          <a:ext cx="8564435" cy="48082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6642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1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1404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000066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12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182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  <a:b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</a:b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151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Age, years, mean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57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Female,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White,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88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87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HCV RNA,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log</a:t>
                      </a:r>
                      <a:r>
                        <a:rPr lang="en-US" sz="1400" b="1" baseline="-2500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IU/mL, mean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6.3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69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Cirrhosis, 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88441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Genotype,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1a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1b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2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3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13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17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30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29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22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34</a:t>
                      </a:r>
                      <a:b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68138">
                <a:tc>
                  <a:txBody>
                    <a:bodyPr/>
                    <a:lstStyle/>
                    <a:p>
                      <a:pPr marL="0" marR="0" lvl="0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Previous DAA</a:t>
                      </a: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treatment 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NS5B inhibitor + NS3 inhibitor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NS5B inhibitor 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NS3 inhibitor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baseline="0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≥ 2 regimens</a:t>
                      </a: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DDDDDD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74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25</a:t>
                      </a:r>
                      <a:b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</a:b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72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0722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Most recent HCV treatment response, %</a:t>
                      </a:r>
                    </a:p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28600" algn="l"/>
                          <a:tab pos="0" algn="l"/>
                        </a:tabLst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No response / Relapse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4 / 94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endParaRPr lang="en-US" sz="1400" b="1" dirty="0" smtClean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 / 87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9450" y="1124744"/>
            <a:ext cx="904736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characteristics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600" dirty="0"/>
              <a:t>POLARIS-4 study: SOF/VEL/VOX vs SOF/VEL in genotypes 1 to 6 with non-NS5A inhibitor experience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7694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922765" y="1295400"/>
            <a:ext cx="7260396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overall and by cirrhosis status,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% (95% CI)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757006" y="2726969"/>
            <a:ext cx="0" cy="2744924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659103" y="5468453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659103" y="4927389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659103" y="4371684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659103" y="3825779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659103" y="327007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659103" y="2726969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481275" y="5349077"/>
            <a:ext cx="114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367161" y="4839566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367161" y="4285262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367161" y="3742156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367161" y="3174607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253048" y="2613951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1069896" y="2816225"/>
            <a:ext cx="755999" cy="2655669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1245343" y="2528900"/>
            <a:ext cx="445635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97.8 *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(95-99)</a:t>
            </a:r>
            <a:endParaRPr lang="en-US" altLang="fr-FR" sz="1800" b="1" dirty="0"/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1538603" y="5501145"/>
            <a:ext cx="76768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Overall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979712" y="2997200"/>
            <a:ext cx="755999" cy="2474694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2238656" y="2708920"/>
            <a:ext cx="259686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90.1</a:t>
            </a:r>
          </a:p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(84-94)</a:t>
            </a:r>
            <a:endParaRPr lang="en-US" altLang="fr-FR" sz="1800" b="1" dirty="0"/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3982812" y="2785750"/>
            <a:ext cx="755999" cy="2686144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4232812" y="5149247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98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4221254" y="2583163"/>
            <a:ext cx="259686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98</a:t>
            </a: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4846908" y="2924174"/>
            <a:ext cx="755999" cy="2547719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5101276" y="5149247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82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6624384" y="2889250"/>
            <a:ext cx="755999" cy="2582644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6892472" y="5149247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84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7704011" y="2905089"/>
            <a:ext cx="259686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86</a:t>
            </a: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7452400" y="3105150"/>
            <a:ext cx="755999" cy="2366744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8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7721176" y="5149247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69</a:t>
            </a:r>
            <a:endParaRPr lang="en-US" altLang="fr-FR" sz="1800" dirty="0">
              <a:latin typeface="+mn-lt"/>
            </a:endParaRPr>
          </a:p>
        </p:txBody>
      </p:sp>
      <p:cxnSp>
        <p:nvCxnSpPr>
          <p:cNvPr id="88" name="Straight Connector 20"/>
          <p:cNvCxnSpPr>
            <a:cxnSpLocks noChangeShapeType="1"/>
          </p:cNvCxnSpPr>
          <p:nvPr/>
        </p:nvCxnSpPr>
        <p:spPr bwMode="auto">
          <a:xfrm flipV="1">
            <a:off x="1403648" y="3852260"/>
            <a:ext cx="0" cy="258085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9" name="Rectangle 136"/>
          <p:cNvSpPr>
            <a:spLocks noChangeArrowheads="1"/>
          </p:cNvSpPr>
          <p:nvPr/>
        </p:nvSpPr>
        <p:spPr bwMode="auto">
          <a:xfrm>
            <a:off x="827585" y="3177334"/>
            <a:ext cx="1440000" cy="684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relapse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death</a:t>
            </a:r>
          </a:p>
          <a:p>
            <a:pPr eaLnBrk="1" hangingPunct="1">
              <a:buClr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2</a:t>
            </a:r>
            <a:r>
              <a:rPr lang="en-US" altLang="fr-FR" sz="1200" b="1" dirty="0" smtClean="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lost to follow-up</a:t>
            </a:r>
          </a:p>
        </p:txBody>
      </p:sp>
      <p:cxnSp>
        <p:nvCxnSpPr>
          <p:cNvPr id="91" name="Straight Connector 20"/>
          <p:cNvCxnSpPr>
            <a:cxnSpLocks noChangeShapeType="1"/>
          </p:cNvCxnSpPr>
          <p:nvPr/>
        </p:nvCxnSpPr>
        <p:spPr bwMode="auto">
          <a:xfrm flipH="1" flipV="1">
            <a:off x="2339752" y="4714984"/>
            <a:ext cx="2524" cy="324000"/>
          </a:xfrm>
          <a:prstGeom prst="line">
            <a:avLst/>
          </a:prstGeom>
          <a:noFill/>
          <a:ln w="28575" algn="ctr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2" name="Rectangle 136"/>
          <p:cNvSpPr>
            <a:spLocks noChangeArrowheads="1"/>
          </p:cNvSpPr>
          <p:nvPr/>
        </p:nvSpPr>
        <p:spPr bwMode="auto">
          <a:xfrm>
            <a:off x="1799776" y="4210928"/>
            <a:ext cx="1260056" cy="504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36000" tIns="91440" rIns="36000" bIns="91440"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 breakthrough</a:t>
            </a:r>
          </a:p>
          <a:p>
            <a:pPr eaLnBrk="1" hangingPunct="1">
              <a:buClrTx/>
              <a:buFontTx/>
              <a:buNone/>
            </a:pPr>
            <a:r>
              <a:rPr lang="en-US" altLang="fr-FR" sz="1200" b="1" dirty="0">
                <a:solidFill>
                  <a:schemeClr val="bg1"/>
                </a:solidFill>
                <a:latin typeface="Arial" charset="0"/>
              </a:rPr>
              <a:t>14 relapses</a:t>
            </a:r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757005" y="5471894"/>
            <a:ext cx="7920000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/>
          </a:p>
        </p:txBody>
      </p:sp>
      <p:sp>
        <p:nvSpPr>
          <p:cNvPr id="4" name="ZoneTexte 3"/>
          <p:cNvSpPr txBox="1"/>
          <p:nvPr/>
        </p:nvSpPr>
        <p:spPr>
          <a:xfrm>
            <a:off x="562050" y="2405603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4166989" y="5501144"/>
            <a:ext cx="126061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No cirrhosis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6961474" y="5501145"/>
            <a:ext cx="92423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Cirrhosis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6888953" y="2661868"/>
            <a:ext cx="259686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98</a:t>
            </a:r>
            <a:endParaRPr lang="en-US" altLang="fr-FR" sz="1800" dirty="0"/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257614" y="5149247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182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2171846" y="5149247"/>
            <a:ext cx="38513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151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5127046" y="2660576"/>
            <a:ext cx="259686" cy="192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 anchorCtr="0">
            <a:no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94</a:t>
            </a:r>
            <a:endParaRPr lang="en-US" altLang="fr-FR" sz="1800" dirty="0"/>
          </a:p>
        </p:txBody>
      </p:sp>
      <p:sp>
        <p:nvSpPr>
          <p:cNvPr id="132" name="Text Placeholder 8"/>
          <p:cNvSpPr txBox="1">
            <a:spLocks/>
          </p:cNvSpPr>
          <p:nvPr/>
        </p:nvSpPr>
        <p:spPr>
          <a:xfrm>
            <a:off x="771369" y="5877272"/>
            <a:ext cx="8121111" cy="385192"/>
          </a:xfrm>
          <a:prstGeom prst="rect">
            <a:avLst/>
          </a:prstGeom>
        </p:spPr>
        <p:txBody>
          <a:bodyPr/>
          <a:lstStyle>
            <a:lvl1pPr marL="271463" indent="-271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2" charset="2"/>
              <a:buChar char="§"/>
              <a:defRPr sz="2400" b="1">
                <a:solidFill>
                  <a:srgbClr val="0070C0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>
                <a:solidFill>
                  <a:srgbClr val="000066"/>
                </a:solidFill>
                <a:latin typeface="+mn-lt"/>
              </a:defRPr>
            </a:lvl2pPr>
            <a:lvl3pPr marL="11445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•"/>
              <a:defRPr sz="1600">
                <a:solidFill>
                  <a:srgbClr val="000066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–"/>
              <a:defRPr sz="1400">
                <a:solidFill>
                  <a:srgbClr val="000066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Char char="»"/>
              <a:defRPr sz="1400">
                <a:solidFill>
                  <a:srgbClr val="000066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4D4D4D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US" sz="1600" b="0" dirty="0">
                <a:solidFill>
                  <a:srgbClr val="000066"/>
                </a:solidFill>
                <a:latin typeface="Arial"/>
                <a:cs typeface="Arial"/>
              </a:rPr>
              <a:t>* p &lt; 0.001 for superiority compared with </a:t>
            </a:r>
            <a:r>
              <a:rPr lang="en-US" sz="1600" b="0" dirty="0" err="1">
                <a:solidFill>
                  <a:srgbClr val="000066"/>
                </a:solidFill>
                <a:latin typeface="Arial"/>
                <a:cs typeface="Arial"/>
              </a:rPr>
              <a:t>prespecified</a:t>
            </a:r>
            <a:r>
              <a:rPr lang="en-US" sz="1600" b="0" dirty="0">
                <a:solidFill>
                  <a:srgbClr val="000066"/>
                </a:solidFill>
                <a:latin typeface="Arial"/>
                <a:cs typeface="Arial"/>
              </a:rPr>
              <a:t> 85% performance goal</a:t>
            </a:r>
          </a:p>
        </p:txBody>
      </p:sp>
      <p:sp>
        <p:nvSpPr>
          <p:cNvPr id="52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4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600" dirty="0"/>
              <a:t>POLARIS-4 study: SOF/VEL/VOX vs SOF/VEL in genotypes 1 to 6 with non-NS5A inhibitor experience</a:t>
            </a:r>
          </a:p>
        </p:txBody>
      </p:sp>
      <p:grpSp>
        <p:nvGrpSpPr>
          <p:cNvPr id="58" name="Groupe 57"/>
          <p:cNvGrpSpPr/>
          <p:nvPr/>
        </p:nvGrpSpPr>
        <p:grpSpPr>
          <a:xfrm>
            <a:off x="1257615" y="1819672"/>
            <a:ext cx="5474626" cy="457200"/>
            <a:chOff x="2060673" y="1675656"/>
            <a:chExt cx="4671567" cy="457200"/>
          </a:xfrm>
        </p:grpSpPr>
        <p:sp>
          <p:nvSpPr>
            <p:cNvPr id="59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61" name="TextBox 20"/>
            <p:cNvSpPr txBox="1"/>
            <p:nvPr/>
          </p:nvSpPr>
          <p:spPr>
            <a:xfrm>
              <a:off x="2396792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12 weeks</a:t>
              </a: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154562" y="1767835"/>
              <a:ext cx="245754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66" name="TextBox 142"/>
            <p:cNvSpPr txBox="1"/>
            <p:nvPr/>
          </p:nvSpPr>
          <p:spPr>
            <a:xfrm>
              <a:off x="4902039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4673848" y="1767835"/>
              <a:ext cx="245754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2" name="ZoneTexte 1"/>
          <p:cNvSpPr txBox="1"/>
          <p:nvPr/>
        </p:nvSpPr>
        <p:spPr>
          <a:xfrm>
            <a:off x="721085" y="5121188"/>
            <a:ext cx="45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N=</a:t>
            </a:r>
          </a:p>
        </p:txBody>
      </p:sp>
      <p:sp>
        <p:nvSpPr>
          <p:cNvPr id="70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3915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6"/>
          <p:cNvSpPr>
            <a:spLocks noChangeArrowheads="1"/>
          </p:cNvSpPr>
          <p:nvPr/>
        </p:nvSpPr>
        <p:spPr bwMode="auto">
          <a:xfrm>
            <a:off x="2864035" y="1295400"/>
            <a:ext cx="3377848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by genotype, %</a:t>
            </a:r>
          </a:p>
        </p:txBody>
      </p:sp>
      <p:sp>
        <p:nvSpPr>
          <p:cNvPr id="37" name="Line 47"/>
          <p:cNvSpPr>
            <a:spLocks noChangeShapeType="1"/>
          </p:cNvSpPr>
          <p:nvPr/>
        </p:nvSpPr>
        <p:spPr bwMode="auto">
          <a:xfrm>
            <a:off x="523998" y="2640712"/>
            <a:ext cx="0" cy="30474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38" name="Line 48"/>
          <p:cNvSpPr>
            <a:spLocks noChangeShapeType="1"/>
          </p:cNvSpPr>
          <p:nvPr/>
        </p:nvSpPr>
        <p:spPr bwMode="auto">
          <a:xfrm>
            <a:off x="426095" y="5684318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39" name="Line 49"/>
          <p:cNvSpPr>
            <a:spLocks noChangeShapeType="1"/>
          </p:cNvSpPr>
          <p:nvPr/>
        </p:nvSpPr>
        <p:spPr bwMode="auto">
          <a:xfrm>
            <a:off x="426095" y="5083626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0" name="Line 50"/>
          <p:cNvSpPr>
            <a:spLocks noChangeShapeType="1"/>
          </p:cNvSpPr>
          <p:nvPr/>
        </p:nvSpPr>
        <p:spPr bwMode="auto">
          <a:xfrm>
            <a:off x="426095" y="446668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1" name="Line 51"/>
          <p:cNvSpPr>
            <a:spLocks noChangeShapeType="1"/>
          </p:cNvSpPr>
          <p:nvPr/>
        </p:nvSpPr>
        <p:spPr bwMode="auto">
          <a:xfrm>
            <a:off x="426095" y="3860615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2" name="Line 52"/>
          <p:cNvSpPr>
            <a:spLocks noChangeShapeType="1"/>
          </p:cNvSpPr>
          <p:nvPr/>
        </p:nvSpPr>
        <p:spPr bwMode="auto">
          <a:xfrm>
            <a:off x="426095" y="3243671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3" name="Line 53"/>
          <p:cNvSpPr>
            <a:spLocks noChangeShapeType="1"/>
          </p:cNvSpPr>
          <p:nvPr/>
        </p:nvSpPr>
        <p:spPr bwMode="auto">
          <a:xfrm>
            <a:off x="426095" y="2640712"/>
            <a:ext cx="97904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+mn-lt"/>
            </a:endParaRPr>
          </a:p>
        </p:txBody>
      </p:sp>
      <p:sp>
        <p:nvSpPr>
          <p:cNvPr id="44" name="Rectangle 65"/>
          <p:cNvSpPr>
            <a:spLocks noChangeArrowheads="1"/>
          </p:cNvSpPr>
          <p:nvPr/>
        </p:nvSpPr>
        <p:spPr bwMode="auto">
          <a:xfrm>
            <a:off x="248267" y="5588132"/>
            <a:ext cx="11411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0</a:t>
            </a:r>
          </a:p>
        </p:txBody>
      </p:sp>
      <p:sp>
        <p:nvSpPr>
          <p:cNvPr id="45" name="Rectangle 66"/>
          <p:cNvSpPr>
            <a:spLocks noChangeArrowheads="1"/>
          </p:cNvSpPr>
          <p:nvPr/>
        </p:nvSpPr>
        <p:spPr bwMode="auto">
          <a:xfrm>
            <a:off x="134153" y="4977014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20</a:t>
            </a:r>
          </a:p>
        </p:txBody>
      </p:sp>
      <p:sp>
        <p:nvSpPr>
          <p:cNvPr id="46" name="Rectangle 67"/>
          <p:cNvSpPr>
            <a:spLocks noChangeArrowheads="1"/>
          </p:cNvSpPr>
          <p:nvPr/>
        </p:nvSpPr>
        <p:spPr bwMode="auto">
          <a:xfrm>
            <a:off x="134153" y="4365894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40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134153" y="3754774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60</a:t>
            </a:r>
          </a:p>
        </p:txBody>
      </p:sp>
      <p:sp>
        <p:nvSpPr>
          <p:cNvPr id="48" name="Rectangle 69"/>
          <p:cNvSpPr>
            <a:spLocks noChangeArrowheads="1"/>
          </p:cNvSpPr>
          <p:nvPr/>
        </p:nvSpPr>
        <p:spPr bwMode="auto">
          <a:xfrm>
            <a:off x="134153" y="3143654"/>
            <a:ext cx="22822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>
                <a:solidFill>
                  <a:srgbClr val="000066"/>
                </a:solidFill>
                <a:latin typeface="+mn-lt"/>
              </a:rPr>
              <a:t>80</a:t>
            </a:r>
          </a:p>
        </p:txBody>
      </p:sp>
      <p:sp>
        <p:nvSpPr>
          <p:cNvPr id="49" name="Rectangle 70"/>
          <p:cNvSpPr>
            <a:spLocks noChangeArrowheads="1"/>
          </p:cNvSpPr>
          <p:nvPr/>
        </p:nvSpPr>
        <p:spPr bwMode="auto">
          <a:xfrm>
            <a:off x="20040" y="2532534"/>
            <a:ext cx="3423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r" eaLnBrk="1" hangingPunct="1">
              <a:buClrTx/>
              <a:buFontTx/>
              <a:buNone/>
            </a:pPr>
            <a:r>
              <a:rPr lang="en-US" altLang="fr-FR" sz="1600" dirty="0">
                <a:solidFill>
                  <a:srgbClr val="000066"/>
                </a:solidFill>
                <a:latin typeface="+mn-lt"/>
              </a:rPr>
              <a:t>100</a:t>
            </a:r>
          </a:p>
        </p:txBody>
      </p:sp>
      <p:sp>
        <p:nvSpPr>
          <p:cNvPr id="50" name="Rectangle 41"/>
          <p:cNvSpPr>
            <a:spLocks noChangeArrowheads="1"/>
          </p:cNvSpPr>
          <p:nvPr/>
        </p:nvSpPr>
        <p:spPr bwMode="auto">
          <a:xfrm>
            <a:off x="899592" y="2695724"/>
            <a:ext cx="576000" cy="2992413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51" name="Rectangle 56"/>
          <p:cNvSpPr>
            <a:spLocks noChangeArrowheads="1"/>
          </p:cNvSpPr>
          <p:nvPr/>
        </p:nvSpPr>
        <p:spPr bwMode="auto">
          <a:xfrm>
            <a:off x="1061492" y="2449496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98 </a:t>
            </a:r>
          </a:p>
        </p:txBody>
      </p:sp>
      <p:sp>
        <p:nvSpPr>
          <p:cNvPr id="53" name="Rectangle 77"/>
          <p:cNvSpPr>
            <a:spLocks noChangeArrowheads="1"/>
          </p:cNvSpPr>
          <p:nvPr/>
        </p:nvSpPr>
        <p:spPr bwMode="auto">
          <a:xfrm>
            <a:off x="824820" y="5720612"/>
            <a:ext cx="135979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Genotype 1a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56" name="Rectangle 41"/>
          <p:cNvSpPr>
            <a:spLocks noChangeArrowheads="1"/>
          </p:cNvSpPr>
          <p:nvPr/>
        </p:nvSpPr>
        <p:spPr bwMode="auto">
          <a:xfrm>
            <a:off x="1547664" y="2960688"/>
            <a:ext cx="576000" cy="2727450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0" name="Rectangle 56"/>
          <p:cNvSpPr>
            <a:spLocks noChangeArrowheads="1"/>
          </p:cNvSpPr>
          <p:nvPr/>
        </p:nvSpPr>
        <p:spPr bwMode="auto">
          <a:xfrm>
            <a:off x="1718670" y="2712980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89</a:t>
            </a:r>
          </a:p>
        </p:txBody>
      </p: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2601496" y="2788196"/>
            <a:ext cx="576000" cy="2899941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3" name="Rectangle 74"/>
          <p:cNvSpPr>
            <a:spLocks noChangeArrowheads="1"/>
          </p:cNvSpPr>
          <p:nvPr/>
        </p:nvSpPr>
        <p:spPr bwMode="auto">
          <a:xfrm>
            <a:off x="2772756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24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64" name="Rectangle 56"/>
          <p:cNvSpPr>
            <a:spLocks noChangeArrowheads="1"/>
          </p:cNvSpPr>
          <p:nvPr/>
        </p:nvSpPr>
        <p:spPr bwMode="auto">
          <a:xfrm>
            <a:off x="2772502" y="2513889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96</a:t>
            </a:r>
          </a:p>
        </p:txBody>
      </p:sp>
      <p:sp>
        <p:nvSpPr>
          <p:cNvPr id="67" name="Rectangle 41"/>
          <p:cNvSpPr>
            <a:spLocks noChangeArrowheads="1"/>
          </p:cNvSpPr>
          <p:nvPr/>
        </p:nvSpPr>
        <p:spPr bwMode="auto">
          <a:xfrm>
            <a:off x="3275856" y="2816225"/>
            <a:ext cx="576000" cy="2871912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68" name="Rectangle 74"/>
          <p:cNvSpPr>
            <a:spLocks noChangeArrowheads="1"/>
          </p:cNvSpPr>
          <p:nvPr/>
        </p:nvSpPr>
        <p:spPr bwMode="auto">
          <a:xfrm>
            <a:off x="3416885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22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2" name="Rectangle 41"/>
          <p:cNvSpPr>
            <a:spLocks noChangeArrowheads="1"/>
          </p:cNvSpPr>
          <p:nvPr/>
        </p:nvSpPr>
        <p:spPr bwMode="auto">
          <a:xfrm>
            <a:off x="4283968" y="2624867"/>
            <a:ext cx="576000" cy="3063271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3" name="Rectangle 74"/>
          <p:cNvSpPr>
            <a:spLocks noChangeArrowheads="1"/>
          </p:cNvSpPr>
          <p:nvPr/>
        </p:nvSpPr>
        <p:spPr bwMode="auto">
          <a:xfrm>
            <a:off x="4444363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31</a:t>
            </a:r>
            <a:endParaRPr lang="en-US" altLang="fr-FR" sz="1800" dirty="0">
              <a:latin typeface="+mn-lt"/>
            </a:endParaRPr>
          </a:p>
        </p:txBody>
      </p:sp>
      <p:sp>
        <p:nvSpPr>
          <p:cNvPr id="74" name="Rectangle 56"/>
          <p:cNvSpPr>
            <a:spLocks noChangeArrowheads="1"/>
          </p:cNvSpPr>
          <p:nvPr/>
        </p:nvSpPr>
        <p:spPr bwMode="auto">
          <a:xfrm>
            <a:off x="5082816" y="2474590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97</a:t>
            </a:r>
          </a:p>
        </p:txBody>
      </p:sp>
      <p:sp>
        <p:nvSpPr>
          <p:cNvPr id="82" name="Rectangle 41"/>
          <p:cNvSpPr>
            <a:spLocks noChangeArrowheads="1"/>
          </p:cNvSpPr>
          <p:nvPr/>
        </p:nvSpPr>
        <p:spPr bwMode="auto">
          <a:xfrm>
            <a:off x="4932040" y="2717200"/>
            <a:ext cx="576000" cy="2970938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83" name="Rectangle 74"/>
          <p:cNvSpPr>
            <a:spLocks noChangeArrowheads="1"/>
          </p:cNvSpPr>
          <p:nvPr/>
        </p:nvSpPr>
        <p:spPr bwMode="auto">
          <a:xfrm>
            <a:off x="5119536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33</a:t>
            </a:r>
            <a:endParaRPr lang="en-US" altLang="fr-FR" sz="1800" dirty="0">
              <a:latin typeface="+mn-lt"/>
            </a:endParaRPr>
          </a:p>
        </p:txBody>
      </p:sp>
      <p:sp>
        <p:nvSpPr>
          <p:cNvPr id="84" name="Rectangle 83"/>
          <p:cNvSpPr>
            <a:spLocks noChangeArrowheads="1"/>
          </p:cNvSpPr>
          <p:nvPr/>
        </p:nvSpPr>
        <p:spPr bwMode="auto">
          <a:xfrm>
            <a:off x="5943545" y="5720612"/>
            <a:ext cx="12331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Genotype 3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86" name="Rectangle 56"/>
          <p:cNvSpPr>
            <a:spLocks noChangeArrowheads="1"/>
          </p:cNvSpPr>
          <p:nvPr/>
        </p:nvSpPr>
        <p:spPr bwMode="auto">
          <a:xfrm>
            <a:off x="6111158" y="2613174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 smtClean="0"/>
              <a:t>96</a:t>
            </a:r>
            <a:endParaRPr lang="en-US" altLang="fr-FR" sz="1800" dirty="0"/>
          </a:p>
        </p:txBody>
      </p:sp>
      <p:sp>
        <p:nvSpPr>
          <p:cNvPr id="55" name="Line 54"/>
          <p:cNvSpPr>
            <a:spLocks noChangeShapeType="1"/>
          </p:cNvSpPr>
          <p:nvPr/>
        </p:nvSpPr>
        <p:spPr bwMode="auto">
          <a:xfrm>
            <a:off x="523998" y="5688138"/>
            <a:ext cx="840500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600">
              <a:latin typeface="Calibri" panose="020F050202020403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29042" y="2283930"/>
            <a:ext cx="3671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%</a:t>
            </a:r>
          </a:p>
        </p:txBody>
      </p:sp>
      <p:sp>
        <p:nvSpPr>
          <p:cNvPr id="85" name="Rectangle 41"/>
          <p:cNvSpPr>
            <a:spLocks noChangeArrowheads="1"/>
          </p:cNvSpPr>
          <p:nvPr/>
        </p:nvSpPr>
        <p:spPr bwMode="auto">
          <a:xfrm>
            <a:off x="5940152" y="2852936"/>
            <a:ext cx="576000" cy="2835201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96" name="Rectangle 77"/>
          <p:cNvSpPr>
            <a:spLocks noChangeArrowheads="1"/>
          </p:cNvSpPr>
          <p:nvPr/>
        </p:nvSpPr>
        <p:spPr bwMode="auto">
          <a:xfrm>
            <a:off x="2547502" y="5720612"/>
            <a:ext cx="137081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Genotype 1b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104" name="Rectangle 77"/>
          <p:cNvSpPr>
            <a:spLocks noChangeArrowheads="1"/>
          </p:cNvSpPr>
          <p:nvPr/>
        </p:nvSpPr>
        <p:spPr bwMode="auto">
          <a:xfrm>
            <a:off x="4282028" y="5720612"/>
            <a:ext cx="12331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Genotype 2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105" name="Rectangle 56"/>
          <p:cNvSpPr>
            <a:spLocks noChangeArrowheads="1"/>
          </p:cNvSpPr>
          <p:nvPr/>
        </p:nvSpPr>
        <p:spPr bwMode="auto">
          <a:xfrm>
            <a:off x="4422704" y="2384884"/>
            <a:ext cx="350983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100</a:t>
            </a:r>
            <a:endParaRPr lang="en-US" altLang="fr-FR" sz="1800" dirty="0"/>
          </a:p>
        </p:txBody>
      </p:sp>
      <p:sp>
        <p:nvSpPr>
          <p:cNvPr id="112" name="Rectangle 74"/>
          <p:cNvSpPr>
            <a:spLocks noChangeArrowheads="1"/>
          </p:cNvSpPr>
          <p:nvPr/>
        </p:nvSpPr>
        <p:spPr bwMode="auto">
          <a:xfrm>
            <a:off x="1061329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54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3" name="Rectangle 74"/>
          <p:cNvSpPr>
            <a:spLocks noChangeArrowheads="1"/>
          </p:cNvSpPr>
          <p:nvPr/>
        </p:nvSpPr>
        <p:spPr bwMode="auto">
          <a:xfrm>
            <a:off x="1743027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44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114" name="Rectangle 56"/>
          <p:cNvSpPr>
            <a:spLocks noChangeArrowheads="1"/>
          </p:cNvSpPr>
          <p:nvPr/>
        </p:nvSpPr>
        <p:spPr bwMode="auto">
          <a:xfrm>
            <a:off x="3430518" y="2577244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95</a:t>
            </a:r>
            <a:endParaRPr lang="en-US" altLang="fr-FR" sz="1800" dirty="0"/>
          </a:p>
        </p:txBody>
      </p:sp>
      <p:sp>
        <p:nvSpPr>
          <p:cNvPr id="70" name="Rectangle 41"/>
          <p:cNvSpPr>
            <a:spLocks noChangeArrowheads="1"/>
          </p:cNvSpPr>
          <p:nvPr/>
        </p:nvSpPr>
        <p:spPr bwMode="auto">
          <a:xfrm>
            <a:off x="6589642" y="3105150"/>
            <a:ext cx="576000" cy="2582988"/>
          </a:xfrm>
          <a:prstGeom prst="rect">
            <a:avLst/>
          </a:prstGeom>
          <a:solidFill>
            <a:srgbClr val="70AD47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5" name="Rectangle 41"/>
          <p:cNvSpPr>
            <a:spLocks noChangeArrowheads="1"/>
          </p:cNvSpPr>
          <p:nvPr/>
        </p:nvSpPr>
        <p:spPr bwMode="auto">
          <a:xfrm>
            <a:off x="7607906" y="2624867"/>
            <a:ext cx="576000" cy="3063271"/>
          </a:xfrm>
          <a:prstGeom prst="rect">
            <a:avLst/>
          </a:prstGeom>
          <a:solidFill>
            <a:srgbClr val="007774"/>
          </a:solidFill>
          <a:ln>
            <a:noFill/>
          </a:ln>
          <a:extLst/>
        </p:spPr>
        <p:txBody>
          <a:bodyPr anchor="ctr"/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endParaRPr lang="en-US" altLang="fr-FR" sz="1200" b="1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79" name="Rectangle 56"/>
          <p:cNvSpPr>
            <a:spLocks noChangeArrowheads="1"/>
          </p:cNvSpPr>
          <p:nvPr/>
        </p:nvSpPr>
        <p:spPr bwMode="auto">
          <a:xfrm>
            <a:off x="6760648" y="2869014"/>
            <a:ext cx="233988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85</a:t>
            </a:r>
            <a:endParaRPr lang="en-US" altLang="fr-FR" sz="1800" dirty="0"/>
          </a:p>
        </p:txBody>
      </p:sp>
      <p:sp>
        <p:nvSpPr>
          <p:cNvPr id="80" name="Rectangle 56"/>
          <p:cNvSpPr>
            <a:spLocks noChangeArrowheads="1"/>
          </p:cNvSpPr>
          <p:nvPr/>
        </p:nvSpPr>
        <p:spPr bwMode="auto">
          <a:xfrm>
            <a:off x="7720414" y="2392282"/>
            <a:ext cx="350983" cy="208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ts val="1520"/>
              </a:lnSpc>
              <a:buClrTx/>
              <a:buFontTx/>
              <a:buNone/>
            </a:pPr>
            <a:r>
              <a:rPr lang="en-US" altLang="fr-FR" sz="1800" b="1" dirty="0"/>
              <a:t>100</a:t>
            </a:r>
            <a:endParaRPr lang="en-US" altLang="fr-FR" sz="1800" dirty="0"/>
          </a:p>
        </p:txBody>
      </p:sp>
      <p:sp>
        <p:nvSpPr>
          <p:cNvPr id="87" name="Rectangle 74"/>
          <p:cNvSpPr>
            <a:spLocks noChangeArrowheads="1"/>
          </p:cNvSpPr>
          <p:nvPr/>
        </p:nvSpPr>
        <p:spPr bwMode="auto">
          <a:xfrm>
            <a:off x="6044345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54</a:t>
            </a:r>
            <a:endParaRPr lang="en-US" altLang="fr-FR" sz="1800" dirty="0">
              <a:latin typeface="+mn-lt"/>
            </a:endParaRPr>
          </a:p>
        </p:txBody>
      </p:sp>
      <p:sp>
        <p:nvSpPr>
          <p:cNvPr id="90" name="Rectangle 74"/>
          <p:cNvSpPr>
            <a:spLocks noChangeArrowheads="1"/>
          </p:cNvSpPr>
          <p:nvPr/>
        </p:nvSpPr>
        <p:spPr bwMode="auto">
          <a:xfrm>
            <a:off x="7739199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19</a:t>
            </a:r>
            <a:endParaRPr lang="en-US" altLang="fr-FR" sz="1800" dirty="0">
              <a:latin typeface="+mn-lt"/>
            </a:endParaRPr>
          </a:p>
        </p:txBody>
      </p:sp>
      <p:sp>
        <p:nvSpPr>
          <p:cNvPr id="93" name="Rectangle 74"/>
          <p:cNvSpPr>
            <a:spLocks noChangeArrowheads="1"/>
          </p:cNvSpPr>
          <p:nvPr/>
        </p:nvSpPr>
        <p:spPr bwMode="auto">
          <a:xfrm>
            <a:off x="6719518" y="5345075"/>
            <a:ext cx="25675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FFFFFF"/>
                </a:solidFill>
                <a:latin typeface="+mn-lt"/>
              </a:rPr>
              <a:t>52</a:t>
            </a:r>
            <a:endParaRPr lang="en-US" altLang="fr-FR" sz="1800" dirty="0">
              <a:latin typeface="+mn-lt"/>
            </a:endParaRPr>
          </a:p>
        </p:txBody>
      </p:sp>
      <p:sp>
        <p:nvSpPr>
          <p:cNvPr id="97" name="Rectangle 74"/>
          <p:cNvSpPr>
            <a:spLocks noChangeArrowheads="1"/>
          </p:cNvSpPr>
          <p:nvPr/>
        </p:nvSpPr>
        <p:spPr bwMode="auto">
          <a:xfrm>
            <a:off x="8404062" y="5345075"/>
            <a:ext cx="12837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sz="1800" b="1" dirty="0">
                <a:solidFill>
                  <a:srgbClr val="002060"/>
                </a:solidFill>
                <a:latin typeface="+mn-lt"/>
              </a:rPr>
              <a:t>0</a:t>
            </a:r>
            <a:endParaRPr lang="en-US" altLang="fr-FR" sz="1800" dirty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102" name="Rectangle 101"/>
          <p:cNvSpPr>
            <a:spLocks noChangeArrowheads="1"/>
          </p:cNvSpPr>
          <p:nvPr/>
        </p:nvSpPr>
        <p:spPr bwMode="auto">
          <a:xfrm>
            <a:off x="7555319" y="5720612"/>
            <a:ext cx="123318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algn="l" eaLnBrk="0" hangingPunct="0">
              <a:buClr>
                <a:srgbClr val="CC0000"/>
              </a:buClr>
              <a:buChar char="•"/>
              <a:defRPr sz="2000">
                <a:solidFill>
                  <a:srgbClr val="333399"/>
                </a:solidFill>
                <a:latin typeface="Calibri" pitchFamily="34" charset="0"/>
              </a:defRPr>
            </a:lvl1pPr>
            <a:lvl2pPr marL="742950" indent="-285750" algn="l" eaLnBrk="0" hangingPunct="0">
              <a:buClr>
                <a:srgbClr val="CC0000"/>
              </a:buClr>
              <a:buChar char="–"/>
              <a:defRPr>
                <a:solidFill>
                  <a:srgbClr val="333399"/>
                </a:solidFill>
                <a:latin typeface="Calibri" pitchFamily="34" charset="0"/>
              </a:defRPr>
            </a:lvl2pPr>
            <a:lvl3pPr marL="1143000" indent="-228600" algn="l" eaLnBrk="0" hangingPunct="0">
              <a:buClr>
                <a:srgbClr val="CC0000"/>
              </a:buClr>
              <a:buChar char="•"/>
              <a:defRPr sz="1600">
                <a:solidFill>
                  <a:srgbClr val="333399"/>
                </a:solidFill>
                <a:latin typeface="Calibri" pitchFamily="34" charset="0"/>
              </a:defRPr>
            </a:lvl3pPr>
            <a:lvl4pPr marL="1600200" indent="-228600" algn="l" eaLnBrk="0" hangingPunct="0">
              <a:buClr>
                <a:srgbClr val="CC0000"/>
              </a:buClr>
              <a:buChar char="–"/>
              <a:defRPr sz="1400">
                <a:solidFill>
                  <a:srgbClr val="333399"/>
                </a:solidFill>
                <a:latin typeface="Calibri" pitchFamily="34" charset="0"/>
              </a:defRPr>
            </a:lvl4pPr>
            <a:lvl5pPr marL="2057400" indent="-228600" algn="l" eaLnBrk="0" hangingPunct="0"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CC0000"/>
              </a:buClr>
              <a:buChar char="»"/>
              <a:defRPr sz="1400">
                <a:solidFill>
                  <a:srgbClr val="333399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en-US" altLang="fr-FR" b="1" dirty="0">
                <a:solidFill>
                  <a:srgbClr val="000066"/>
                </a:solidFill>
              </a:rPr>
              <a:t>Genotype 4</a:t>
            </a:r>
            <a:endParaRPr lang="en-US" altLang="fr-FR" dirty="0">
              <a:solidFill>
                <a:srgbClr val="000066"/>
              </a:solidFill>
            </a:endParaRPr>
          </a:p>
        </p:txBody>
      </p:sp>
      <p:sp>
        <p:nvSpPr>
          <p:cNvPr id="57" name="AutoShape 162"/>
          <p:cNvSpPr>
            <a:spLocks noChangeArrowheads="1"/>
          </p:cNvSpPr>
          <p:nvPr/>
        </p:nvSpPr>
        <p:spPr bwMode="auto">
          <a:xfrm>
            <a:off x="0" y="6539087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1" name="Groupe 60"/>
          <p:cNvGrpSpPr/>
          <p:nvPr/>
        </p:nvGrpSpPr>
        <p:grpSpPr>
          <a:xfrm>
            <a:off x="1475592" y="1736812"/>
            <a:ext cx="5760705" cy="457200"/>
            <a:chOff x="2060673" y="1675656"/>
            <a:chExt cx="4729576" cy="457200"/>
          </a:xfrm>
        </p:grpSpPr>
        <p:sp>
          <p:nvSpPr>
            <p:cNvPr id="65" name="AutoShape 126"/>
            <p:cNvSpPr>
              <a:spLocks noChangeArrowheads="1"/>
            </p:cNvSpPr>
            <p:nvPr/>
          </p:nvSpPr>
          <p:spPr bwMode="auto">
            <a:xfrm>
              <a:off x="2060673" y="1725376"/>
              <a:ext cx="4671567" cy="374043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defPPr>
                <a:defRPr lang="fr-FR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rgbClr val="000066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algn="l"/>
              <a:endParaRPr lang="en-GB" sz="2400"/>
            </a:p>
          </p:txBody>
        </p:sp>
        <p:sp>
          <p:nvSpPr>
            <p:cNvPr id="66" name="TextBox 20"/>
            <p:cNvSpPr txBox="1"/>
            <p:nvPr/>
          </p:nvSpPr>
          <p:spPr>
            <a:xfrm>
              <a:off x="2385880" y="1675656"/>
              <a:ext cx="2551150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SOF/VEL/VOX 12 weeks</a:t>
              </a: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2156719" y="1767835"/>
              <a:ext cx="236450" cy="272843"/>
            </a:xfrm>
            <a:prstGeom prst="rect">
              <a:avLst/>
            </a:prstGeom>
            <a:solidFill>
              <a:srgbClr val="07719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  <p:sp>
          <p:nvSpPr>
            <p:cNvPr id="71" name="TextBox 142"/>
            <p:cNvSpPr txBox="1"/>
            <p:nvPr/>
          </p:nvSpPr>
          <p:spPr>
            <a:xfrm>
              <a:off x="5047633" y="1675656"/>
              <a:ext cx="1742616" cy="45720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noAutofit/>
            </a:bodyPr>
            <a:lstStyle/>
            <a:p>
              <a:r>
                <a:rPr lang="en-US" b="1" dirty="0">
                  <a:solidFill>
                    <a:srgbClr val="333399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SOF/VEL 12 weeks</a:t>
              </a: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822760" y="1767835"/>
              <a:ext cx="236450" cy="272843"/>
            </a:xfrm>
            <a:prstGeom prst="rect">
              <a:avLst/>
            </a:prstGeom>
            <a:solidFill>
              <a:srgbClr val="70AD47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</a:pPr>
              <a:endParaRPr lang="en-US" sz="3600" b="1" baseline="-25000">
                <a:latin typeface="Arial" charset="0"/>
              </a:endParaRPr>
            </a:p>
          </p:txBody>
        </p:sp>
      </p:grpSp>
      <p:sp>
        <p:nvSpPr>
          <p:cNvPr id="77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600" dirty="0"/>
              <a:t>POLARIS-4 study: SOF/VEL/VOX vs SOF/VEL in genotypes 1 to 6 with non-NS5A inhibitor experience</a:t>
            </a:r>
          </a:p>
        </p:txBody>
      </p:sp>
      <p:sp>
        <p:nvSpPr>
          <p:cNvPr id="78" name="ZoneTexte 77"/>
          <p:cNvSpPr txBox="1"/>
          <p:nvPr/>
        </p:nvSpPr>
        <p:spPr>
          <a:xfrm>
            <a:off x="498574" y="5301208"/>
            <a:ext cx="4526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/>
              <a:t>N=</a:t>
            </a:r>
          </a:p>
        </p:txBody>
      </p:sp>
      <p:sp>
        <p:nvSpPr>
          <p:cNvPr id="81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3226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en-US" sz="2600" dirty="0"/>
              <a:t>POLARIS-4 study: SOF/VEL/VOX vs SOF/VEL in genotypes 1 to 6 with non-NS5A inhibitor experience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6184"/>
              </p:ext>
            </p:extLst>
          </p:nvPr>
        </p:nvGraphicFramePr>
        <p:xfrm>
          <a:off x="595741" y="1790948"/>
          <a:ext cx="8014860" cy="2005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1620"/>
                <a:gridCol w="2671620"/>
                <a:gridCol w="2671620"/>
              </a:tblGrid>
              <a:tr h="54592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12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weeks *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179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weeks</a:t>
                      </a:r>
                      <a:r>
                        <a:rPr lang="en-US" sz="1800" b="1" baseline="0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** 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</a:t>
                      </a: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= 151</a:t>
                      </a:r>
                    </a:p>
                  </a:txBody>
                  <a:tcPr marT="0" marB="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AD47"/>
                    </a:solidFill>
                  </a:tcPr>
                </a:tc>
              </a:tr>
              <a:tr h="3450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No NS3 or NS5A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RASs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85/86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(98.8%)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67/75 (89.3%)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NS3 RAS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only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39/39 (100%)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29/32 (90.6%)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NS5A</a:t>
                      </a:r>
                      <a:r>
                        <a:rPr lang="fr-FR" sz="1400" b="1" baseline="0" dirty="0" smtClean="0">
                          <a:solidFill>
                            <a:srgbClr val="000066"/>
                          </a:solidFill>
                        </a:rPr>
                        <a:t> RAS </a:t>
                      </a:r>
                      <a:r>
                        <a:rPr lang="fr-FR" sz="1400" b="1" baseline="0" dirty="0" err="1" smtClean="0">
                          <a:solidFill>
                            <a:srgbClr val="000066"/>
                          </a:solidFill>
                        </a:rPr>
                        <a:t>only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40/40 (100%)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32/34 (94.1%)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041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NS3 + NS5A </a:t>
                      </a:r>
                      <a:r>
                        <a:rPr lang="fr-FR" sz="1400" b="1" dirty="0" err="1" smtClean="0">
                          <a:solidFill>
                            <a:srgbClr val="000066"/>
                          </a:solidFill>
                        </a:rPr>
                        <a:t>RASs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4/4 (100%)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lang="fr-FR" sz="1400" b="1" dirty="0" smtClean="0">
                          <a:solidFill>
                            <a:srgbClr val="000066"/>
                          </a:solidFill>
                        </a:rPr>
                        <a:t>2/4 (50%)</a:t>
                      </a:r>
                      <a:endParaRPr lang="fr-FR" sz="1400" b="1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595741" y="3935958"/>
            <a:ext cx="83687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600" dirty="0"/>
              <a:t>* All 22 patients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baseline</a:t>
            </a:r>
            <a:r>
              <a:rPr lang="fr-FR" sz="1600" dirty="0"/>
              <a:t> NS5B RAS </a:t>
            </a:r>
            <a:r>
              <a:rPr lang="fr-FR" sz="1600" dirty="0" err="1"/>
              <a:t>achieved</a:t>
            </a:r>
            <a:r>
              <a:rPr lang="fr-FR" sz="1600" dirty="0"/>
              <a:t> SVR</a:t>
            </a:r>
            <a:r>
              <a:rPr lang="fr-FR" sz="1400" dirty="0"/>
              <a:t>12</a:t>
            </a:r>
            <a:r>
              <a:rPr lang="fr-FR" sz="1600" dirty="0"/>
              <a:t> ; No </a:t>
            </a:r>
            <a:r>
              <a:rPr lang="fr-FR" sz="1600" dirty="0" err="1"/>
              <a:t>treatment-emergent</a:t>
            </a:r>
            <a:r>
              <a:rPr lang="fr-FR" sz="1600" dirty="0"/>
              <a:t> </a:t>
            </a:r>
            <a:r>
              <a:rPr lang="fr-FR" sz="1600" dirty="0" err="1"/>
              <a:t>RASs</a:t>
            </a:r>
            <a:r>
              <a:rPr lang="fr-FR" sz="1600" dirty="0"/>
              <a:t> in the patient </a:t>
            </a:r>
            <a:r>
              <a:rPr lang="fr-FR" sz="1600" dirty="0" err="1"/>
              <a:t>who</a:t>
            </a:r>
            <a:r>
              <a:rPr lang="fr-FR" sz="1600" dirty="0"/>
              <a:t> </a:t>
            </a:r>
            <a:r>
              <a:rPr lang="fr-FR" sz="1600" dirty="0" err="1"/>
              <a:t>relapsed</a:t>
            </a:r>
            <a:endParaRPr lang="fr-FR" sz="1600" dirty="0"/>
          </a:p>
          <a:p>
            <a:r>
              <a:rPr lang="fr-FR" sz="1600" dirty="0"/>
              <a:t> ** All 8 patients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baseline</a:t>
            </a:r>
            <a:r>
              <a:rPr lang="fr-FR" sz="1600" dirty="0"/>
              <a:t> NS5B RAS </a:t>
            </a:r>
            <a:r>
              <a:rPr lang="fr-FR" sz="1600" dirty="0" err="1"/>
              <a:t>achieved</a:t>
            </a:r>
            <a:r>
              <a:rPr lang="fr-FR" sz="1600" dirty="0"/>
              <a:t> SVR</a:t>
            </a:r>
            <a:r>
              <a:rPr lang="fr-FR" sz="1400" dirty="0"/>
              <a:t>12</a:t>
            </a:r>
            <a:r>
              <a:rPr lang="fr-FR" sz="1600" dirty="0"/>
              <a:t> ; </a:t>
            </a:r>
            <a:r>
              <a:rPr lang="fr-FR" sz="1600" dirty="0" smtClean="0"/>
              <a:t>11/14 </a:t>
            </a:r>
            <a:r>
              <a:rPr lang="fr-FR" sz="1600" dirty="0"/>
              <a:t>patients </a:t>
            </a:r>
            <a:r>
              <a:rPr lang="fr-FR" sz="1600" dirty="0" err="1"/>
              <a:t>with</a:t>
            </a:r>
            <a:r>
              <a:rPr lang="fr-FR" sz="1600" dirty="0"/>
              <a:t> </a:t>
            </a:r>
            <a:r>
              <a:rPr lang="fr-FR" sz="1600" dirty="0" err="1"/>
              <a:t>virologic</a:t>
            </a:r>
            <a:r>
              <a:rPr lang="fr-FR" sz="1600" dirty="0"/>
              <a:t> </a:t>
            </a:r>
            <a:r>
              <a:rPr lang="fr-FR" sz="1600" dirty="0" smtClean="0"/>
              <a:t>relapse </a:t>
            </a:r>
            <a:r>
              <a:rPr lang="fr-FR" sz="1600" dirty="0" err="1" smtClean="0"/>
              <a:t>developed</a:t>
            </a:r>
            <a:r>
              <a:rPr lang="fr-FR" sz="1600" dirty="0" smtClean="0"/>
              <a:t> </a:t>
            </a:r>
            <a:r>
              <a:rPr lang="fr-FR" sz="1600" dirty="0"/>
              <a:t>Y93H or Y93C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1079612" y="1373689"/>
            <a:ext cx="6960409" cy="327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2800" b="1" baseline="-25000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according to baseline </a:t>
            </a: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RASs (15% cutoff)</a:t>
            </a:r>
            <a:endParaRPr lang="en-US" sz="28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35968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2978221"/>
              </p:ext>
            </p:extLst>
          </p:nvPr>
        </p:nvGraphicFramePr>
        <p:xfrm>
          <a:off x="724981" y="1700809"/>
          <a:ext cx="7879467" cy="4104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935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09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089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9983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b="1" dirty="0">
                        <a:solidFill>
                          <a:srgbClr val="333399"/>
                        </a:solidFill>
                        <a:latin typeface="Calibri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SOF/VEL/VOX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182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777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SOF/VEL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12 weeks</a:t>
                      </a: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N = </a:t>
                      </a:r>
                      <a:r>
                        <a:rPr lang="en-US" sz="18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151</a:t>
                      </a:r>
                      <a:endParaRPr lang="en-US" sz="1800" b="1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At least one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%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77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74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Serious treatment-related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events, N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Discontinuation due to 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event, N (%)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 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Death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 (&lt; 1%) **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Adverse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 events in &gt; </a:t>
                      </a:r>
                      <a:r>
                        <a:rPr lang="en-US" sz="1400" b="1" u="none" baseline="0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10% of patients, %</a:t>
                      </a:r>
                      <a:endParaRPr lang="en-US" sz="1400" b="1" u="none" dirty="0">
                        <a:solidFill>
                          <a:srgbClr val="000066"/>
                        </a:solidFill>
                        <a:latin typeface="+mn-lt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Headache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Fatigue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Diarrhea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8840">
                <a:tc>
                  <a:txBody>
                    <a:bodyPr/>
                    <a:lstStyle/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Nausea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77651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Laboratory abnormalities, %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3</a:t>
                      </a:r>
                    </a:p>
                    <a:p>
                      <a:pPr marL="457200" marR="0" lvl="1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ea typeface="Times New Roman"/>
                          <a:cs typeface="Arial" pitchFamily="34" charset="0"/>
                        </a:rPr>
                        <a:t>Grade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6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&lt;</a:t>
                      </a:r>
                      <a:r>
                        <a:rPr lang="en-US" sz="1400" b="1" baseline="0" dirty="0">
                          <a:solidFill>
                            <a:srgbClr val="000066"/>
                          </a:solidFill>
                          <a:latin typeface="+mn-lt"/>
                          <a:cs typeface="Arial" pitchFamily="34" charset="0"/>
                        </a:rPr>
                        <a:t> 1</a:t>
                      </a:r>
                      <a:endParaRPr lang="en-US" sz="1400" b="1" dirty="0">
                        <a:solidFill>
                          <a:srgbClr val="000066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3478782" y="1196752"/>
            <a:ext cx="2470247" cy="416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lnSpc>
                <a:spcPts val="236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events</a:t>
            </a:r>
          </a:p>
        </p:txBody>
      </p:sp>
      <p:sp>
        <p:nvSpPr>
          <p:cNvPr id="8" name="Content Placeholder 1"/>
          <p:cNvSpPr txBox="1">
            <a:spLocks/>
          </p:cNvSpPr>
          <p:nvPr/>
        </p:nvSpPr>
        <p:spPr bwMode="auto">
          <a:xfrm>
            <a:off x="724981" y="5860977"/>
            <a:ext cx="7546340" cy="484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</a:defRPr>
            </a:lvl3pPr>
            <a:lvl4pPr>
              <a:defRPr sz="1400">
                <a:solidFill>
                  <a:schemeClr val="tx1"/>
                </a:solidFill>
                <a:latin typeface="Arial" charset="0"/>
              </a:defRPr>
            </a:lvl4pPr>
            <a:lvl5pPr>
              <a:defRPr sz="1400">
                <a:solidFill>
                  <a:schemeClr val="tx1"/>
                </a:solidFill>
                <a:latin typeface="Arial" charset="0"/>
              </a:defRPr>
            </a:lvl5pPr>
            <a:lvl6pPr marL="1644650" indent="-182563" eaLnBrk="0" fontAlgn="base" hangingPunct="0">
              <a:spcAft>
                <a:spcPct val="0"/>
              </a:spcAft>
              <a:buClr>
                <a:srgbClr val="A9A9A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101850" indent="-182563" eaLnBrk="0" fontAlgn="base" hangingPunct="0">
              <a:spcAft>
                <a:spcPct val="0"/>
              </a:spcAft>
              <a:buClr>
                <a:srgbClr val="A9A9A9"/>
              </a:buClr>
              <a:defRPr sz="1400">
                <a:solidFill>
                  <a:schemeClr val="tx1"/>
                </a:solidFill>
                <a:latin typeface="Arial" charset="0"/>
              </a:defRPr>
            </a:lvl7pPr>
            <a:lvl8pPr marL="2559050" indent="-182563" eaLnBrk="0" fontAlgn="base" hangingPunct="0">
              <a:spcAft>
                <a:spcPct val="0"/>
              </a:spcAft>
              <a:buClr>
                <a:srgbClr val="A9A9A9"/>
              </a:buClr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016250" indent="-182563" eaLnBrk="0" fontAlgn="base" hangingPunct="0">
              <a:spcAft>
                <a:spcPct val="0"/>
              </a:spcAft>
              <a:buClr>
                <a:srgbClr val="A9A9A9"/>
              </a:buClr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buClr>
                <a:srgbClr val="A9A9A9"/>
              </a:buClr>
              <a:buSzPct val="90000"/>
            </a:pPr>
            <a:r>
              <a:rPr lang="en-US" altLang="ja-JP" sz="1400" dirty="0">
                <a:solidFill>
                  <a:srgbClr val="000066"/>
                </a:solidFill>
              </a:rPr>
              <a:t>*1 patient discontinued due to worsening headaches on study </a:t>
            </a:r>
            <a:r>
              <a:rPr lang="en-US" altLang="ja-JP" sz="1400" dirty="0" smtClean="0">
                <a:solidFill>
                  <a:srgbClr val="000066"/>
                </a:solidFill>
              </a:rPr>
              <a:t>D49</a:t>
            </a:r>
            <a:endParaRPr lang="en-US" altLang="ja-JP" sz="1400" dirty="0">
              <a:solidFill>
                <a:srgbClr val="000066"/>
              </a:solidFill>
            </a:endParaRPr>
          </a:p>
          <a:p>
            <a:pPr fontAlgn="base">
              <a:buClr>
                <a:srgbClr val="A9A9A9"/>
              </a:buClr>
              <a:buSzPct val="90000"/>
            </a:pPr>
            <a:r>
              <a:rPr lang="en-US" altLang="ja-JP" sz="1400" dirty="0">
                <a:solidFill>
                  <a:srgbClr val="000066"/>
                </a:solidFill>
              </a:rPr>
              <a:t>** 1 patient died of an opiate overdose on post-treatment D2</a:t>
            </a:r>
          </a:p>
          <a:p>
            <a:pPr fontAlgn="base">
              <a:buClr>
                <a:srgbClr val="A9A9A9"/>
              </a:buClr>
              <a:buSzPct val="90000"/>
            </a:pPr>
            <a:endParaRPr lang="en-US" altLang="ja-JP" sz="1400" dirty="0">
              <a:solidFill>
                <a:srgbClr val="000066"/>
              </a:solidFill>
            </a:endParaRPr>
          </a:p>
          <a:p>
            <a:pPr marL="228600" indent="-228600" fontAlgn="base">
              <a:buClr>
                <a:srgbClr val="A9A9A9"/>
              </a:buClr>
              <a:buSzPct val="90000"/>
              <a:buFont typeface="Wingdings" pitchFamily="2" charset="2"/>
              <a:buChar char="§"/>
            </a:pPr>
            <a:endParaRPr lang="en-US" altLang="ja-JP" sz="1400" dirty="0">
              <a:solidFill>
                <a:srgbClr val="000066"/>
              </a:solidFill>
            </a:endParaRPr>
          </a:p>
        </p:txBody>
      </p:sp>
      <p:sp>
        <p:nvSpPr>
          <p:cNvPr id="11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600" dirty="0"/>
              <a:t>POLARIS-4 </a:t>
            </a:r>
            <a:r>
              <a:rPr lang="fr-FR" sz="2600" dirty="0" err="1"/>
              <a:t>study</a:t>
            </a:r>
            <a:r>
              <a:rPr lang="fr-FR" sz="2600" dirty="0"/>
              <a:t>: SOF/VEL/VOX vs SOF/VEL in </a:t>
            </a:r>
            <a:r>
              <a:rPr lang="fr-FR" sz="2600" dirty="0" err="1"/>
              <a:t>genotypes</a:t>
            </a:r>
            <a:r>
              <a:rPr lang="fr-FR" sz="2600" dirty="0"/>
              <a:t> 1 to 6 </a:t>
            </a:r>
            <a:r>
              <a:rPr lang="fr-FR" sz="2600" dirty="0" err="1"/>
              <a:t>with</a:t>
            </a:r>
            <a:r>
              <a:rPr lang="fr-FR" sz="2600" dirty="0"/>
              <a:t> non-NS5A </a:t>
            </a:r>
            <a:r>
              <a:rPr lang="fr-FR" sz="2600" dirty="0" err="1"/>
              <a:t>inhibitor</a:t>
            </a:r>
            <a:r>
              <a:rPr lang="fr-FR" sz="2600" dirty="0"/>
              <a:t> </a:t>
            </a:r>
            <a:r>
              <a:rPr lang="fr-FR" sz="2600" dirty="0" err="1"/>
              <a:t>experience</a:t>
            </a:r>
            <a:endParaRPr lang="fr-FR" sz="2600" dirty="0"/>
          </a:p>
        </p:txBody>
      </p:sp>
      <p:sp>
        <p:nvSpPr>
          <p:cNvPr id="14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39750" y="1160748"/>
            <a:ext cx="8351838" cy="54006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2800" dirty="0"/>
              <a:t>Summary</a:t>
            </a:r>
            <a:br>
              <a:rPr lang="en-US" sz="2800" dirty="0"/>
            </a:br>
            <a:endParaRPr lang="en-US" sz="10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In a wide variety of DAA-experienced patients, excluding those </a:t>
            </a:r>
            <a:br>
              <a:rPr lang="en-US" sz="2000" dirty="0"/>
            </a:br>
            <a:r>
              <a:rPr lang="en-US" sz="2000" dirty="0"/>
              <a:t>pre-treated with NS5A inhibitor, with genotypes 1, 2, 3 or 4,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SVR</a:t>
            </a:r>
            <a:r>
              <a:rPr lang="en-US" sz="2000" baseline="-25000" dirty="0"/>
              <a:t>12</a:t>
            </a:r>
            <a:r>
              <a:rPr lang="en-US" sz="2000" dirty="0"/>
              <a:t> was </a:t>
            </a:r>
            <a:r>
              <a:rPr lang="en-US" sz="2000" dirty="0" smtClean="0"/>
              <a:t>98% </a:t>
            </a:r>
            <a:r>
              <a:rPr lang="en-US" sz="2000" dirty="0"/>
              <a:t>for 12 weeks of </a:t>
            </a:r>
            <a:r>
              <a:rPr lang="en-US" sz="2000" spc="-40" dirty="0"/>
              <a:t>SOF/VEL/VOX, meeting superiority criteria to prespecified 85% rate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SVR</a:t>
            </a:r>
            <a:r>
              <a:rPr lang="en-US" sz="2000" spc="-40" baseline="-25000" dirty="0"/>
              <a:t>12</a:t>
            </a:r>
            <a:r>
              <a:rPr lang="en-US" sz="2000" spc="-40" dirty="0"/>
              <a:t> was 90% for 12 weeks of SOF/VEL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sz="1800" spc="-40" dirty="0"/>
              <a:t>Lower SVR</a:t>
            </a:r>
            <a:r>
              <a:rPr lang="en-US" sz="1800" spc="-40" baseline="-25000" dirty="0"/>
              <a:t>12</a:t>
            </a:r>
            <a:r>
              <a:rPr lang="en-US" sz="1800" spc="-40" dirty="0"/>
              <a:t> rate in cirrhotic patients (86% vs 96%)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Baseline RASs did not impact </a:t>
            </a:r>
            <a:r>
              <a:rPr lang="en-US" sz="2000" spc="-40" dirty="0" smtClean="0"/>
              <a:t>outcome</a:t>
            </a:r>
            <a:r>
              <a:rPr lang="en-US" sz="1800" spc="-40" dirty="0"/>
              <a:t> for SOF/VEL/VOX </a:t>
            </a:r>
            <a:r>
              <a:rPr lang="en-US" sz="1800" spc="-40" dirty="0" smtClean="0"/>
              <a:t>: </a:t>
            </a:r>
            <a:r>
              <a:rPr lang="en-US" sz="1800" spc="-40" dirty="0" smtClean="0"/>
              <a:t>SVR</a:t>
            </a:r>
            <a:r>
              <a:rPr lang="en-US" sz="1800" spc="-40" baseline="-25000" dirty="0" smtClean="0"/>
              <a:t>12</a:t>
            </a:r>
            <a:r>
              <a:rPr lang="en-US" sz="1800" spc="-40" dirty="0" smtClean="0"/>
              <a:t> </a:t>
            </a:r>
            <a:r>
              <a:rPr lang="en-US" sz="1800" spc="-40" dirty="0"/>
              <a:t>rates </a:t>
            </a:r>
            <a:r>
              <a:rPr lang="en-US" sz="1800" spc="-40" dirty="0" smtClean="0"/>
              <a:t>of 100%</a:t>
            </a:r>
            <a:endParaRPr lang="en-US" sz="1800" spc="-4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No </a:t>
            </a:r>
            <a:r>
              <a:rPr lang="en-US" sz="2000" spc="-40" dirty="0"/>
              <a:t>treatment-emergent RASs in the patient who relapsed with SOF/VEL/VOX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sz="2000" spc="-40" dirty="0" smtClean="0"/>
              <a:t>79</a:t>
            </a:r>
            <a:r>
              <a:rPr lang="en-US" sz="2000" spc="-40" dirty="0" smtClean="0"/>
              <a:t>% </a:t>
            </a:r>
            <a:r>
              <a:rPr lang="en-US" sz="2000" spc="-40" dirty="0"/>
              <a:t>(</a:t>
            </a:r>
            <a:r>
              <a:rPr lang="en-US" sz="2000" spc="-40" dirty="0" smtClean="0"/>
              <a:t>11/14) </a:t>
            </a:r>
            <a:r>
              <a:rPr lang="en-US" sz="2000" spc="-40" dirty="0"/>
              <a:t>patients with virologic failure to SOF/VEL had emergence </a:t>
            </a:r>
            <a:r>
              <a:rPr lang="en-US" sz="2000" spc="-40" dirty="0" smtClean="0"/>
              <a:t>of </a:t>
            </a:r>
            <a:r>
              <a:rPr lang="en-US" sz="2000" spc="-40" dirty="0"/>
              <a:t>Y93H or Y93C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SOF/VEL/VOX and SOF/VEL were well tolerated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sz="2000" spc="-40" dirty="0"/>
              <a:t>SOF/VEL/VOX for 12 weeks provides a simple, safe, and effective single tablet, once daily treatment for NS5B-experienced patients 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endParaRPr lang="en-US" sz="2000" spc="-40" dirty="0"/>
          </a:p>
        </p:txBody>
      </p:sp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940594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r>
              <a:rPr lang="fr-FR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rPr>
              <a:t>POLARIS-4</a:t>
            </a:r>
            <a:endParaRPr lang="en-GB" sz="1200" b="1" i="1" dirty="0">
              <a:solidFill>
                <a:srgbClr val="333399"/>
              </a:solidFill>
              <a:latin typeface="Cambria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51521" y="76200"/>
            <a:ext cx="9001000" cy="976313"/>
          </a:xfrm>
        </p:spPr>
        <p:txBody>
          <a:bodyPr/>
          <a:lstStyle/>
          <a:p>
            <a:r>
              <a:rPr lang="fr-FR" sz="2600" dirty="0"/>
              <a:t>POLARIS-4 </a:t>
            </a:r>
            <a:r>
              <a:rPr lang="fr-FR" sz="2600" dirty="0" err="1"/>
              <a:t>study</a:t>
            </a:r>
            <a:r>
              <a:rPr lang="fr-FR" sz="2600" dirty="0"/>
              <a:t>: SOF/VEL/VOX vs SOF/VEL in </a:t>
            </a:r>
            <a:r>
              <a:rPr lang="fr-FR" sz="2600" dirty="0" err="1"/>
              <a:t>genotypes</a:t>
            </a:r>
            <a:r>
              <a:rPr lang="fr-FR" sz="2600" dirty="0"/>
              <a:t> 1 to 6 </a:t>
            </a:r>
            <a:r>
              <a:rPr lang="fr-FR" sz="2600" dirty="0" err="1"/>
              <a:t>with</a:t>
            </a:r>
            <a:r>
              <a:rPr lang="fr-FR" sz="2600" dirty="0"/>
              <a:t> non-NS5A </a:t>
            </a:r>
            <a:r>
              <a:rPr lang="fr-FR" sz="2600" dirty="0" err="1"/>
              <a:t>inhibitor</a:t>
            </a:r>
            <a:r>
              <a:rPr lang="fr-FR" sz="2600" dirty="0"/>
              <a:t> </a:t>
            </a:r>
            <a:r>
              <a:rPr lang="fr-FR" sz="2600" dirty="0" err="1"/>
              <a:t>experience</a:t>
            </a:r>
            <a:endParaRPr lang="fr-FR" sz="2600" dirty="0"/>
          </a:p>
        </p:txBody>
      </p:sp>
      <p:sp>
        <p:nvSpPr>
          <p:cNvPr id="6" name="ZoneTexte 69"/>
          <p:cNvSpPr txBox="1">
            <a:spLocks noChangeArrowheads="1"/>
          </p:cNvSpPr>
          <p:nvPr/>
        </p:nvSpPr>
        <p:spPr bwMode="auto">
          <a:xfrm>
            <a:off x="6319336" y="6585874"/>
            <a:ext cx="28023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r"/>
            <a:r>
              <a:rPr lang="fr-FR" sz="1200" i="1" dirty="0" err="1">
                <a:solidFill>
                  <a:srgbClr val="0070C0"/>
                </a:solidFill>
                <a:ea typeface="ＭＳ Ｐゴシック" pitchFamily="34" charset="-128"/>
              </a:rPr>
              <a:t>Bourlière</a:t>
            </a:r>
            <a:r>
              <a:rPr lang="fr-FR" sz="1200" i="1" dirty="0">
                <a:solidFill>
                  <a:srgbClr val="0070C0"/>
                </a:solidFill>
                <a:ea typeface="ＭＳ Ｐゴシック" pitchFamily="34" charset="-128"/>
              </a:rPr>
              <a:t> M. NEJM 2017; 376:2134-46</a:t>
            </a:r>
            <a:endParaRPr lang="en-GB" sz="1200" i="1" dirty="0">
              <a:solidFill>
                <a:srgbClr val="0070C0"/>
              </a:solidFill>
              <a:ea typeface="ＭＳ Ｐゴシック" pitchFamily="34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725780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7"/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HCV-trials.com 2015 ">
  <a:themeElements>
    <a:clrScheme name="SNFMI 2013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SNFMI 2013">
      <a:majorFont>
        <a:latin typeface="Trebuchet M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NFMI 201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NFMI 201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NFMI 201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7296</TotalTime>
  <Words>936</Words>
  <Application>Microsoft Macintosh PowerPoint</Application>
  <PresentationFormat>Présentation à l'écran (4:3)</PresentationFormat>
  <Paragraphs>241</Paragraphs>
  <Slides>7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HCV-trials.com 2015 </vt:lpstr>
      <vt:lpstr>POLARIS-4 study: SOF/VEL/VOX vs SOF/VEL in genotypes 1 to 6 with non-NS5A inhibitor experience</vt:lpstr>
      <vt:lpstr>POLARIS-4 study: SOF/VEL/VOX vs SOF/VEL in genotypes 1 to 6 with non-NS5A inhibitor experience</vt:lpstr>
      <vt:lpstr>POLARIS-4 study: SOF/VEL/VOX vs SOF/VEL in genotypes 1 to 6 with non-NS5A inhibitor experience</vt:lpstr>
      <vt:lpstr>POLARIS-4 study: SOF/VEL/VOX vs SOF/VEL in genotypes 1 to 6 with non-NS5A inhibitor experience</vt:lpstr>
      <vt:lpstr>POLARIS-4 study: SOF/VEL/VOX vs SOF/VEL in genotypes 1 to 6 with non-NS5A inhibitor experience</vt:lpstr>
      <vt:lpstr>POLARIS-4 study: SOF/VEL/VOX vs SOF/VEL in genotypes 1 to 6 with non-NS5A inhibitor experience</vt:lpstr>
      <vt:lpstr>POLARIS-4 study: SOF/VEL/VOX vs SOF/VEL in genotypes 1 to 6 with non-NS5A inhibitor experience</vt:lpstr>
    </vt:vector>
  </TitlesOfParts>
  <Company>AEI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HCV-trials 2015</dc:title>
  <dc:subject>AEI - www.aei.fr</dc:subject>
  <dc:creator>www.hcv-trial.com</dc:creator>
  <cp:lastModifiedBy>Utilisateur de Microsoft Office</cp:lastModifiedBy>
  <cp:revision>263</cp:revision>
  <dcterms:created xsi:type="dcterms:W3CDTF">2015-05-23T16:11:26Z</dcterms:created>
  <dcterms:modified xsi:type="dcterms:W3CDTF">2017-06-20T12:50:19Z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AE2BC990-C181-4FF7-A7F4-A253FE9965C3</vt:lpwstr>
  </property>
  <property fmtid="{D5CDD505-2E9C-101B-9397-08002B2CF9AE}" pid="3" name="ArticulatePath">
    <vt:lpwstr>POLARIS-4-7 Déc 2016pptx</vt:lpwstr>
  </property>
</Properties>
</file>