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95" r:id="rId4"/>
    <p:sldId id="293" r:id="rId5"/>
    <p:sldId id="294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FFFFFF"/>
    <a:srgbClr val="000066"/>
    <a:srgbClr val="003399"/>
    <a:srgbClr val="008080"/>
    <a:srgbClr val="00FF99"/>
    <a:srgbClr val="00FF00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808" autoAdjust="0"/>
    <p:restoredTop sz="94660"/>
  </p:normalViewPr>
  <p:slideViewPr>
    <p:cSldViewPr>
      <p:cViewPr varScale="1">
        <p:scale>
          <a:sx n="102" d="100"/>
          <a:sy n="102" d="100"/>
        </p:scale>
        <p:origin x="-1776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08/05/16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553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84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596442" y="1844825"/>
            <a:ext cx="0" cy="273599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" name="Line 172"/>
          <p:cNvSpPr>
            <a:spLocks noChangeShapeType="1"/>
          </p:cNvSpPr>
          <p:nvPr/>
        </p:nvSpPr>
        <p:spPr bwMode="auto">
          <a:xfrm>
            <a:off x="6516216" y="1844825"/>
            <a:ext cx="0" cy="273599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455103" y="1880013"/>
            <a:ext cx="359997" cy="1588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539552" y="5877272"/>
            <a:ext cx="858215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400" baseline="-25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, by ITT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063205"/>
              </p:ext>
            </p:extLst>
          </p:nvPr>
        </p:nvGraphicFramePr>
        <p:xfrm>
          <a:off x="4644008" y="2394593"/>
          <a:ext cx="1852042" cy="530351"/>
        </p:xfrm>
        <a:graphic>
          <a:graphicData uri="http://schemas.openxmlformats.org/drawingml/2006/table">
            <a:tbl>
              <a:tblPr/>
              <a:tblGrid>
                <a:gridCol w="1852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87474"/>
              </p:ext>
            </p:extLst>
          </p:nvPr>
        </p:nvGraphicFramePr>
        <p:xfrm>
          <a:off x="4644007" y="3255593"/>
          <a:ext cx="3096344" cy="368300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78883" y="1278342"/>
            <a:ext cx="1117831" cy="50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7308304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51520" y="1987928"/>
            <a:ext cx="2699977" cy="248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</a:t>
            </a:r>
            <a:endParaRPr lang="en-US" sz="14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Prior failure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on DAA-regimen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10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000 IU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400" b="1" dirty="0" err="1">
                <a:latin typeface="Calibri" pitchFamily="-1" charset="0"/>
                <a:ea typeface="Arial" pitchFamily="-1" charset="0"/>
                <a:cs typeface="Arial" pitchFamily="-1" charset="0"/>
              </a:rPr>
              <a:t>Creatinine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clearance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≥ 30 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ml/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min,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serum albumin ≥ 2.8 g/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dl, </a:t>
            </a:r>
            <a:endParaRPr lang="en-US" sz="14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platelet count ≥ 25 x 10</a:t>
            </a:r>
            <a:r>
              <a:rPr lang="en-US" sz="1400" b="1" baseline="30000" dirty="0">
                <a:latin typeface="Calibri" pitchFamily="-1" charset="0"/>
                <a:ea typeface="Arial" pitchFamily="-1" charset="0"/>
                <a:cs typeface="Arial" pitchFamily="-1" charset="0"/>
              </a:rPr>
              <a:t>9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/l, 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total bilirubin ≤ 3.0 g/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dl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483613" y="6585874"/>
            <a:ext cx="26380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AASLD 2015, Abs. LB20</a:t>
            </a:r>
          </a:p>
        </p:txBody>
      </p:sp>
      <p:sp>
        <p:nvSpPr>
          <p:cNvPr id="28" name="Oval 110"/>
          <p:cNvSpPr>
            <a:spLocks noChangeArrowheads="1"/>
          </p:cNvSpPr>
          <p:nvPr/>
        </p:nvSpPr>
        <p:spPr bwMode="auto">
          <a:xfrm>
            <a:off x="6227986" y="134713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588972" y="2490491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8" name="Line 63"/>
          <p:cNvSpPr>
            <a:spLocks noChangeShapeType="1"/>
          </p:cNvSpPr>
          <p:nvPr/>
        </p:nvSpPr>
        <p:spPr bwMode="auto">
          <a:xfrm>
            <a:off x="6516216" y="2659768"/>
            <a:ext cx="1043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532440" y="327046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7776449" y="3439743"/>
            <a:ext cx="827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1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55550"/>
              </p:ext>
            </p:extLst>
          </p:nvPr>
        </p:nvGraphicFramePr>
        <p:xfrm>
          <a:off x="4644006" y="3818876"/>
          <a:ext cx="1852043" cy="618236"/>
        </p:xfrm>
        <a:graphic>
          <a:graphicData uri="http://schemas.openxmlformats.org/drawingml/2006/table">
            <a:tbl>
              <a:tblPr/>
              <a:tblGrid>
                <a:gridCol w="18520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DSV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2" name="Espace réservé du contenu 1"/>
          <p:cNvSpPr txBox="1">
            <a:spLocks/>
          </p:cNvSpPr>
          <p:nvPr/>
        </p:nvSpPr>
        <p:spPr bwMode="auto">
          <a:xfrm>
            <a:off x="539552" y="4581128"/>
            <a:ext cx="8352928" cy="131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Treatment regimens</a:t>
            </a:r>
          </a:p>
          <a:p>
            <a:pPr lvl="1"/>
            <a:r>
              <a:rPr lang="en-US" sz="1400" kern="0" dirty="0"/>
              <a:t>Co-formulated </a:t>
            </a:r>
            <a:r>
              <a:rPr lang="en-US" sz="1400" kern="0" dirty="0" err="1"/>
              <a:t>ombitasvir</a:t>
            </a:r>
            <a:r>
              <a:rPr lang="en-US" sz="1400" kern="0" dirty="0"/>
              <a:t> (OBV)/</a:t>
            </a:r>
            <a:r>
              <a:rPr lang="en-US" sz="1400" kern="0" dirty="0" err="1"/>
              <a:t>paritaprevir</a:t>
            </a:r>
            <a:r>
              <a:rPr lang="en-US" sz="1400" kern="0" dirty="0"/>
              <a:t> (PTV)/</a:t>
            </a:r>
            <a:r>
              <a:rPr lang="en-US" sz="1400" kern="0" dirty="0" err="1"/>
              <a:t>rironavir</a:t>
            </a:r>
            <a:r>
              <a:rPr lang="en-US" sz="1400" kern="0" dirty="0"/>
              <a:t> (r): 25/150/100 mg </a:t>
            </a:r>
            <a:r>
              <a:rPr lang="en-US" sz="1400" kern="0" dirty="0" err="1"/>
              <a:t>qd</a:t>
            </a:r>
            <a:r>
              <a:rPr lang="en-US" sz="1400" kern="0" dirty="0"/>
              <a:t> = 2 tablets</a:t>
            </a:r>
          </a:p>
          <a:p>
            <a:pPr lvl="1"/>
            <a:r>
              <a:rPr lang="en-US" sz="1400" kern="0" dirty="0" err="1"/>
              <a:t>Dasabuvir</a:t>
            </a:r>
            <a:r>
              <a:rPr lang="en-US" sz="1400" kern="0" dirty="0"/>
              <a:t> (DSV): 250 mg bid</a:t>
            </a:r>
          </a:p>
          <a:p>
            <a:pPr lvl="1"/>
            <a:r>
              <a:rPr lang="en-US" sz="1400" kern="0" dirty="0"/>
              <a:t>RBV: 1 000 or 1 200 mg/day (bid dosing) according to body weight (&lt; or ≥ 75 kg)</a:t>
            </a:r>
          </a:p>
        </p:txBody>
      </p:sp>
      <p:sp>
        <p:nvSpPr>
          <p:cNvPr id="37" name="Line 63"/>
          <p:cNvSpPr>
            <a:spLocks noChangeShapeType="1"/>
          </p:cNvSpPr>
          <p:nvPr/>
        </p:nvSpPr>
        <p:spPr bwMode="auto">
          <a:xfrm>
            <a:off x="2987961" y="2659768"/>
            <a:ext cx="165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2987962" y="3439743"/>
            <a:ext cx="1656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588972" y="3958717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43" name="Line 63"/>
          <p:cNvSpPr>
            <a:spLocks noChangeShapeType="1"/>
          </p:cNvSpPr>
          <p:nvPr/>
        </p:nvSpPr>
        <p:spPr bwMode="auto">
          <a:xfrm>
            <a:off x="6552340" y="4127994"/>
            <a:ext cx="1043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951317" y="3789040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</a:t>
            </a:r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>
            <a:off x="2987824" y="4127994"/>
            <a:ext cx="1656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968774" y="2132856"/>
            <a:ext cx="1102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GT1a</a:t>
            </a:r>
          </a:p>
          <a:p>
            <a:r>
              <a:rPr lang="en-US" sz="1400"/>
              <a:t>no cirrhosis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2968774" y="2924944"/>
            <a:ext cx="853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GT1a</a:t>
            </a:r>
          </a:p>
          <a:p>
            <a:r>
              <a:rPr lang="en-US" sz="1400"/>
              <a:t>cirrhosis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968774" y="3841303"/>
            <a:ext cx="633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GT1b</a:t>
            </a: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3951317" y="3090446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6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951317" y="227687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14</a:t>
            </a:r>
          </a:p>
        </p:txBody>
      </p:sp>
      <p:sp>
        <p:nvSpPr>
          <p:cNvPr id="51" name="AutoShape 162"/>
          <p:cNvSpPr>
            <a:spLocks noChangeArrowheads="1"/>
          </p:cNvSpPr>
          <p:nvPr/>
        </p:nvSpPr>
        <p:spPr bwMode="auto">
          <a:xfrm>
            <a:off x="0" y="6570663"/>
            <a:ext cx="876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QUARTZ-I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OBV/PTV/r + DSV + SOF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RBV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for HCV genotype 1 after failure of DAA regimens</a:t>
            </a:r>
            <a:endParaRPr lang="fr-FR" sz="2800" dirty="0"/>
          </a:p>
        </p:txBody>
      </p:sp>
      <p:sp>
        <p:nvSpPr>
          <p:cNvPr id="52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9754666"/>
              </p:ext>
            </p:extLst>
          </p:nvPr>
        </p:nvGraphicFramePr>
        <p:xfrm>
          <a:off x="395288" y="1628800"/>
          <a:ext cx="8359576" cy="4543447"/>
        </p:xfrm>
        <a:graphic>
          <a:graphicData uri="http://schemas.openxmlformats.org/drawingml/2006/table">
            <a:tbl>
              <a:tblPr/>
              <a:tblGrid>
                <a:gridCol w="3259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84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0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24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 (N = 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GT1a 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 (N = 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GT1a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12W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2)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stage: F0-F2 / F3 / F4,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/ 2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 /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DAA relapse / breakthrough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/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/ 0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0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DAA regimen,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SOF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samatasvir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 + PEG-IFN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2975210" y="1295400"/>
            <a:ext cx="3155479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53393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QUARTZ-I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OBV/PTV/r + DSV + SOF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RBV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for HCV genotype 1 after failure of DAA regimens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6217567"/>
            <a:ext cx="8784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baseline, NS3-Q80K, N = 14 ; other NS3 RAV, N = 3 ;  RAVs in 2 targets, N = 7 ; RAVs in 3 targets, N = 2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83613" y="6585874"/>
            <a:ext cx="26380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AASLD 2015, Abs. LB20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76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78425197"/>
              </p:ext>
            </p:extLst>
          </p:nvPr>
        </p:nvGraphicFramePr>
        <p:xfrm>
          <a:off x="395288" y="1628800"/>
          <a:ext cx="8359576" cy="4543448"/>
        </p:xfrm>
        <a:graphic>
          <a:graphicData uri="http://schemas.openxmlformats.org/drawingml/2006/table">
            <a:tbl>
              <a:tblPr/>
              <a:tblGrid>
                <a:gridCol w="3259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84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0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34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 (N = 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GT1a 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 (N = 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GT1a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12W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8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Q80K *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D168E/V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08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M28T/V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Q30E/H/R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L31M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H58D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Y93C/F/H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2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M414I/T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Y448H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S556G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1623686" y="1295400"/>
            <a:ext cx="5858545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Resistance-associated variants at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baseline, n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53393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QUARTZ-I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OBV/PTV/r + DSV + SOF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RBV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for HCV genotype 1 after failure of DAA regimens</a:t>
            </a:r>
            <a:endParaRPr lang="fr-FR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83613" y="6585874"/>
            <a:ext cx="26380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AASLD 2015, Abs. LB20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76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6217567"/>
            <a:ext cx="46089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Does not confer clinically significant resistance to PTV</a:t>
            </a:r>
          </a:p>
        </p:txBody>
      </p:sp>
    </p:spTree>
    <p:extLst>
      <p:ext uri="{BB962C8B-B14F-4D97-AF65-F5344CB8AC3E}">
        <p14:creationId xmlns:p14="http://schemas.microsoft.com/office/powerpoint/2010/main" val="1358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3114887" y="1284455"/>
            <a:ext cx="2911975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response, 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5682" y="5642084"/>
            <a:ext cx="7826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1 patient had treatment extended to 24W, as HCV RNA was &gt; 25 IU</a:t>
            </a:r>
            <a:r>
              <a:rPr lang="en-US" sz="1400" dirty="0" smtClean="0"/>
              <a:t>/ml </a:t>
            </a:r>
            <a:r>
              <a:rPr lang="en-US" sz="1400" dirty="0"/>
              <a:t>at treatment W4</a:t>
            </a:r>
          </a:p>
          <a:p>
            <a:r>
              <a:rPr lang="en-US" sz="1400" dirty="0"/>
              <a:t>** 1 patient relapsed, prior treatment with TVR + PEG-IFN + RBV, no RAVs at baseline or failure </a:t>
            </a:r>
          </a:p>
        </p:txBody>
      </p:sp>
      <p:sp>
        <p:nvSpPr>
          <p:cNvPr id="32" name="ZoneTexte 69"/>
          <p:cNvSpPr txBox="1">
            <a:spLocks noChangeArrowheads="1"/>
          </p:cNvSpPr>
          <p:nvPr/>
        </p:nvSpPr>
        <p:spPr bwMode="auto">
          <a:xfrm>
            <a:off x="2080534" y="6585874"/>
            <a:ext cx="70411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AASLD 2015, Abs. LB20,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Porrdad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EASL 2016, Abs. SAT-156,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; 64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:S767</a:t>
            </a:r>
          </a:p>
        </p:txBody>
      </p:sp>
      <p:sp>
        <p:nvSpPr>
          <p:cNvPr id="33" name="AutoShape 162"/>
          <p:cNvSpPr>
            <a:spLocks noChangeArrowheads="1"/>
          </p:cNvSpPr>
          <p:nvPr/>
        </p:nvSpPr>
        <p:spPr bwMode="auto">
          <a:xfrm>
            <a:off x="0" y="6570663"/>
            <a:ext cx="876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QUARTZ-I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OBV/PTV/r + DSV + SOF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RBV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for HCV genotype 1 after failure of DAA regimens</a:t>
            </a:r>
            <a:endParaRPr lang="fr-FR" dirty="0"/>
          </a:p>
        </p:txBody>
      </p:sp>
      <p:grpSp>
        <p:nvGrpSpPr>
          <p:cNvPr id="3" name="Groupe 2"/>
          <p:cNvGrpSpPr/>
          <p:nvPr/>
        </p:nvGrpSpPr>
        <p:grpSpPr>
          <a:xfrm>
            <a:off x="1581419" y="1858789"/>
            <a:ext cx="6087966" cy="3523719"/>
            <a:chOff x="1581419" y="1858789"/>
            <a:chExt cx="6087966" cy="3523719"/>
          </a:xfrm>
        </p:grpSpPr>
        <p:grpSp>
          <p:nvGrpSpPr>
            <p:cNvPr id="35" name="Groupe 34"/>
            <p:cNvGrpSpPr/>
            <p:nvPr/>
          </p:nvGrpSpPr>
          <p:grpSpPr>
            <a:xfrm>
              <a:off x="1581419" y="1858789"/>
              <a:ext cx="6087966" cy="3184585"/>
              <a:chOff x="1581419" y="1858789"/>
              <a:chExt cx="6087966" cy="3184585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6067048" y="2288744"/>
                <a:ext cx="858838" cy="220186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4498986" y="2288744"/>
                <a:ext cx="860425" cy="220186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2788030" y="2464956"/>
                <a:ext cx="858838" cy="2025650"/>
              </a:xfrm>
              <a:prstGeom prst="rect">
                <a:avLst/>
              </a:prstGeom>
              <a:solidFill>
                <a:srgbClr val="003399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grpSp>
            <p:nvGrpSpPr>
              <p:cNvPr id="6" name="Groupe 5"/>
              <p:cNvGrpSpPr/>
              <p:nvPr/>
            </p:nvGrpSpPr>
            <p:grpSpPr>
              <a:xfrm>
                <a:off x="1975081" y="2288744"/>
                <a:ext cx="5694304" cy="2201863"/>
                <a:chOff x="1975081" y="2288744"/>
                <a:chExt cx="5694304" cy="2201863"/>
              </a:xfrm>
            </p:grpSpPr>
            <p:sp>
              <p:nvSpPr>
                <p:cNvPr id="21" name="Line 16"/>
                <p:cNvSpPr>
                  <a:spLocks noChangeShapeType="1"/>
                </p:cNvSpPr>
                <p:nvPr/>
              </p:nvSpPr>
              <p:spPr bwMode="auto">
                <a:xfrm>
                  <a:off x="1975081" y="2839606"/>
                  <a:ext cx="114300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>
                  <a:off x="1975081" y="3390469"/>
                  <a:ext cx="114300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089381" y="2839606"/>
                  <a:ext cx="0" cy="550863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1975081" y="3939744"/>
                  <a:ext cx="114300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  <p:sp>
              <p:nvSpPr>
                <p:cNvPr id="25" name="Freeform 20"/>
                <p:cNvSpPr>
                  <a:spLocks/>
                </p:cNvSpPr>
                <p:nvPr/>
              </p:nvSpPr>
              <p:spPr bwMode="auto">
                <a:xfrm>
                  <a:off x="1975081" y="3939744"/>
                  <a:ext cx="114300" cy="550863"/>
                </a:xfrm>
                <a:custGeom>
                  <a:avLst/>
                  <a:gdLst>
                    <a:gd name="T0" fmla="*/ 0 w 72"/>
                    <a:gd name="T1" fmla="*/ 347 h 347"/>
                    <a:gd name="T2" fmla="*/ 72 w 72"/>
                    <a:gd name="T3" fmla="*/ 347 h 347"/>
                    <a:gd name="T4" fmla="*/ 72 w 72"/>
                    <a:gd name="T5" fmla="*/ 0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347">
                      <a:moveTo>
                        <a:pt x="0" y="347"/>
                      </a:moveTo>
                      <a:lnTo>
                        <a:pt x="72" y="347"/>
                      </a:lnTo>
                      <a:lnTo>
                        <a:pt x="72" y="0"/>
                      </a:lnTo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>
                  <a:off x="2089381" y="3390469"/>
                  <a:ext cx="0" cy="549275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  <p:sp>
              <p:nvSpPr>
                <p:cNvPr id="27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089385" y="4490606"/>
                  <a:ext cx="5580000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28" name="Freeform 23"/>
                <p:cNvSpPr>
                  <a:spLocks/>
                </p:cNvSpPr>
                <p:nvPr/>
              </p:nvSpPr>
              <p:spPr bwMode="auto">
                <a:xfrm>
                  <a:off x="1975081" y="2288744"/>
                  <a:ext cx="114300" cy="550863"/>
                </a:xfrm>
                <a:custGeom>
                  <a:avLst/>
                  <a:gdLst>
                    <a:gd name="T0" fmla="*/ 0 w 72"/>
                    <a:gd name="T1" fmla="*/ 0 h 347"/>
                    <a:gd name="T2" fmla="*/ 71 w 72"/>
                    <a:gd name="T3" fmla="*/ 0 h 347"/>
                    <a:gd name="T4" fmla="*/ 72 w 72"/>
                    <a:gd name="T5" fmla="*/ 347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347">
                      <a:moveTo>
                        <a:pt x="0" y="0"/>
                      </a:moveTo>
                      <a:lnTo>
                        <a:pt x="71" y="0"/>
                      </a:lnTo>
                      <a:lnTo>
                        <a:pt x="72" y="347"/>
                      </a:lnTo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 b="1"/>
                </a:p>
              </p:txBody>
            </p:sp>
          </p:grpSp>
          <p:sp>
            <p:nvSpPr>
              <p:cNvPr id="29" name="Rectangle 24"/>
              <p:cNvSpPr>
                <a:spLocks noChangeArrowheads="1"/>
              </p:cNvSpPr>
              <p:nvPr/>
            </p:nvSpPr>
            <p:spPr bwMode="auto">
              <a:xfrm>
                <a:off x="1581419" y="2174126"/>
                <a:ext cx="29815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effectLst/>
                    <a:latin typeface="Arial" pitchFamily="34" charset="0"/>
                    <a:cs typeface="Arial" pitchFamily="34" charset="0"/>
                  </a:rPr>
                  <a:t>100</a:t>
                </a:r>
              </a:p>
            </p:txBody>
          </p:sp>
          <p:sp>
            <p:nvSpPr>
              <p:cNvPr id="30" name="Rectangle 25"/>
              <p:cNvSpPr>
                <a:spLocks noChangeArrowheads="1"/>
              </p:cNvSpPr>
              <p:nvPr/>
            </p:nvSpPr>
            <p:spPr bwMode="auto">
              <a:xfrm>
                <a:off x="1680806" y="2724989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effectLst/>
                    <a:latin typeface="Arial" pitchFamily="34" charset="0"/>
                    <a:cs typeface="Arial" pitchFamily="34" charset="0"/>
                  </a:rPr>
                  <a:t>75</a:t>
                </a:r>
              </a:p>
            </p:txBody>
          </p:sp>
          <p:sp>
            <p:nvSpPr>
              <p:cNvPr id="31" name="Rectangle 26"/>
              <p:cNvSpPr>
                <a:spLocks noChangeArrowheads="1"/>
              </p:cNvSpPr>
              <p:nvPr/>
            </p:nvSpPr>
            <p:spPr bwMode="auto">
              <a:xfrm>
                <a:off x="1680806" y="3275851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effectLst/>
                    <a:latin typeface="Arial" pitchFamily="34" charset="0"/>
                    <a:cs typeface="Arial" pitchFamily="34" charset="0"/>
                  </a:rPr>
                  <a:t>50</a:t>
                </a:r>
              </a:p>
            </p:txBody>
          </p:sp>
          <p:sp>
            <p:nvSpPr>
              <p:cNvPr id="1024" name="Rectangle 27"/>
              <p:cNvSpPr>
                <a:spLocks noChangeArrowheads="1"/>
              </p:cNvSpPr>
              <p:nvPr/>
            </p:nvSpPr>
            <p:spPr bwMode="auto">
              <a:xfrm>
                <a:off x="1680806" y="3826714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effectLst/>
                    <a:latin typeface="Arial" pitchFamily="34" charset="0"/>
                    <a:cs typeface="Arial" pitchFamily="34" charset="0"/>
                  </a:rPr>
                  <a:t>25</a:t>
                </a:r>
              </a:p>
            </p:txBody>
          </p:sp>
          <p:sp>
            <p:nvSpPr>
              <p:cNvPr id="1025" name="Rectangle 28"/>
              <p:cNvSpPr>
                <a:spLocks noChangeArrowheads="1"/>
              </p:cNvSpPr>
              <p:nvPr/>
            </p:nvSpPr>
            <p:spPr bwMode="auto">
              <a:xfrm>
                <a:off x="1780192" y="4377576"/>
                <a:ext cx="993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048" name="Rectangle 50"/>
              <p:cNvSpPr>
                <a:spLocks noChangeArrowheads="1"/>
              </p:cNvSpPr>
              <p:nvPr/>
            </p:nvSpPr>
            <p:spPr bwMode="auto">
              <a:xfrm>
                <a:off x="3125361" y="2162939"/>
                <a:ext cx="20799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rgbClr val="333399"/>
                    </a:solidFill>
                    <a:effectLst/>
                    <a:latin typeface="Calibri" pitchFamily="34" charset="0"/>
                    <a:cs typeface="Arial" pitchFamily="34" charset="0"/>
                  </a:rPr>
                  <a:t>93</a:t>
                </a:r>
              </a:p>
            </p:txBody>
          </p:sp>
          <p:sp>
            <p:nvSpPr>
              <p:cNvPr id="1049" name="Rectangle 51"/>
              <p:cNvSpPr>
                <a:spLocks noChangeArrowheads="1"/>
              </p:cNvSpPr>
              <p:nvPr/>
            </p:nvSpPr>
            <p:spPr bwMode="auto">
              <a:xfrm>
                <a:off x="4784019" y="1999873"/>
                <a:ext cx="31258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>
                    <a:ln>
                      <a:noFill/>
                    </a:ln>
                    <a:solidFill>
                      <a:srgbClr val="333399"/>
                    </a:solidFill>
                    <a:effectLst/>
                    <a:latin typeface="Calibri" pitchFamily="34" charset="0"/>
                    <a:cs typeface="Arial" pitchFamily="34" charset="0"/>
                  </a:rPr>
                  <a:t>100</a:t>
                </a:r>
              </a:p>
            </p:txBody>
          </p:sp>
          <p:sp>
            <p:nvSpPr>
              <p:cNvPr id="1050" name="Rectangle 52"/>
              <p:cNvSpPr>
                <a:spLocks noChangeArrowheads="1"/>
              </p:cNvSpPr>
              <p:nvPr/>
            </p:nvSpPr>
            <p:spPr bwMode="auto">
              <a:xfrm>
                <a:off x="6351286" y="1999873"/>
                <a:ext cx="31258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>
                    <a:ln>
                      <a:noFill/>
                    </a:ln>
                    <a:solidFill>
                      <a:srgbClr val="333399"/>
                    </a:solidFill>
                    <a:effectLst/>
                    <a:latin typeface="Calibri" pitchFamily="34" charset="0"/>
                    <a:cs typeface="Arial" pitchFamily="34" charset="0"/>
                  </a:rPr>
                  <a:t>100</a:t>
                </a:r>
              </a:p>
            </p:txBody>
          </p:sp>
          <p:sp>
            <p:nvSpPr>
              <p:cNvPr id="1053" name="Rectangle 55"/>
              <p:cNvSpPr>
                <a:spLocks noChangeArrowheads="1"/>
              </p:cNvSpPr>
              <p:nvPr/>
            </p:nvSpPr>
            <p:spPr bwMode="auto">
              <a:xfrm>
                <a:off x="2475026" y="4550931"/>
                <a:ext cx="1393010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Arial" pitchFamily="34" charset="0"/>
                  </a:rPr>
                  <a:t>Genotype </a:t>
                </a: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rgbClr val="333399"/>
                    </a:solidFill>
                    <a:effectLst/>
                    <a:latin typeface="Calibri" panose="020F0502020204030204" pitchFamily="34" charset="0"/>
                    <a:cs typeface="Arial" pitchFamily="34" charset="0"/>
                  </a:rPr>
                  <a:t>1a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Arial" pitchFamily="34" charset="0"/>
                  </a:rPr>
                  <a:t>no cirrhosis*, **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  <p:sp>
            <p:nvSpPr>
              <p:cNvPr id="1054" name="Rectangle 56"/>
              <p:cNvSpPr>
                <a:spLocks noChangeArrowheads="1"/>
              </p:cNvSpPr>
              <p:nvPr/>
            </p:nvSpPr>
            <p:spPr bwMode="auto">
              <a:xfrm>
                <a:off x="4387362" y="4550931"/>
                <a:ext cx="1088438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>
                    <a:ln>
                      <a:noFill/>
                    </a:ln>
                    <a:solidFill>
                      <a:srgbClr val="333399"/>
                    </a:solidFill>
                    <a:effectLst/>
                    <a:latin typeface="Calibri" panose="020F0502020204030204" pitchFamily="34" charset="0"/>
                    <a:cs typeface="Arial" pitchFamily="34" charset="0"/>
                  </a:rPr>
                  <a:t>Genotype 1a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>
                    <a:solidFill>
                      <a:srgbClr val="333399"/>
                    </a:solidFill>
                    <a:latin typeface="Calibri" panose="020F0502020204030204" pitchFamily="34" charset="0"/>
                    <a:cs typeface="Arial" pitchFamily="34" charset="0"/>
                  </a:rPr>
                  <a:t>cirrhosis</a:t>
                </a: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  <p:sp>
            <p:nvSpPr>
              <p:cNvPr id="1055" name="Rectangle 57"/>
              <p:cNvSpPr>
                <a:spLocks noChangeArrowheads="1"/>
              </p:cNvSpPr>
              <p:nvPr/>
            </p:nvSpPr>
            <p:spPr bwMode="auto">
              <a:xfrm>
                <a:off x="5949821" y="4550931"/>
                <a:ext cx="109805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rgbClr val="333399"/>
                    </a:solidFill>
                    <a:effectLst/>
                    <a:latin typeface="Calibri" panose="020F0502020204030204" pitchFamily="34" charset="0"/>
                    <a:cs typeface="Arial" pitchFamily="34" charset="0"/>
                  </a:rPr>
                  <a:t>Genotype </a:t>
                </a:r>
                <a:r>
                  <a:rPr lang="en-US" sz="1600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Arial" pitchFamily="34" charset="0"/>
                  </a:rPr>
                  <a:t>1b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55"/>
              <p:cNvSpPr>
                <a:spLocks noChangeArrowheads="1"/>
              </p:cNvSpPr>
              <p:nvPr/>
            </p:nvSpPr>
            <p:spPr bwMode="auto">
              <a:xfrm>
                <a:off x="3119186" y="4149080"/>
                <a:ext cx="19969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rPr>
                  <a:t>14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Rectangle 56"/>
              <p:cNvSpPr>
                <a:spLocks noChangeArrowheads="1"/>
              </p:cNvSpPr>
              <p:nvPr/>
            </p:nvSpPr>
            <p:spPr bwMode="auto">
              <a:xfrm>
                <a:off x="4867396" y="4149080"/>
                <a:ext cx="993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57"/>
              <p:cNvSpPr>
                <a:spLocks noChangeArrowheads="1"/>
              </p:cNvSpPr>
              <p:nvPr/>
            </p:nvSpPr>
            <p:spPr bwMode="auto">
              <a:xfrm>
                <a:off x="6449155" y="4149080"/>
                <a:ext cx="993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" name="ZoneTexte 1"/>
              <p:cNvSpPr txBox="1"/>
              <p:nvPr/>
            </p:nvSpPr>
            <p:spPr>
              <a:xfrm>
                <a:off x="1877831" y="1858789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/>
                  <a:t>%</a:t>
                </a:r>
              </a:p>
            </p:txBody>
          </p:sp>
        </p:grpSp>
        <p:sp>
          <p:nvSpPr>
            <p:cNvPr id="5" name="ZoneTexte 4"/>
            <p:cNvSpPr txBox="1"/>
            <p:nvPr/>
          </p:nvSpPr>
          <p:spPr>
            <a:xfrm>
              <a:off x="2847676" y="5013176"/>
              <a:ext cx="716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70C0"/>
                  </a:solidFill>
                  <a:latin typeface="Calibri"/>
                  <a:cs typeface="Calibri"/>
                </a:rPr>
                <a:t>SVR</a:t>
              </a:r>
              <a:r>
                <a:rPr lang="fr-FR" b="1" baseline="-25000" dirty="0">
                  <a:solidFill>
                    <a:srgbClr val="0070C0"/>
                  </a:solidFill>
                  <a:latin typeface="Calibri"/>
                  <a:cs typeface="Calibri"/>
                </a:rPr>
                <a:t>12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4644008" y="5013176"/>
              <a:ext cx="6382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70C0"/>
                  </a:solidFill>
                  <a:latin typeface="Calibri"/>
                  <a:cs typeface="Calibri"/>
                </a:rPr>
                <a:t>SVR</a:t>
              </a:r>
              <a:r>
                <a:rPr lang="fr-FR" b="1" baseline="-25000" dirty="0">
                  <a:solidFill>
                    <a:srgbClr val="0070C0"/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6228184" y="5013176"/>
              <a:ext cx="716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70C0"/>
                  </a:solidFill>
                  <a:latin typeface="Calibri"/>
                  <a:cs typeface="Calibri"/>
                </a:rPr>
                <a:t>SVR</a:t>
              </a:r>
              <a:r>
                <a:rPr lang="fr-FR" b="1" baseline="-25000" dirty="0">
                  <a:solidFill>
                    <a:srgbClr val="0070C0"/>
                  </a:solidFill>
                  <a:latin typeface="Calibri"/>
                  <a:cs typeface="Calibri"/>
                </a:rPr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01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99224250"/>
              </p:ext>
            </p:extLst>
          </p:nvPr>
        </p:nvGraphicFramePr>
        <p:xfrm>
          <a:off x="209624" y="1556792"/>
          <a:ext cx="8754864" cy="4649355"/>
        </p:xfrm>
        <a:graphic>
          <a:graphicData uri="http://schemas.openxmlformats.org/drawingml/2006/table">
            <a:tbl>
              <a:tblPr/>
              <a:tblGrid>
                <a:gridCol w="3426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83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20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9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 (N = 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GT1a 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24W (N = 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GT1a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SOF 12W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study drug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leading to RBV dose modification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10% of patients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1.5 x ULN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x ULN / AST &gt; 5 x ULN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1**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196752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events, n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53393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QUARTZ-I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OBV/PTV/r + DSV + SOF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RBV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for HCV genotype 1 after failure of DAA regimens</a:t>
            </a:r>
            <a:endParaRPr lang="fr-FR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483613" y="6585874"/>
            <a:ext cx="26380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AASLD 2015, Abs. LB20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876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7087" y="6237312"/>
            <a:ext cx="8817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1 case of pneumonia, 1 case of cellulitis (both unrelated) ; ** at D15 and D22, resolved by end of treatment </a:t>
            </a:r>
          </a:p>
        </p:txBody>
      </p:sp>
    </p:spTree>
    <p:extLst>
      <p:ext uri="{BB962C8B-B14F-4D97-AF65-F5344CB8AC3E}">
        <p14:creationId xmlns:p14="http://schemas.microsoft.com/office/powerpoint/2010/main" val="407067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QUARTZ-I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OBV/PTV/r + DSV + SOF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RBV </a:t>
            </a:r>
            <a:br>
              <a:rPr lang="en-GB" sz="2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for HCV genotype 1 after failure of DAA regimens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Summary</a:t>
            </a:r>
            <a:br>
              <a:rPr lang="en-US" sz="2800"/>
            </a:br>
            <a:endParaRPr lang="en-US" sz="2800"/>
          </a:p>
          <a:p>
            <a:pPr lvl="1"/>
            <a:r>
              <a:rPr lang="en-US" sz="2000"/>
              <a:t>A virologic response of 95.2% was achieved with the multi-targeted regimen of OBV/PTV/r + DSV + SOF ± RBV in patients with DAA treatment experience, including those with RAVs at baseline</a:t>
            </a:r>
          </a:p>
          <a:p>
            <a:pPr lvl="2"/>
            <a:r>
              <a:rPr lang="en-US" sz="2000"/>
              <a:t>SVR</a:t>
            </a:r>
            <a:r>
              <a:rPr lang="en-US" sz="2000" baseline="-25000"/>
              <a:t>12</a:t>
            </a:r>
            <a:r>
              <a:rPr lang="en-US" sz="2000"/>
              <a:t> rate of 93% (14/15) in patients having terminated follow-up</a:t>
            </a:r>
          </a:p>
          <a:p>
            <a:pPr lvl="1"/>
            <a:r>
              <a:rPr lang="en-US" sz="2000"/>
              <a:t>Treatment was well tolerated with no discontinuations</a:t>
            </a: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6483613" y="6585874"/>
            <a:ext cx="26380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AASLD 2015, Abs. LB20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876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</TotalTime>
  <Words>946</Words>
  <Application>Microsoft Macintosh PowerPoint</Application>
  <PresentationFormat>Présentation à l'écran (4:3)</PresentationFormat>
  <Paragraphs>255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</vt:lpstr>
      <vt:lpstr>QUARTZ-I Study: OBV/PTV/r + DSV + SOF + RBV  for HCV genotype 1 after failure of DAA regimens</vt:lpstr>
      <vt:lpstr>QUARTZ-I Study: OBV/PTV/r + DSV + SOF + RBV  for HCV genotype 1 after failure of DAA regimens</vt:lpstr>
      <vt:lpstr>QUARTZ-I Study: OBV/PTV/r + DSV + SOF + RBV  for HCV genotype 1 after failure of DAA regimens</vt:lpstr>
      <vt:lpstr>QUARTZ-I Study: OBV/PTV/r + DSV + SOF + RBV  for HCV genotype 1 after failure of DAA regimens</vt:lpstr>
      <vt:lpstr>QUARTZ-I Study: OBV/PTV/r + DSV + SOF + RBV  for HCV genotype 1 after failure of DAA regimens</vt:lpstr>
      <vt:lpstr>QUARTZ-I Study: OBV/PTV/r + DSV + SOF + RBV  for HCV genotype 1 after failure of DAA regimens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127</cp:revision>
  <dcterms:created xsi:type="dcterms:W3CDTF">2010-10-19T10:42:50Z</dcterms:created>
  <dcterms:modified xsi:type="dcterms:W3CDTF">2016-05-08T12:01:16Z</dcterms:modified>
</cp:coreProperties>
</file>