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90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8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CD04"/>
    <a:srgbClr val="000066"/>
    <a:srgbClr val="333399"/>
    <a:srgbClr val="3366FF"/>
    <a:srgbClr val="10EB00"/>
    <a:srgbClr val="006600"/>
    <a:srgbClr val="FFFFFF"/>
    <a:srgbClr val="DDDDDD"/>
    <a:srgbClr val="FF66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961" autoAdjust="0"/>
    <p:restoredTop sz="99804" autoAdjust="0"/>
  </p:normalViewPr>
  <p:slideViewPr>
    <p:cSldViewPr>
      <p:cViewPr>
        <p:scale>
          <a:sx n="75" d="100"/>
          <a:sy n="75" d="100"/>
        </p:scale>
        <p:origin x="-3450" y="-912"/>
      </p:cViewPr>
      <p:guideLst>
        <p:guide orient="horz" pos="98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20/02/2018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8856560" y="1772816"/>
            <a:ext cx="48708" cy="277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16200000" flipH="1">
            <a:off x="3473905" y="2078824"/>
            <a:ext cx="467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814788"/>
              </p:ext>
            </p:extLst>
          </p:nvPr>
        </p:nvGraphicFramePr>
        <p:xfrm>
          <a:off x="6264272" y="1980836"/>
          <a:ext cx="1622611" cy="432816"/>
        </p:xfrm>
        <a:graphic>
          <a:graphicData uri="http://schemas.openxmlformats.org/drawingml/2006/table">
            <a:tbl>
              <a:tblPr/>
              <a:tblGrid>
                <a:gridCol w="16226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445429"/>
              </p:ext>
            </p:extLst>
          </p:nvPr>
        </p:nvGraphicFramePr>
        <p:xfrm>
          <a:off x="6264273" y="2468414"/>
          <a:ext cx="1224135" cy="432816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987824" y="1196752"/>
            <a:ext cx="1450503" cy="64807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-label</a:t>
            </a: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7904589" y="1772816"/>
            <a:ext cx="48708" cy="277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7704480" y="1340768"/>
            <a:ext cx="432000" cy="432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4499987" y="2185358"/>
            <a:ext cx="176399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4499987" y="2672936"/>
            <a:ext cx="176399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8" name="ZoneTexte 71"/>
          <p:cNvSpPr txBox="1">
            <a:spLocks noChangeArrowheads="1"/>
          </p:cNvSpPr>
          <p:nvPr/>
        </p:nvSpPr>
        <p:spPr bwMode="auto">
          <a:xfrm>
            <a:off x="179512" y="4005064"/>
            <a:ext cx="2993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** Liver </a:t>
            </a:r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biopsy or </a:t>
            </a:r>
            <a:r>
              <a:rPr lang="en-US" sz="12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200" baseline="30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  <a:sym typeface="Symbol" panose="05050102010706020507" pitchFamily="18" charset="2"/>
              </a:rPr>
              <a:t></a:t>
            </a:r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200" u="sng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14.6 </a:t>
            </a:r>
            <a:r>
              <a:rPr lang="en-US" sz="12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endParaRPr lang="en-US" sz="12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or </a:t>
            </a:r>
            <a:r>
              <a:rPr lang="en-US" sz="12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US" sz="1200" baseline="30000" dirty="0">
                <a:ea typeface="ＭＳ Ｐゴシック" pitchFamily="-1" charset="-128"/>
                <a:cs typeface="ＭＳ Ｐゴシック" pitchFamily="-1" charset="-128"/>
                <a:sym typeface="Symbol" panose="05050102010706020507" pitchFamily="18" charset="2"/>
              </a:rPr>
              <a:t> </a:t>
            </a:r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200" dirty="0">
                <a:ea typeface="ＭＳ Ｐゴシック" pitchFamily="-1" charset="-128"/>
                <a:cs typeface="ＭＳ Ｐゴシック" pitchFamily="-1" charset="-128"/>
              </a:rPr>
              <a:t>≥</a:t>
            </a:r>
            <a:r>
              <a:rPr lang="en-US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0.73 </a:t>
            </a:r>
            <a:r>
              <a:rPr lang="en-US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+ APRI </a:t>
            </a:r>
            <a:r>
              <a:rPr lang="en-US" sz="1200" dirty="0">
                <a:ea typeface="ＭＳ Ｐゴシック" pitchFamily="-1" charset="-128"/>
                <a:cs typeface="ＭＳ Ｐゴシック" pitchFamily="-1" charset="-128"/>
              </a:rPr>
              <a:t>&gt; 2</a:t>
            </a:r>
            <a:endParaRPr lang="en-US" sz="12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220663" y="5492742"/>
            <a:ext cx="8743825" cy="88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SVR</a:t>
            </a:r>
            <a:r>
              <a:rPr lang="en-US" baseline="-25000" dirty="0">
                <a:solidFill>
                  <a:srgbClr val="000066"/>
                </a:solidFill>
              </a:rPr>
              <a:t>12 </a:t>
            </a:r>
            <a:r>
              <a:rPr lang="en-US" dirty="0">
                <a:solidFill>
                  <a:srgbClr val="000066"/>
                </a:solidFill>
              </a:rPr>
              <a:t>(HCV RNA &lt; </a:t>
            </a:r>
            <a:r>
              <a:rPr lang="en-US" dirty="0" smtClean="0">
                <a:solidFill>
                  <a:srgbClr val="000066"/>
                </a:solidFill>
              </a:rPr>
              <a:t>25 </a:t>
            </a:r>
            <a:r>
              <a:rPr lang="en-US" dirty="0">
                <a:solidFill>
                  <a:srgbClr val="000066"/>
                </a:solidFill>
              </a:rPr>
              <a:t>IU/mL</a:t>
            </a:r>
            <a:r>
              <a:rPr lang="en-US" dirty="0" smtClean="0">
                <a:solidFill>
                  <a:srgbClr val="000066"/>
                </a:solidFill>
              </a:rPr>
              <a:t>), with 2-sides 95% CI, by ITT </a:t>
            </a:r>
            <a:r>
              <a:rPr lang="en-US" sz="1600" dirty="0" smtClean="0">
                <a:solidFill>
                  <a:srgbClr val="000066"/>
                </a:solidFill>
              </a:rPr>
              <a:t>[ *** The 2 OBV/PTV/r + SOF groups were pooled for analysis] </a:t>
            </a:r>
            <a:endParaRPr lang="en-US" sz="1600" dirty="0">
              <a:solidFill>
                <a:srgbClr val="000066"/>
              </a:solidFill>
            </a:endParaRP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95808"/>
              </p:ext>
            </p:extLst>
          </p:nvPr>
        </p:nvGraphicFramePr>
        <p:xfrm>
          <a:off x="6264272" y="3356992"/>
          <a:ext cx="2620586" cy="358744"/>
        </p:xfrm>
        <a:graphic>
          <a:graphicData uri="http://schemas.openxmlformats.org/drawingml/2006/table">
            <a:tbl>
              <a:tblPr/>
              <a:tblGrid>
                <a:gridCol w="26205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8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397597"/>
              </p:ext>
            </p:extLst>
          </p:nvPr>
        </p:nvGraphicFramePr>
        <p:xfrm>
          <a:off x="6264272" y="2996952"/>
          <a:ext cx="2630724" cy="329032"/>
        </p:xfrm>
        <a:graphic>
          <a:graphicData uri="http://schemas.openxmlformats.org/drawingml/2006/table">
            <a:tbl>
              <a:tblPr/>
              <a:tblGrid>
                <a:gridCol w="26307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9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***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0" name="Line 63"/>
          <p:cNvSpPr>
            <a:spLocks noChangeShapeType="1"/>
          </p:cNvSpPr>
          <p:nvPr/>
        </p:nvSpPr>
        <p:spPr bwMode="auto">
          <a:xfrm>
            <a:off x="5220070" y="4014489"/>
            <a:ext cx="1043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 II-III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ZoneTexte 69"/>
          <p:cNvSpPr txBox="1">
            <a:spLocks noChangeArrowheads="1"/>
          </p:cNvSpPr>
          <p:nvPr/>
        </p:nvSpPr>
        <p:spPr bwMode="auto">
          <a:xfrm>
            <a:off x="6089780" y="6565900"/>
            <a:ext cx="30462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Shafran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SD.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J. Viral Hep 2018; 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25:118-25.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0" name="Espace réservé du contenu 2"/>
          <p:cNvSpPr txBox="1">
            <a:spLocks/>
          </p:cNvSpPr>
          <p:nvPr/>
        </p:nvSpPr>
        <p:spPr bwMode="auto">
          <a:xfrm>
            <a:off x="220663" y="1196752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1522" y="1916832"/>
            <a:ext cx="2880341" cy="2053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18000" rIns="18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 or 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&gt; 10 000 IU/mL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</a:t>
            </a:r>
            <a:r>
              <a:rPr lang="fr-FR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-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experienced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(PEG-IFN + RBV / SOF or SOF + RBV)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IU/mL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ompensated cirrhosis allowed **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HBV or HIV 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co-infection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QUARTZ II-III : OBV/PTV/r + SOF  RBV in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 2 or 3</a:t>
            </a:r>
            <a:endParaRPr lang="fr-FR" sz="2600" dirty="0"/>
          </a:p>
        </p:txBody>
      </p: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5436096" y="4373347"/>
            <a:ext cx="82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85790"/>
              </p:ext>
            </p:extLst>
          </p:nvPr>
        </p:nvGraphicFramePr>
        <p:xfrm>
          <a:off x="6264271" y="4221088"/>
          <a:ext cx="2628209" cy="288031"/>
        </p:xfrm>
        <a:graphic>
          <a:graphicData uri="http://schemas.openxmlformats.org/drawingml/2006/table">
            <a:tbl>
              <a:tblPr/>
              <a:tblGrid>
                <a:gridCol w="26282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***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48950"/>
              </p:ext>
            </p:extLst>
          </p:nvPr>
        </p:nvGraphicFramePr>
        <p:xfrm>
          <a:off x="6264272" y="3855089"/>
          <a:ext cx="2628208" cy="291914"/>
        </p:xfrm>
        <a:graphic>
          <a:graphicData uri="http://schemas.openxmlformats.org/drawingml/2006/table">
            <a:tbl>
              <a:tblPr/>
              <a:tblGrid>
                <a:gridCol w="2628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SOF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2" name="Oval 110"/>
          <p:cNvSpPr>
            <a:spLocks noChangeArrowheads="1"/>
          </p:cNvSpPr>
          <p:nvPr/>
        </p:nvSpPr>
        <p:spPr bwMode="auto">
          <a:xfrm>
            <a:off x="8604448" y="1340768"/>
            <a:ext cx="432000" cy="432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45" name="AutoShape 60"/>
          <p:cNvCxnSpPr>
            <a:cxnSpLocks noChangeShapeType="1"/>
          </p:cNvCxnSpPr>
          <p:nvPr/>
        </p:nvCxnSpPr>
        <p:spPr bwMode="auto">
          <a:xfrm rot="10800000" flipH="1" flipV="1">
            <a:off x="6262517" y="3140968"/>
            <a:ext cx="1587" cy="360000"/>
          </a:xfrm>
          <a:prstGeom prst="bentConnector3">
            <a:avLst>
              <a:gd name="adj1" fmla="val -22697606"/>
            </a:avLst>
          </a:prstGeom>
          <a:ln w="38100" cmpd="sng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5436096" y="3284984"/>
            <a:ext cx="467999" cy="0"/>
          </a:xfrm>
          <a:prstGeom prst="line">
            <a:avLst/>
          </a:prstGeom>
          <a:ln w="38100" cmpd="sng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Line 172"/>
          <p:cNvSpPr>
            <a:spLocks noChangeShapeType="1"/>
          </p:cNvSpPr>
          <p:nvPr/>
        </p:nvSpPr>
        <p:spPr bwMode="auto">
          <a:xfrm>
            <a:off x="7464078" y="1772816"/>
            <a:ext cx="48708" cy="277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Oval 110"/>
          <p:cNvSpPr>
            <a:spLocks noChangeArrowheads="1"/>
          </p:cNvSpPr>
          <p:nvPr/>
        </p:nvSpPr>
        <p:spPr bwMode="auto">
          <a:xfrm>
            <a:off x="7272432" y="1340768"/>
            <a:ext cx="432000" cy="432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5546015" y="1870528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5546015" y="2354839"/>
            <a:ext cx="5645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1840" y="2276872"/>
            <a:ext cx="11540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/>
                <a:ea typeface="ＭＳ Ｐゴシック" pitchFamily="-1" charset="-128"/>
                <a:cs typeface="Calibri"/>
              </a:rPr>
              <a:t>Genotype 2</a:t>
            </a:r>
            <a:endParaRPr lang="fr-FR" sz="1600" dirty="0"/>
          </a:p>
        </p:txBody>
      </p:sp>
      <p:sp>
        <p:nvSpPr>
          <p:cNvPr id="56" name="Rectangle 55"/>
          <p:cNvSpPr/>
          <p:nvPr/>
        </p:nvSpPr>
        <p:spPr>
          <a:xfrm>
            <a:off x="3131840" y="3501008"/>
            <a:ext cx="11540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/>
                <a:ea typeface="ＭＳ Ｐゴシック" pitchFamily="-1" charset="-128"/>
                <a:cs typeface="Calibri"/>
              </a:rPr>
              <a:t>Genotype 3</a:t>
            </a:r>
            <a:endParaRPr lang="fr-FR" sz="1600" dirty="0"/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5546015" y="2780928"/>
            <a:ext cx="5645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</a:t>
            </a:r>
          </a:p>
        </p:txBody>
      </p:sp>
      <p:sp>
        <p:nvSpPr>
          <p:cNvPr id="61" name="Rectangle 9"/>
          <p:cNvSpPr>
            <a:spLocks noChangeArrowheads="1"/>
          </p:cNvSpPr>
          <p:nvPr/>
        </p:nvSpPr>
        <p:spPr bwMode="auto">
          <a:xfrm>
            <a:off x="5546015" y="3481263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11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5546015" y="3717032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9"/>
          <p:cNvSpPr>
            <a:spLocks noChangeArrowheads="1"/>
          </p:cNvSpPr>
          <p:nvPr/>
        </p:nvSpPr>
        <p:spPr bwMode="auto">
          <a:xfrm>
            <a:off x="5546015" y="4077072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" name="Parenthèse ouvrante 5"/>
          <p:cNvSpPr/>
          <p:nvPr/>
        </p:nvSpPr>
        <p:spPr>
          <a:xfrm>
            <a:off x="4285922" y="2086632"/>
            <a:ext cx="216024" cy="720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Parenthèse ouvrante 65"/>
          <p:cNvSpPr/>
          <p:nvPr/>
        </p:nvSpPr>
        <p:spPr>
          <a:xfrm>
            <a:off x="4285922" y="3068960"/>
            <a:ext cx="216024" cy="1440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436096" y="2967335"/>
            <a:ext cx="304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*</a:t>
            </a:r>
            <a:endParaRPr lang="fr-FR" sz="2400" dirty="0"/>
          </a:p>
        </p:txBody>
      </p:sp>
      <p:sp>
        <p:nvSpPr>
          <p:cNvPr id="67" name="Espace réservé du contenu 1"/>
          <p:cNvSpPr txBox="1">
            <a:spLocks/>
          </p:cNvSpPr>
          <p:nvPr/>
        </p:nvSpPr>
        <p:spPr bwMode="auto">
          <a:xfrm>
            <a:off x="251520" y="4581128"/>
            <a:ext cx="8351838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Treatment regimens</a:t>
            </a:r>
          </a:p>
          <a:p>
            <a:pPr lvl="1"/>
            <a:r>
              <a:rPr lang="en-US" sz="1600" kern="0" dirty="0"/>
              <a:t>Co-formulated </a:t>
            </a:r>
            <a:r>
              <a:rPr lang="en-US" sz="1600" kern="0" dirty="0" smtClean="0"/>
              <a:t>OBV/PTV/r</a:t>
            </a:r>
            <a:r>
              <a:rPr lang="en-US" sz="1600" kern="0" dirty="0"/>
              <a:t>): 25/150/100 mg QD = 2 </a:t>
            </a:r>
            <a:r>
              <a:rPr lang="en-US" sz="1600" kern="0" dirty="0" smtClean="0"/>
              <a:t>tablets ; SOF : 400 mg </a:t>
            </a:r>
            <a:r>
              <a:rPr lang="en-US" sz="1600" kern="0" dirty="0" err="1" smtClean="0"/>
              <a:t>qd</a:t>
            </a:r>
            <a:r>
              <a:rPr lang="en-US" sz="1600" kern="0" dirty="0" smtClean="0"/>
              <a:t> ; RBV : </a:t>
            </a:r>
            <a:r>
              <a:rPr lang="en-US" sz="1600" kern="0" dirty="0"/>
              <a:t>1000 or 1200 mg/day (bid dosing) according to body weight (&lt; or ≥ 75 kg</a:t>
            </a:r>
            <a:r>
              <a:rPr lang="en-US" sz="1600" kern="0" dirty="0" smtClean="0"/>
              <a:t>)</a:t>
            </a:r>
            <a:endParaRPr lang="en-US" sz="1600" kern="0" dirty="0"/>
          </a:p>
        </p:txBody>
      </p:sp>
      <p:sp>
        <p:nvSpPr>
          <p:cNvPr id="10" name="ZoneTexte 9"/>
          <p:cNvSpPr txBox="1"/>
          <p:nvPr/>
        </p:nvSpPr>
        <p:spPr>
          <a:xfrm>
            <a:off x="10260632" y="59492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4788024" y="458112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</a:t>
            </a:r>
            <a:r>
              <a:rPr lang="en-US" sz="1200" dirty="0" err="1" smtClean="0"/>
              <a:t>Randomisation</a:t>
            </a:r>
            <a:r>
              <a:rPr lang="en-US" sz="1200" dirty="0" smtClean="0"/>
              <a:t> stratified by prior treatment (naïve or experienced) and IL28B genotype (CC or non-CC)</a:t>
            </a:r>
            <a:endParaRPr lang="en-US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4355976" y="3121223"/>
            <a:ext cx="1132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No </a:t>
            </a:r>
            <a:r>
              <a:rPr lang="fr-FR" sz="1400" dirty="0" err="1" smtClean="0"/>
              <a:t>cirrhosis</a:t>
            </a:r>
            <a:endParaRPr lang="fr-FR" sz="1400" dirty="0"/>
          </a:p>
        </p:txBody>
      </p:sp>
      <p:sp>
        <p:nvSpPr>
          <p:cNvPr id="44" name="ZoneTexte 43"/>
          <p:cNvSpPr txBox="1"/>
          <p:nvPr/>
        </p:nvSpPr>
        <p:spPr>
          <a:xfrm>
            <a:off x="4283968" y="3789040"/>
            <a:ext cx="892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/>
              <a:t>C</a:t>
            </a:r>
            <a:r>
              <a:rPr lang="fr-FR" sz="1400" dirty="0" err="1" smtClean="0"/>
              <a:t>irrhosis</a:t>
            </a:r>
            <a:endParaRPr lang="fr-FR" sz="1400" dirty="0"/>
          </a:p>
        </p:txBody>
      </p:sp>
      <p:sp>
        <p:nvSpPr>
          <p:cNvPr id="47" name="ZoneTexte 46"/>
          <p:cNvSpPr txBox="1"/>
          <p:nvPr/>
        </p:nvSpPr>
        <p:spPr>
          <a:xfrm>
            <a:off x="4283968" y="4201343"/>
            <a:ext cx="1132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No </a:t>
            </a:r>
            <a:r>
              <a:rPr lang="fr-FR" sz="1400" dirty="0" err="1" smtClean="0"/>
              <a:t>cirrhosis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346602"/>
              </p:ext>
            </p:extLst>
          </p:nvPr>
        </p:nvGraphicFramePr>
        <p:xfrm>
          <a:off x="179512" y="1700809"/>
          <a:ext cx="8784977" cy="3506100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23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59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255"/>
                <a:gridCol w="1276089"/>
                <a:gridCol w="12760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 : 2D + SOF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 : 2D + SOF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 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white,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F0-F1 / F2 / F3 / F4,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/ 0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 / 0 / 11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 / 26 / 16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/ 0 / 18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0 / 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5.92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40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 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898290" y="1246620"/>
            <a:ext cx="5334763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and 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512" y="5283205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1 relapse (no </a:t>
            </a:r>
            <a:r>
              <a:rPr lang="fr-FR" sz="1400" dirty="0" err="1"/>
              <a:t>treatment-emergent</a:t>
            </a:r>
            <a:r>
              <a:rPr lang="fr-FR" sz="1400" dirty="0"/>
              <a:t> </a:t>
            </a:r>
            <a:r>
              <a:rPr lang="fr-FR" sz="1400" dirty="0" smtClean="0"/>
              <a:t>substitutions), </a:t>
            </a:r>
            <a:r>
              <a:rPr lang="fr-FR" sz="1400" dirty="0" err="1" smtClean="0"/>
              <a:t>this</a:t>
            </a:r>
            <a:r>
              <a:rPr lang="fr-FR" sz="1400" dirty="0" smtClean="0"/>
              <a:t> patient </a:t>
            </a:r>
            <a:r>
              <a:rPr lang="fr-FR" sz="1400" dirty="0" err="1" smtClean="0"/>
              <a:t>had</a:t>
            </a:r>
            <a:r>
              <a:rPr lang="fr-FR" sz="1400" dirty="0" smtClean="0"/>
              <a:t> </a:t>
            </a:r>
            <a:r>
              <a:rPr lang="fr-FR" sz="1400" dirty="0" err="1" smtClean="0"/>
              <a:t>previously</a:t>
            </a:r>
            <a:r>
              <a:rPr lang="fr-FR" sz="1400" dirty="0" smtClean="0"/>
              <a:t> </a:t>
            </a:r>
            <a:r>
              <a:rPr lang="fr-FR" sz="1400" dirty="0" err="1" smtClean="0"/>
              <a:t>failed</a:t>
            </a:r>
            <a:r>
              <a:rPr lang="fr-FR" sz="1400" dirty="0" smtClean="0"/>
              <a:t> </a:t>
            </a:r>
            <a:r>
              <a:rPr lang="fr-FR" sz="1400" dirty="0" err="1" smtClean="0"/>
              <a:t>Peg_IFN</a:t>
            </a:r>
            <a:r>
              <a:rPr lang="fr-FR" sz="1400" dirty="0" smtClean="0"/>
              <a:t> + RBV and SOF + RBV</a:t>
            </a:r>
          </a:p>
          <a:p>
            <a:r>
              <a:rPr lang="fr-FR" sz="1400" dirty="0" smtClean="0"/>
              <a:t>** 1 discontinuation of </a:t>
            </a:r>
            <a:r>
              <a:rPr lang="fr-FR" sz="1400" dirty="0" err="1" smtClean="0"/>
              <a:t>treatment</a:t>
            </a:r>
            <a:r>
              <a:rPr lang="fr-FR" sz="1400" dirty="0" smtClean="0"/>
              <a:t> </a:t>
            </a:r>
            <a:r>
              <a:rPr lang="fr-FR" sz="1400" dirty="0"/>
              <a:t>on </a:t>
            </a:r>
            <a:r>
              <a:rPr lang="fr-FR" sz="1400" dirty="0" smtClean="0"/>
              <a:t>D8</a:t>
            </a:r>
            <a:r>
              <a:rPr lang="fr-FR" sz="1400" dirty="0"/>
              <a:t> </a:t>
            </a:r>
            <a:r>
              <a:rPr lang="fr-FR" sz="1400" dirty="0" smtClean="0"/>
              <a:t>due </a:t>
            </a:r>
            <a:r>
              <a:rPr lang="fr-FR" sz="1400" dirty="0"/>
              <a:t>to an adverse </a:t>
            </a:r>
            <a:r>
              <a:rPr lang="fr-FR" sz="1400" dirty="0" err="1"/>
              <a:t>event</a:t>
            </a:r>
            <a:r>
              <a:rPr lang="fr-FR" sz="1400" dirty="0"/>
              <a:t> of </a:t>
            </a:r>
            <a:r>
              <a:rPr lang="fr-FR" sz="1400" dirty="0" smtClean="0"/>
              <a:t>influenza</a:t>
            </a:r>
            <a:r>
              <a:rPr lang="fr-FR" sz="1400" dirty="0"/>
              <a:t>-</a:t>
            </a:r>
            <a:r>
              <a:rPr lang="fr-FR" sz="1400" dirty="0" err="1"/>
              <a:t>like</a:t>
            </a:r>
            <a:r>
              <a:rPr lang="fr-FR" sz="1400" dirty="0"/>
              <a:t> </a:t>
            </a:r>
            <a:r>
              <a:rPr lang="fr-FR" sz="1400" dirty="0" err="1"/>
              <a:t>illness</a:t>
            </a:r>
            <a:r>
              <a:rPr lang="fr-FR" sz="1400" dirty="0"/>
              <a:t> </a:t>
            </a:r>
            <a:r>
              <a:rPr lang="fr-FR" sz="1400" dirty="0" err="1" smtClean="0"/>
              <a:t>deemed</a:t>
            </a:r>
            <a:r>
              <a:rPr lang="fr-FR" sz="1400" dirty="0"/>
              <a:t> </a:t>
            </a:r>
            <a:r>
              <a:rPr lang="fr-FR" sz="1400" dirty="0" err="1" smtClean="0"/>
              <a:t>unrelated</a:t>
            </a:r>
            <a:r>
              <a:rPr lang="fr-FR" sz="1400" dirty="0" smtClean="0"/>
              <a:t> </a:t>
            </a:r>
            <a:r>
              <a:rPr lang="fr-FR" sz="1400" dirty="0"/>
              <a:t>to </a:t>
            </a:r>
            <a:r>
              <a:rPr lang="fr-FR" sz="1400" dirty="0" err="1" smtClean="0"/>
              <a:t>study</a:t>
            </a:r>
            <a:r>
              <a:rPr lang="fr-FR" sz="1400" dirty="0" smtClean="0"/>
              <a:t> </a:t>
            </a:r>
            <a:r>
              <a:rPr lang="fr-FR" sz="1400" dirty="0" err="1" smtClean="0"/>
              <a:t>drugs</a:t>
            </a:r>
            <a:r>
              <a:rPr lang="fr-FR" sz="1400" dirty="0" smtClean="0"/>
              <a:t>; </a:t>
            </a:r>
            <a:r>
              <a:rPr lang="fr-FR" sz="1400" dirty="0" err="1"/>
              <a:t>this</a:t>
            </a:r>
            <a:r>
              <a:rPr lang="fr-FR" sz="1400" dirty="0"/>
              <a:t> </a:t>
            </a:r>
            <a:r>
              <a:rPr lang="fr-FR" sz="1400" dirty="0" smtClean="0"/>
              <a:t>patient </a:t>
            </a:r>
            <a:r>
              <a:rPr lang="fr-FR" sz="1400" dirty="0" err="1"/>
              <a:t>did</a:t>
            </a:r>
            <a:r>
              <a:rPr lang="fr-FR" sz="1400" dirty="0"/>
              <a:t> not </a:t>
            </a:r>
            <a:r>
              <a:rPr lang="fr-FR" sz="1400" dirty="0" err="1"/>
              <a:t>achieve</a:t>
            </a:r>
            <a:r>
              <a:rPr lang="fr-FR" sz="1400" dirty="0"/>
              <a:t> SVR</a:t>
            </a:r>
            <a:r>
              <a:rPr lang="fr-FR" sz="1400" baseline="-25000" dirty="0"/>
              <a:t>12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 II-III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QUARTZ II-III : OBV/PTV/r + SOF  RBV in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 2 or 3</a:t>
            </a:r>
            <a:endParaRPr lang="fr-FR" sz="2600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89781" y="6565900"/>
            <a:ext cx="3046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Shafran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SD.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J. Viral Hep 2018; 25:118-25.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897542"/>
              </p:ext>
            </p:extLst>
          </p:nvPr>
        </p:nvGraphicFramePr>
        <p:xfrm>
          <a:off x="179512" y="1628801"/>
          <a:ext cx="8784977" cy="4220600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/>
                <a:gridCol w="1224136"/>
                <a:gridCol w="11521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 : 2D + SOF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 : 2D + SOF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</a:tr>
              <a:tr h="431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 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RBV dose modification,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AE,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(9) ***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(5) ****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4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in ≥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. tract infect.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≥3 / AST grade ≥3, 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10198" y="1196752"/>
            <a:ext cx="6910966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96" y="5877272"/>
            <a:ext cx="907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Pneumonia</a:t>
            </a:r>
            <a:r>
              <a:rPr lang="fr-FR" sz="1400" dirty="0" smtClean="0"/>
              <a:t> </a:t>
            </a:r>
            <a:r>
              <a:rPr lang="fr-FR" sz="1400" dirty="0"/>
              <a:t>on </a:t>
            </a:r>
            <a:r>
              <a:rPr lang="fr-FR" sz="1400" dirty="0" smtClean="0"/>
              <a:t>D26 </a:t>
            </a:r>
            <a:r>
              <a:rPr lang="fr-FR" sz="1400" dirty="0" err="1"/>
              <a:t>unrelated</a:t>
            </a:r>
            <a:r>
              <a:rPr lang="fr-FR" sz="1400" dirty="0"/>
              <a:t> to </a:t>
            </a:r>
            <a:r>
              <a:rPr lang="fr-FR" sz="1400" dirty="0" smtClean="0"/>
              <a:t>DAA ; ** 1 </a:t>
            </a:r>
            <a:r>
              <a:rPr lang="fr-FR" sz="1400" dirty="0" err="1" smtClean="0"/>
              <a:t>respir</a:t>
            </a:r>
            <a:r>
              <a:rPr lang="fr-FR" sz="1400" dirty="0" smtClean="0"/>
              <a:t>. </a:t>
            </a:r>
            <a:r>
              <a:rPr lang="fr-FR" sz="1400" dirty="0"/>
              <a:t>tract </a:t>
            </a:r>
            <a:r>
              <a:rPr lang="fr-FR" sz="1400" dirty="0" smtClean="0"/>
              <a:t>infection </a:t>
            </a:r>
            <a:r>
              <a:rPr lang="fr-FR" sz="1400" dirty="0"/>
              <a:t>on </a:t>
            </a:r>
            <a:r>
              <a:rPr lang="fr-FR" sz="1400" dirty="0" smtClean="0"/>
              <a:t>D33</a:t>
            </a:r>
            <a:r>
              <a:rPr lang="fr-FR" sz="1400" dirty="0"/>
              <a:t>; </a:t>
            </a:r>
            <a:r>
              <a:rPr lang="fr-FR" sz="1400" dirty="0" smtClean="0"/>
              <a:t>1 </a:t>
            </a:r>
            <a:r>
              <a:rPr lang="fr-FR" sz="1400" dirty="0" err="1" smtClean="0"/>
              <a:t>anemia</a:t>
            </a:r>
            <a:r>
              <a:rPr lang="fr-FR" sz="1400" dirty="0" smtClean="0"/>
              <a:t> </a:t>
            </a:r>
            <a:r>
              <a:rPr lang="fr-FR" sz="1400" dirty="0"/>
              <a:t>on </a:t>
            </a:r>
            <a:r>
              <a:rPr lang="fr-FR" sz="1400" dirty="0" smtClean="0"/>
              <a:t>D28</a:t>
            </a:r>
            <a:r>
              <a:rPr lang="fr-FR" sz="1400" dirty="0"/>
              <a:t>,</a:t>
            </a:r>
            <a:r>
              <a:rPr lang="fr-FR" sz="1400" dirty="0" smtClean="0"/>
              <a:t> </a:t>
            </a:r>
            <a:r>
              <a:rPr lang="fr-FR" sz="1400" dirty="0" err="1"/>
              <a:t>both</a:t>
            </a:r>
            <a:r>
              <a:rPr lang="fr-FR" sz="1400" dirty="0"/>
              <a:t> </a:t>
            </a:r>
            <a:r>
              <a:rPr lang="fr-FR" sz="1400" dirty="0" err="1" smtClean="0"/>
              <a:t>unrelated</a:t>
            </a:r>
            <a:r>
              <a:rPr lang="fr-FR" sz="1400" dirty="0" smtClean="0"/>
              <a:t> </a:t>
            </a:r>
            <a:r>
              <a:rPr lang="fr-FR" sz="1400" dirty="0"/>
              <a:t>to </a:t>
            </a:r>
            <a:r>
              <a:rPr lang="fr-FR" sz="1400" dirty="0" smtClean="0"/>
              <a:t>DAA; ***on D8 </a:t>
            </a:r>
            <a:r>
              <a:rPr lang="fr-FR" sz="1400" dirty="0"/>
              <a:t>due </a:t>
            </a:r>
            <a:r>
              <a:rPr lang="fr-FR" sz="1400" dirty="0" smtClean="0"/>
              <a:t>to influenza</a:t>
            </a:r>
            <a:r>
              <a:rPr lang="fr-FR" sz="1400" dirty="0"/>
              <a:t>-</a:t>
            </a:r>
            <a:r>
              <a:rPr lang="fr-FR" sz="1400" dirty="0" err="1"/>
              <a:t>like</a:t>
            </a:r>
            <a:r>
              <a:rPr lang="fr-FR" sz="1400" dirty="0"/>
              <a:t> </a:t>
            </a:r>
            <a:r>
              <a:rPr lang="fr-FR" sz="1400" dirty="0" err="1"/>
              <a:t>symptoms</a:t>
            </a:r>
            <a:r>
              <a:rPr lang="fr-FR" sz="1400" dirty="0"/>
              <a:t> </a:t>
            </a:r>
            <a:r>
              <a:rPr lang="fr-FR" sz="1400" dirty="0" err="1" smtClean="0"/>
              <a:t>unrelated</a:t>
            </a:r>
            <a:r>
              <a:rPr lang="fr-FR" sz="1400" dirty="0" smtClean="0"/>
              <a:t> </a:t>
            </a:r>
            <a:r>
              <a:rPr lang="fr-FR" sz="1400" dirty="0"/>
              <a:t>to </a:t>
            </a:r>
            <a:r>
              <a:rPr lang="fr-FR" sz="1400" dirty="0" smtClean="0"/>
              <a:t>DAA ; ****on D78 </a:t>
            </a:r>
            <a:r>
              <a:rPr lang="fr-FR" sz="1400" dirty="0"/>
              <a:t>due </a:t>
            </a:r>
            <a:r>
              <a:rPr lang="fr-FR" sz="1400" dirty="0" smtClean="0"/>
              <a:t>vertigo </a:t>
            </a:r>
            <a:r>
              <a:rPr lang="fr-FR" sz="1400" dirty="0" err="1"/>
              <a:t>possibly</a:t>
            </a:r>
            <a:r>
              <a:rPr lang="fr-FR" sz="1400" dirty="0"/>
              <a:t> </a:t>
            </a:r>
            <a:r>
              <a:rPr lang="fr-FR" sz="1400" dirty="0" err="1"/>
              <a:t>related</a:t>
            </a:r>
            <a:r>
              <a:rPr lang="fr-FR" sz="1400" dirty="0"/>
              <a:t> to </a:t>
            </a:r>
            <a:r>
              <a:rPr lang="fr-FR" sz="1400" dirty="0" smtClean="0"/>
              <a:t>DAA</a:t>
            </a:r>
            <a:endParaRPr lang="fr-FR" sz="1400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 II-III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QUARTZ II-III : OBV/PTV/r + SOF  RBV in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 2 or 3</a:t>
            </a:r>
            <a:endParaRPr lang="fr-FR" sz="2600" dirty="0"/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089781" y="6565900"/>
            <a:ext cx="3046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Shafran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SD.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J. Viral Hep 2018; 25:118-25.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8457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10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patients with genotype 3 and no cirrhosis, high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SVR rates were seen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with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2D + SOF with or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without RBV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for 12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weeks</a:t>
            </a:r>
          </a:p>
          <a:p>
            <a:pPr lvl="2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100% without RBV and 91% with </a:t>
            </a: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RBV (1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discontinuation for AE)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patients with genotype 3 and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compensated cirrhosis, 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was 100% after 12 weeks of 2D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+ SOF + RBV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patients with genotype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2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no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cirrhosis, an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8-week regimen of 2D + SOF + RBV achieved an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rate of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90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%</a:t>
            </a:r>
          </a:p>
          <a:p>
            <a:pPr lvl="2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Shortening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treatment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duration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to 6 weeks resulted 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a high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rate of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relapse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2D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+ SOF ± RBV had a favorable safety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profile consistent with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previous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studies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Conclusion : 2D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+ SOF ± RBV may be a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useful treatment option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patients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with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genotype 3 infection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with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or without cirrhosis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Limitation : small sample size</a:t>
            </a:r>
            <a:endParaRPr lang="en-US" sz="1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QUARTZ II-III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QUARTZ II-III : OBV/PTV/r + SOF  RBV in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 2 or 3</a:t>
            </a:r>
            <a:endParaRPr lang="fr-FR" sz="26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089781" y="6565900"/>
            <a:ext cx="3046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Shafran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SD.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J. Viral Hep 2018; 25:118-25.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2765</TotalTime>
  <Words>737</Words>
  <Application>Microsoft Office PowerPoint</Application>
  <PresentationFormat>Affichage à l'écran (4:3)</PresentationFormat>
  <Paragraphs>199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QUARTZ II-III : OBV/PTV/r + SOF  RBV in genotype 2 or 3</vt:lpstr>
      <vt:lpstr>QUARTZ II-III : OBV/PTV/r + SOF  RBV in genotype 2 or 3</vt:lpstr>
      <vt:lpstr>QUARTZ II-III : OBV/PTV/r + SOF  RBV in genotype 2 or 3</vt:lpstr>
      <vt:lpstr>QUARTZ II-III : OBV/PTV/r + SOF  RBV in genotype 2 or 3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199</cp:revision>
  <dcterms:created xsi:type="dcterms:W3CDTF">2015-05-24T18:34:23Z</dcterms:created>
  <dcterms:modified xsi:type="dcterms:W3CDTF">2018-02-20T10:48:46Z</dcterms:modified>
</cp:coreProperties>
</file>