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73" r:id="rId2"/>
    <p:sldId id="274" r:id="rId3"/>
    <p:sldId id="276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7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4816" autoAdjust="0"/>
    <p:restoredTop sz="98485" autoAdjust="0"/>
  </p:normalViewPr>
  <p:slideViewPr>
    <p:cSldViewPr snapToGrid="0" snapToObjects="1">
      <p:cViewPr varScale="1">
        <p:scale>
          <a:sx n="104" d="100"/>
          <a:sy n="104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7E145-4A3A-BD4B-B882-9421E59BA792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0FE9B-9AE4-4443-9FDC-05F5B078B2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16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6473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7148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08206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41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497"/>
            <a:ext cx="7924800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baseline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7596D74-673C-C648-8EAA-BA66B657128F}" type="slidenum">
              <a:rPr lang="en-US">
                <a:solidFill>
                  <a:srgbClr val="000066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en-US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77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242"/>
            <a:ext cx="7924800" cy="787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985000" y="6492881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defTabSz="914400">
              <a:defRPr/>
            </a:pPr>
            <a:fld id="{4F1D4BA5-5302-4CB5-AC6D-38B3FFDBB930}" type="slidenum">
              <a:rPr lang="en-US">
                <a:latin typeface="Arial" charset="0"/>
                <a:cs typeface="Arial" charset="0"/>
              </a:rPr>
              <a:pPr defTabSz="914400">
                <a:defRPr/>
              </a:pPr>
              <a:t>‹N°›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182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2158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209500"/>
              </p:ext>
            </p:extLst>
          </p:nvPr>
        </p:nvGraphicFramePr>
        <p:xfrm>
          <a:off x="3928937" y="2963873"/>
          <a:ext cx="2083025" cy="810133"/>
        </p:xfrm>
        <a:graphic>
          <a:graphicData uri="http://schemas.openxmlformats.org/drawingml/2006/table">
            <a:tbl>
              <a:tblPr/>
              <a:tblGrid>
                <a:gridCol w="2083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0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SOF/VEL/VOX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400/100/100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7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205662" y="292061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77</a:t>
            </a: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012259" y="1916832"/>
            <a:ext cx="0" cy="212425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latin typeface="Arial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5724128" y="137033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012160" y="3407437"/>
            <a:ext cx="1476000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latin typeface="Arial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359662" y="2554464"/>
            <a:ext cx="2662654" cy="153233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Previous DAA failure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HIV co-infection allowed</a:t>
            </a: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2998349" y="1625339"/>
            <a:ext cx="1079998" cy="647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112746" y="3307669"/>
            <a:ext cx="791999" cy="0"/>
          </a:xfrm>
          <a:prstGeom prst="line">
            <a:avLst/>
          </a:prstGeom>
          <a:ln w="28575">
            <a:solidFill>
              <a:srgbClr val="333399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latin typeface="Arial"/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336889" y="2504236"/>
            <a:ext cx="432000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" name="ZoneTexte 1"/>
          <p:cNvSpPr txBox="1"/>
          <p:nvPr/>
        </p:nvSpPr>
        <p:spPr>
          <a:xfrm>
            <a:off x="7452319" y="3207382"/>
            <a:ext cx="8639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333399"/>
                </a:solidFill>
                <a:latin typeface="Calibri" panose="020F0502020204030204" pitchFamily="34" charset="0"/>
                <a:cs typeface="Arial" charset="0"/>
              </a:rPr>
              <a:t>SVR</a:t>
            </a:r>
            <a:r>
              <a:rPr lang="en-US" sz="2000" b="1" baseline="-25000" dirty="0">
                <a:solidFill>
                  <a:srgbClr val="333399"/>
                </a:solidFill>
                <a:latin typeface="Calibri" panose="020F0502020204030204" pitchFamily="34" charset="0"/>
                <a:cs typeface="Arial" charset="0"/>
              </a:rPr>
              <a:t>12</a:t>
            </a:r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1" y="6570663"/>
            <a:ext cx="82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RESOLVE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3" name="Espace réservé du contenu 17"/>
          <p:cNvSpPr txBox="1">
            <a:spLocks/>
          </p:cNvSpPr>
          <p:nvPr/>
        </p:nvSpPr>
        <p:spPr bwMode="auto">
          <a:xfrm>
            <a:off x="539750" y="4883406"/>
            <a:ext cx="8567168" cy="107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defTabSz="914400"/>
            <a:r>
              <a:rPr lang="en-US" sz="2800" kern="0" dirty="0"/>
              <a:t>Objective</a:t>
            </a:r>
          </a:p>
          <a:p>
            <a:pPr lvl="1" defTabSz="914400"/>
            <a:r>
              <a:rPr lang="en-US" kern="0" dirty="0">
                <a:latin typeface="Arial"/>
                <a:cs typeface="Arial" charset="0"/>
              </a:rPr>
              <a:t>SVR</a:t>
            </a:r>
            <a:r>
              <a:rPr lang="en-US" kern="0" baseline="-25000" dirty="0">
                <a:latin typeface="Arial"/>
                <a:cs typeface="Arial" charset="0"/>
              </a:rPr>
              <a:t>12</a:t>
            </a:r>
            <a:r>
              <a:rPr lang="en-US" kern="0" dirty="0">
                <a:latin typeface="Arial"/>
                <a:cs typeface="Arial" charset="0"/>
              </a:rPr>
              <a:t> (HCV RNA &lt; 15 IU/mL), by ITT</a:t>
            </a:r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8587822" cy="976313"/>
          </a:xfrm>
        </p:spPr>
        <p:txBody>
          <a:bodyPr/>
          <a:lstStyle/>
          <a:p>
            <a:r>
              <a:rPr lang="en-US" sz="2800" dirty="0"/>
              <a:t>RESOLVE study: SOF/VEL/VOX 12 weeks </a:t>
            </a:r>
            <a:br>
              <a:rPr lang="en-US" sz="2800" dirty="0"/>
            </a:br>
            <a:r>
              <a:rPr lang="en-US" sz="2800" dirty="0"/>
              <a:t>in treatment experienced patients </a:t>
            </a:r>
          </a:p>
        </p:txBody>
      </p:sp>
      <p:sp>
        <p:nvSpPr>
          <p:cNvPr id="26" name="ZoneTexte 69"/>
          <p:cNvSpPr txBox="1">
            <a:spLocks noChangeArrowheads="1"/>
          </p:cNvSpPr>
          <p:nvPr/>
        </p:nvSpPr>
        <p:spPr bwMode="auto">
          <a:xfrm>
            <a:off x="6556772" y="6585874"/>
            <a:ext cx="2564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Covert E. AASLD 2018, Abs. 0583 </a:t>
            </a:r>
          </a:p>
        </p:txBody>
      </p:sp>
    </p:spTree>
    <p:extLst>
      <p:ext uri="{BB962C8B-B14F-4D97-AF65-F5344CB8AC3E}">
        <p14:creationId xmlns:p14="http://schemas.microsoft.com/office/powerpoint/2010/main" val="303204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59494215"/>
              </p:ext>
            </p:extLst>
          </p:nvPr>
        </p:nvGraphicFramePr>
        <p:xfrm>
          <a:off x="611561" y="1649812"/>
          <a:ext cx="7992887" cy="4557602"/>
        </p:xfrm>
        <a:graphic>
          <a:graphicData uri="http://schemas.openxmlformats.org/drawingml/2006/table">
            <a:tbl>
              <a:tblPr/>
              <a:tblGrid>
                <a:gridCol w="482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SOF/VEL/VOX, N = 77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7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Black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 / 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 / 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5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≤ F2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History of intravenous drug use,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co-infection,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and HBV co-infection,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Previous Interferon treatment,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6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Previous DAA treatment,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5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by PP,  n/N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by ITT, n/N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70/72 (97.2)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70/77 (90.9)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6883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1" y="6266340"/>
            <a:ext cx="78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000066"/>
                </a:solidFill>
              </a:rPr>
              <a:t>* 3 discontinuations for non-related adverse events, 2 lost to follow-up, 1 death (HCC), 1 relapse</a:t>
            </a:r>
          </a:p>
        </p:txBody>
      </p:sp>
      <p:sp>
        <p:nvSpPr>
          <p:cNvPr id="15" name="AutoShape 162"/>
          <p:cNvSpPr>
            <a:spLocks noChangeArrowheads="1"/>
          </p:cNvSpPr>
          <p:nvPr/>
        </p:nvSpPr>
        <p:spPr bwMode="auto">
          <a:xfrm>
            <a:off x="1" y="6570663"/>
            <a:ext cx="82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RESOLVE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8587822" cy="976313"/>
          </a:xfrm>
        </p:spPr>
        <p:txBody>
          <a:bodyPr/>
          <a:lstStyle/>
          <a:p>
            <a:r>
              <a:rPr lang="en-US" sz="2800" dirty="0"/>
              <a:t>RESOLVE study: SOF/VEL/VOX 12 weeks </a:t>
            </a:r>
            <a:br>
              <a:rPr lang="en-US" sz="2800" dirty="0"/>
            </a:br>
            <a:r>
              <a:rPr lang="en-US" sz="2800" dirty="0"/>
              <a:t>in treatment experienced patients 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884918BA-3CA1-4FC0-B495-D30EED22F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772" y="6585874"/>
            <a:ext cx="2564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Covert E. AASLD 2018, Abs. 0583 </a:t>
            </a:r>
          </a:p>
        </p:txBody>
      </p:sp>
    </p:spTree>
    <p:extLst>
      <p:ext uri="{BB962C8B-B14F-4D97-AF65-F5344CB8AC3E}">
        <p14:creationId xmlns:p14="http://schemas.microsoft.com/office/powerpoint/2010/main" val="272656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Adverse events</a:t>
            </a:r>
          </a:p>
          <a:p>
            <a:pPr>
              <a:spcBef>
                <a:spcPts val="300"/>
              </a:spcBef>
            </a:pPr>
            <a:endParaRPr lang="en-US" sz="12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Adverse events related to study drug in ≥ 5%</a:t>
            </a:r>
          </a:p>
          <a:p>
            <a:pPr lvl="2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Fatigue			27%</a:t>
            </a:r>
          </a:p>
          <a:p>
            <a:pPr lvl="2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Headache		24%</a:t>
            </a:r>
          </a:p>
          <a:p>
            <a:pPr lvl="2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Diarrhea		21%</a:t>
            </a:r>
          </a:p>
          <a:p>
            <a:pPr lvl="2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Abdominal pain		9%</a:t>
            </a:r>
          </a:p>
          <a:p>
            <a:pPr lvl="2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Nausea		9%</a:t>
            </a:r>
          </a:p>
          <a:p>
            <a:pPr lvl="2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Constipation		6%</a:t>
            </a:r>
          </a:p>
          <a:p>
            <a:pPr lvl="2">
              <a:spcBef>
                <a:spcPts val="300"/>
              </a:spcBef>
            </a:pPr>
            <a:endParaRPr lang="en-US" sz="11300" dirty="0">
              <a:ea typeface="ＭＳ Ｐゴシック" pitchFamily="34" charset="-128"/>
            </a:endParaRPr>
          </a:p>
        </p:txBody>
      </p:sp>
      <p:sp>
        <p:nvSpPr>
          <p:cNvPr id="14" name="AutoShape 162"/>
          <p:cNvSpPr>
            <a:spLocks noChangeArrowheads="1"/>
          </p:cNvSpPr>
          <p:nvPr/>
        </p:nvSpPr>
        <p:spPr bwMode="auto">
          <a:xfrm>
            <a:off x="1" y="6570663"/>
            <a:ext cx="82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RESOLVE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8587822" cy="976313"/>
          </a:xfrm>
        </p:spPr>
        <p:txBody>
          <a:bodyPr/>
          <a:lstStyle/>
          <a:p>
            <a:r>
              <a:rPr lang="en-US" sz="2800" dirty="0"/>
              <a:t>RESOLVE study: SOF/VEL/VOX 12 weeks </a:t>
            </a:r>
            <a:br>
              <a:rPr lang="en-US" sz="2800" dirty="0"/>
            </a:br>
            <a:r>
              <a:rPr lang="en-US" sz="2800" dirty="0"/>
              <a:t>in treatment experienced patients </a:t>
            </a:r>
          </a:p>
        </p:txBody>
      </p:sp>
      <p:sp>
        <p:nvSpPr>
          <p:cNvPr id="6" name="ZoneTexte 69">
            <a:extLst>
              <a:ext uri="{FF2B5EF4-FFF2-40B4-BE49-F238E27FC236}">
                <a16:creationId xmlns:a16="http://schemas.microsoft.com/office/drawing/2014/main" id="{81E20A10-2AA6-4A0E-BF7D-9289E148B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772" y="6585874"/>
            <a:ext cx="2564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Covert E. AASLD 2018, Abs. 0583 </a:t>
            </a:r>
          </a:p>
        </p:txBody>
      </p:sp>
    </p:spTree>
    <p:extLst>
      <p:ext uri="{BB962C8B-B14F-4D97-AF65-F5344CB8AC3E}">
        <p14:creationId xmlns:p14="http://schemas.microsoft.com/office/powerpoint/2010/main" val="4133004628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234</Words>
  <Application>Microsoft Office PowerPoint</Application>
  <PresentationFormat>Affichage à l'écran (4:3)</PresentationFormat>
  <Paragraphs>69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Cambria</vt:lpstr>
      <vt:lpstr>Trebuchet MS</vt:lpstr>
      <vt:lpstr>Wingdings</vt:lpstr>
      <vt:lpstr>HCV-trials.com 2015 </vt:lpstr>
      <vt:lpstr>RESOLVE study: SOF/VEL/VOX 12 weeks  in treatment experienced patients </vt:lpstr>
      <vt:lpstr>RESOLVE study: SOF/VEL/VOX 12 weeks  in treatment experienced patients </vt:lpstr>
      <vt:lpstr>RESOLVE study: SOF/VEL/VOX 12 weeks  in treatment experienced patients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Pilar</cp:lastModifiedBy>
  <cp:revision>7</cp:revision>
  <dcterms:created xsi:type="dcterms:W3CDTF">2018-11-30T17:22:38Z</dcterms:created>
  <dcterms:modified xsi:type="dcterms:W3CDTF">2019-01-28T14:29:59Z</dcterms:modified>
</cp:coreProperties>
</file>