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9" r:id="rId2"/>
    <p:sldId id="284" r:id="rId3"/>
    <p:sldId id="302" r:id="rId4"/>
    <p:sldId id="301" r:id="rId5"/>
    <p:sldId id="292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22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333399"/>
    <a:srgbClr val="FFFFFF"/>
    <a:srgbClr val="7030A0"/>
    <a:srgbClr val="9999FF"/>
    <a:srgbClr val="7F7F7F"/>
    <a:srgbClr val="33CC33"/>
    <a:srgbClr val="0070C0"/>
    <a:srgbClr val="8D3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25" autoAdjust="0"/>
    <p:restoredTop sz="98575" autoAdjust="0"/>
  </p:normalViewPr>
  <p:slideViewPr>
    <p:cSldViewPr>
      <p:cViewPr>
        <p:scale>
          <a:sx n="100" d="100"/>
          <a:sy n="100" d="100"/>
        </p:scale>
        <p:origin x="-2694" y="-342"/>
      </p:cViewPr>
      <p:guideLst>
        <p:guide orient="horz" pos="2160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3E0977-F32A-2446-A2C7-305077222C10}" type="slidenum">
              <a:rPr lang="en-US">
                <a:solidFill>
                  <a:srgbClr val="000000"/>
                </a:solidFill>
                <a:latin typeface="Calibri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710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61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69547"/>
              </p:ext>
            </p:extLst>
          </p:nvPr>
        </p:nvGraphicFramePr>
        <p:xfrm>
          <a:off x="4355976" y="3194062"/>
          <a:ext cx="3024336" cy="544456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4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635896" y="3162454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69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251521" y="2521546"/>
            <a:ext cx="2952327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Failure to SOF/VEL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or SOF/VEL + VOX 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(LEPTON study)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Any genotype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059832" y="1506271"/>
            <a:ext cx="1539875" cy="71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203985" y="3482094"/>
            <a:ext cx="1151991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653920" y="2424349"/>
            <a:ext cx="395998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5" name="Rectangle 4"/>
          <p:cNvSpPr/>
          <p:nvPr/>
        </p:nvSpPr>
        <p:spPr>
          <a:xfrm>
            <a:off x="251520" y="4890646"/>
            <a:ext cx="813690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SOF/VEL: 400/100 mg FDC QD ; RBV: weight based in twice daily dose </a:t>
            </a:r>
            <a:br>
              <a:rPr lang="en-US" sz="1600" dirty="0"/>
            </a:br>
            <a:r>
              <a:rPr lang="en-US" sz="1600" dirty="0"/>
              <a:t>(1000 mg/day if &lt; 75 kg, 1200 mg/day if ≥ 75 kg)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Retreatment study: SOF/VEL + RBV </a:t>
            </a:r>
            <a:br>
              <a:rPr lang="en-US" dirty="0"/>
            </a:br>
            <a:r>
              <a:rPr lang="en-US" dirty="0"/>
              <a:t>in prior NS5A failure - Phase II</a:t>
            </a:r>
          </a:p>
        </p:txBody>
      </p:sp>
      <p:sp>
        <p:nvSpPr>
          <p:cNvPr id="41" name="Espace réservé du contenu 10"/>
          <p:cNvSpPr txBox="1">
            <a:spLocks/>
          </p:cNvSpPr>
          <p:nvPr/>
        </p:nvSpPr>
        <p:spPr bwMode="auto">
          <a:xfrm>
            <a:off x="539750" y="5620124"/>
            <a:ext cx="8351838" cy="83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(HCV RNA &lt; 15 IU/mL)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,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 by ITT</a:t>
            </a:r>
            <a:endParaRPr lang="en-US" sz="2200" kern="0" dirty="0"/>
          </a:p>
        </p:txBody>
      </p:sp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7380312" y="2154342"/>
            <a:ext cx="0" cy="219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7092280" y="161867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452320" y="3450486"/>
            <a:ext cx="899999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334959" y="3234462"/>
            <a:ext cx="77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</a:rPr>
              <a:t>SVR</a:t>
            </a:r>
            <a:r>
              <a:rPr lang="en-US" sz="2000" b="1" baseline="-25000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RETREATMENT STUDY</a:t>
            </a:r>
          </a:p>
        </p:txBody>
      </p:sp>
      <p:sp>
        <p:nvSpPr>
          <p:cNvPr id="18" name="ZoneTexte 69"/>
          <p:cNvSpPr txBox="1">
            <a:spLocks noChangeArrowheads="1"/>
          </p:cNvSpPr>
          <p:nvPr/>
        </p:nvSpPr>
        <p:spPr bwMode="auto">
          <a:xfrm>
            <a:off x="6223201" y="6581775"/>
            <a:ext cx="292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34" charset="-128"/>
              </a:rPr>
              <a:t>Gane EJ, Hepatology. 2017 ; 66 :1083-9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18718"/>
              </p:ext>
            </p:extLst>
          </p:nvPr>
        </p:nvGraphicFramePr>
        <p:xfrm>
          <a:off x="395536" y="1700808"/>
          <a:ext cx="8496944" cy="4409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0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+ RBV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69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88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1a / 1b /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2 / 3,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 / 7 / 20 / 26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Prior SOF/VEL + VOX,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Prior VEL dose : 25 mg / 50 mg,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41 / 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Prior treatment duration, 4-6W / 8W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12W,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36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39 / 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of prior treatment,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Mean time to retreatment,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days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Discontinuation, 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(adverse event, incarceration, withdrew consent)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63/69 (91% [95% CI : 82-97])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328252" y="1124744"/>
            <a:ext cx="6475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disposition and outcome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71330" y="6192333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4 patients excluded from analysis (still in follow-up)</a:t>
            </a:r>
          </a:p>
        </p:txBody>
      </p:sp>
      <p:sp>
        <p:nvSpPr>
          <p:cNvPr id="11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Retreatment study: SOF/VEL + RBV </a:t>
            </a:r>
            <a:br>
              <a:rPr lang="en-US" dirty="0"/>
            </a:br>
            <a:r>
              <a:rPr lang="en-US" dirty="0"/>
              <a:t>in prior NS5A failure - Phase II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RETREATMENT STUDY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223201" y="6581775"/>
            <a:ext cx="292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34" charset="-128"/>
              </a:rPr>
              <a:t>Gane EJ, Hepatology. 2017 ; 66 :1083-9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1851458" y="1124744"/>
            <a:ext cx="5429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by genotype, and by baseline RASs</a:t>
            </a:r>
            <a:endParaRPr lang="en-US" sz="24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251520" y="1556792"/>
            <a:ext cx="5184576" cy="3578914"/>
            <a:chOff x="251520" y="1556792"/>
            <a:chExt cx="5184576" cy="3578914"/>
          </a:xfrm>
        </p:grpSpPr>
        <p:sp>
          <p:nvSpPr>
            <p:cNvPr id="51" name="ZoneTexte 50"/>
            <p:cNvSpPr txBox="1"/>
            <p:nvPr/>
          </p:nvSpPr>
          <p:spPr>
            <a:xfrm>
              <a:off x="4263980" y="479715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alibri" panose="020F0502020204030204" pitchFamily="34" charset="0"/>
                </a:rPr>
                <a:t>Genotype 3</a:t>
              </a:r>
            </a:p>
          </p:txBody>
        </p:sp>
        <p:sp>
          <p:nvSpPr>
            <p:cNvPr id="54" name="Line 47"/>
            <p:cNvSpPr>
              <a:spLocks noChangeShapeType="1"/>
            </p:cNvSpPr>
            <p:nvPr/>
          </p:nvSpPr>
          <p:spPr bwMode="auto">
            <a:xfrm>
              <a:off x="692140" y="1986845"/>
              <a:ext cx="0" cy="268622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5" name="Line 48"/>
            <p:cNvSpPr>
              <a:spLocks noChangeShapeType="1"/>
            </p:cNvSpPr>
            <p:nvPr/>
          </p:nvSpPr>
          <p:spPr bwMode="auto">
            <a:xfrm>
              <a:off x="605841" y="4673074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605841" y="4140212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605841" y="3596391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605841" y="3062159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>
              <a:off x="605841" y="2518338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605841" y="1986845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61" name="Rectangle 65"/>
            <p:cNvSpPr>
              <a:spLocks noChangeArrowheads="1"/>
            </p:cNvSpPr>
            <p:nvPr/>
          </p:nvSpPr>
          <p:spPr bwMode="auto">
            <a:xfrm>
              <a:off x="450292" y="454294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2" name="Rectangle 66"/>
            <p:cNvSpPr>
              <a:spLocks noChangeArrowheads="1"/>
            </p:cNvSpPr>
            <p:nvPr/>
          </p:nvSpPr>
          <p:spPr bwMode="auto">
            <a:xfrm>
              <a:off x="350906" y="4044324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3" name="Rectangle 67"/>
            <p:cNvSpPr>
              <a:spLocks noChangeArrowheads="1"/>
            </p:cNvSpPr>
            <p:nvPr/>
          </p:nvSpPr>
          <p:spPr bwMode="auto">
            <a:xfrm>
              <a:off x="350906" y="350187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4" name="Rectangle 68"/>
            <p:cNvSpPr>
              <a:spLocks noChangeArrowheads="1"/>
            </p:cNvSpPr>
            <p:nvPr/>
          </p:nvSpPr>
          <p:spPr bwMode="auto">
            <a:xfrm>
              <a:off x="350906" y="2970381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5" name="Rectangle 69"/>
            <p:cNvSpPr>
              <a:spLocks noChangeArrowheads="1"/>
            </p:cNvSpPr>
            <p:nvPr/>
          </p:nvSpPr>
          <p:spPr bwMode="auto">
            <a:xfrm>
              <a:off x="350906" y="239916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6" name="Rectangle 70"/>
            <p:cNvSpPr>
              <a:spLocks noChangeArrowheads="1"/>
            </p:cNvSpPr>
            <p:nvPr/>
          </p:nvSpPr>
          <p:spPr bwMode="auto">
            <a:xfrm>
              <a:off x="251520" y="1866301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2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1547664" y="2060848"/>
              <a:ext cx="702012" cy="26280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68" name="Rectangle 56"/>
            <p:cNvSpPr>
              <a:spLocks noChangeArrowheads="1"/>
            </p:cNvSpPr>
            <p:nvPr/>
          </p:nvSpPr>
          <p:spPr bwMode="auto">
            <a:xfrm>
              <a:off x="1782759" y="1814627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97</a:t>
              </a: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782758" y="4367271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>
                  <a:solidFill>
                    <a:srgbClr val="FFFFFF"/>
                  </a:solidFill>
                </a:rPr>
                <a:t>37</a:t>
              </a:r>
              <a:endParaRPr lang="en-US" altLang="fr-FR" dirty="0"/>
            </a:p>
          </p:txBody>
        </p:sp>
        <p:sp>
          <p:nvSpPr>
            <p:cNvPr id="73" name="Rectangle 41"/>
            <p:cNvSpPr>
              <a:spLocks noChangeArrowheads="1"/>
            </p:cNvSpPr>
            <p:nvPr/>
          </p:nvSpPr>
          <p:spPr bwMode="auto">
            <a:xfrm>
              <a:off x="2926145" y="2240848"/>
              <a:ext cx="702012" cy="2448000"/>
            </a:xfrm>
            <a:prstGeom prst="rect">
              <a:avLst/>
            </a:prstGeom>
            <a:solidFill>
              <a:srgbClr val="9999FF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4" name="Rectangle 41"/>
            <p:cNvSpPr>
              <a:spLocks noChangeArrowheads="1"/>
            </p:cNvSpPr>
            <p:nvPr/>
          </p:nvSpPr>
          <p:spPr bwMode="auto">
            <a:xfrm>
              <a:off x="4529526" y="2555841"/>
              <a:ext cx="702012" cy="21330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88" name="Rectangle 56"/>
            <p:cNvSpPr>
              <a:spLocks noChangeArrowheads="1"/>
            </p:cNvSpPr>
            <p:nvPr/>
          </p:nvSpPr>
          <p:spPr bwMode="auto">
            <a:xfrm>
              <a:off x="3161239" y="1988840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93</a:t>
              </a: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776537" y="2310779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/>
                <a:t>78</a:t>
              </a:r>
              <a:endParaRPr lang="en-US" altLang="fr-FR" sz="1400" dirty="0"/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3161239" y="4367271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>
                  <a:solidFill>
                    <a:srgbClr val="FFFFFF"/>
                  </a:solidFill>
                </a:rPr>
                <a:t>14</a:t>
              </a:r>
              <a:endParaRPr lang="en-US" altLang="fr-FR" dirty="0"/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4764620" y="4367271"/>
              <a:ext cx="2079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600" b="1" dirty="0">
                  <a:solidFill>
                    <a:srgbClr val="FFFFFF"/>
                  </a:solidFill>
                </a:rPr>
                <a:t>18</a:t>
              </a:r>
              <a:endParaRPr lang="en-US" altLang="fr-FR" dirty="0"/>
            </a:p>
          </p:txBody>
        </p:sp>
        <p:sp>
          <p:nvSpPr>
            <p:cNvPr id="72" name="Line 54"/>
            <p:cNvSpPr>
              <a:spLocks noChangeShapeType="1"/>
            </p:cNvSpPr>
            <p:nvPr/>
          </p:nvSpPr>
          <p:spPr bwMode="auto">
            <a:xfrm>
              <a:off x="645248" y="4672881"/>
              <a:ext cx="45720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300946" y="1556792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%</a:t>
              </a:r>
            </a:p>
          </p:txBody>
        </p:sp>
        <p:cxnSp>
          <p:nvCxnSpPr>
            <p:cNvPr id="172" name="Connecteur droit 171"/>
            <p:cNvCxnSpPr/>
            <p:nvPr/>
          </p:nvCxnSpPr>
          <p:spPr bwMode="auto">
            <a:xfrm>
              <a:off x="4360023" y="4816897"/>
              <a:ext cx="100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" name="ZoneTexte 2"/>
            <p:cNvSpPr txBox="1"/>
            <p:nvPr/>
          </p:nvSpPr>
          <p:spPr>
            <a:xfrm>
              <a:off x="1120130" y="4344200"/>
              <a:ext cx="4187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2679804" y="479715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alibri" panose="020F0502020204030204" pitchFamily="34" charset="0"/>
                </a:rPr>
                <a:t>Genotype 2</a:t>
              </a:r>
            </a:p>
          </p:txBody>
        </p:sp>
        <p:cxnSp>
          <p:nvCxnSpPr>
            <p:cNvPr id="71" name="Connecteur droit 70"/>
            <p:cNvCxnSpPr/>
            <p:nvPr/>
          </p:nvCxnSpPr>
          <p:spPr bwMode="auto">
            <a:xfrm>
              <a:off x="2775847" y="4816897"/>
              <a:ext cx="100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ZoneTexte 78"/>
            <p:cNvSpPr txBox="1"/>
            <p:nvPr/>
          </p:nvSpPr>
          <p:spPr>
            <a:xfrm>
              <a:off x="1240546" y="4797152"/>
              <a:ext cx="11712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alibri" panose="020F0502020204030204" pitchFamily="34" charset="0"/>
                </a:rPr>
                <a:t>Genotype 1</a:t>
              </a:r>
            </a:p>
          </p:txBody>
        </p:sp>
        <p:cxnSp>
          <p:nvCxnSpPr>
            <p:cNvPr id="81" name="Connecteur droit 80"/>
            <p:cNvCxnSpPr/>
            <p:nvPr/>
          </p:nvCxnSpPr>
          <p:spPr bwMode="auto">
            <a:xfrm>
              <a:off x="1336138" y="4816897"/>
              <a:ext cx="100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3" name="Espace réservé du contenu 4"/>
          <p:cNvSpPr>
            <a:spLocks noGrp="1"/>
          </p:cNvSpPr>
          <p:nvPr>
            <p:ph idx="1"/>
          </p:nvPr>
        </p:nvSpPr>
        <p:spPr>
          <a:xfrm>
            <a:off x="5543061" y="1772816"/>
            <a:ext cx="3528392" cy="446449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in cirrhosis : </a:t>
            </a:r>
            <a:br>
              <a:rPr lang="en-US" sz="2000" dirty="0"/>
            </a:br>
            <a:r>
              <a:rPr lang="en-US" sz="1800" b="0" dirty="0">
                <a:solidFill>
                  <a:srgbClr val="000066"/>
                </a:solidFill>
                <a:latin typeface="+mn-lt"/>
              </a:rPr>
              <a:t>78% vs 96% if no cirrhosis</a:t>
            </a:r>
            <a:endParaRPr lang="en-US" sz="2000" b="0" dirty="0">
              <a:solidFill>
                <a:srgbClr val="000066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Failures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Genotype 1: 1 on-treatment </a:t>
            </a:r>
            <a:r>
              <a:rPr lang="en-US" sz="1600" spc="-40" dirty="0" err="1"/>
              <a:t>virological</a:t>
            </a:r>
            <a:r>
              <a:rPr lang="en-US" sz="1600" spc="-40" dirty="0"/>
              <a:t> failure after discontinuation for AE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Genotype 2: 1 post-treatment relapse after discontinuation at W8 (pre-treatment with SOF/VEL)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Genotype 3: 1 non-response ((pre-treatment with SOF/VEL), 2 relapses (pre-treatment with SOF/VEL in 1, SOF/VEL + RBV in 1) , </a:t>
            </a:r>
            <a:br>
              <a:rPr lang="en-US" sz="1600" spc="-40" dirty="0"/>
            </a:br>
            <a:r>
              <a:rPr lang="en-US" sz="1600" spc="-40" dirty="0"/>
              <a:t>1 withdrew consent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587615"/>
              </p:ext>
            </p:extLst>
          </p:nvPr>
        </p:nvGraphicFramePr>
        <p:xfrm>
          <a:off x="179512" y="5229200"/>
          <a:ext cx="547801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3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55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74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50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20013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SVR</a:t>
                      </a:r>
                      <a:r>
                        <a:rPr lang="fr-FR" sz="1200" b="0" baseline="-2500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SVR</a:t>
                      </a:r>
                      <a:r>
                        <a:rPr lang="fr-FR" sz="1200" b="0" baseline="-2500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SVR</a:t>
                      </a:r>
                      <a:r>
                        <a:rPr lang="fr-FR" sz="1200" b="0" baseline="-2500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013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No</a:t>
                      </a:r>
                      <a:r>
                        <a:rPr lang="fr-FR" sz="1200" b="0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66"/>
                          </a:solidFill>
                        </a:rPr>
                        <a:t>RASs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32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97%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3">
                <a:tc>
                  <a:txBody>
                    <a:bodyPr/>
                    <a:lstStyle/>
                    <a:p>
                      <a:r>
                        <a:rPr lang="fr-FR" sz="1200" b="0" dirty="0" err="1">
                          <a:solidFill>
                            <a:srgbClr val="000066"/>
                          </a:solidFill>
                        </a:rPr>
                        <a:t>RASs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5 (14%)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9 (64%)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89%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13 (76%)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66"/>
                          </a:solidFill>
                        </a:rPr>
                        <a:t>77%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RETREATMENT STUDY</a:t>
            </a:r>
          </a:p>
        </p:txBody>
      </p:sp>
      <p:sp>
        <p:nvSpPr>
          <p:cNvPr id="41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Retreatment study: SOF/VEL + RBV </a:t>
            </a:r>
            <a:br>
              <a:rPr lang="en-US" dirty="0"/>
            </a:br>
            <a:r>
              <a:rPr lang="en-US" dirty="0"/>
              <a:t>in prior NS5A failure - Phase II</a:t>
            </a:r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6223201" y="6581775"/>
            <a:ext cx="292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34" charset="-128"/>
              </a:rPr>
              <a:t>Gane EJ, Hepatology. 2017 ; 66 :1083-9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65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303754"/>
              </p:ext>
            </p:extLst>
          </p:nvPr>
        </p:nvGraphicFramePr>
        <p:xfrm>
          <a:off x="614362" y="1844824"/>
          <a:ext cx="7486029" cy="4608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36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23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051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+ RBV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Any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for 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(N = 1,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irritability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 in ≥ 10% of patients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Insomnia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Pruritus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Irritability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Upper respiratory tract infection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3 laboratory abnormalities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4 laboratory abnormalities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22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 g/</a:t>
                      </a: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dL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72697" y="1294714"/>
            <a:ext cx="6323365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%</a:t>
            </a:r>
            <a:endParaRPr lang="en-US" sz="20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/>
              <a:t>Retreatment study: SOF/VEL + RBV </a:t>
            </a:r>
            <a:br>
              <a:rPr lang="en-US" dirty="0"/>
            </a:br>
            <a:r>
              <a:rPr lang="en-US" dirty="0"/>
              <a:t>in prior NS5A failure - Phase II</a:t>
            </a:r>
          </a:p>
        </p:txBody>
      </p:sp>
      <p:sp>
        <p:nvSpPr>
          <p:cNvPr id="15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RETREATMENT STUDY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223201" y="6581775"/>
            <a:ext cx="292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34" charset="-128"/>
              </a:rPr>
              <a:t>Gane EJ, Hepatology. 2017 ; 66 :1083-9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40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Summary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SOF/VEL + RBV for 24 weeks resulted in high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rates </a:t>
            </a:r>
            <a:br>
              <a:rPr lang="en-US" sz="2000" spc="-40" dirty="0"/>
            </a:br>
            <a:r>
              <a:rPr lang="en-US" sz="2000" spc="-40" dirty="0"/>
              <a:t>in patients with genotype 1 or 2 who had failed prior SOF/VEL-containing regimens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Genotype 1: no impact of RASs on SVR</a:t>
            </a:r>
            <a:r>
              <a:rPr lang="en-US" sz="1800" spc="-40" baseline="-25000" dirty="0"/>
              <a:t>12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Genotype 3: 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of 100% in patients without NS5A RASs, but low 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among those with NS5A RASs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Good tolerability</a:t>
            </a:r>
          </a:p>
        </p:txBody>
      </p:sp>
      <p:sp>
        <p:nvSpPr>
          <p:cNvPr id="11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568183" cy="976313"/>
          </a:xfrm>
        </p:spPr>
        <p:txBody>
          <a:bodyPr/>
          <a:lstStyle/>
          <a:p>
            <a:r>
              <a:rPr lang="en-US" dirty="0" smtClean="0"/>
              <a:t>Retreatment study: SOF/VEL + RBV </a:t>
            </a:r>
            <a:br>
              <a:rPr lang="en-US" dirty="0" smtClean="0"/>
            </a:br>
            <a:r>
              <a:rPr lang="en-US" dirty="0" smtClean="0"/>
              <a:t>in prior NS5A failure - Phase II</a:t>
            </a:r>
            <a:endParaRPr lang="en-US" dirty="0"/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RETREATMENT STUDY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223201" y="6581775"/>
            <a:ext cx="292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34" charset="-128"/>
              </a:rPr>
              <a:t>Gane EJ, Hepatology. 2017 ; 66 :1083-9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5399</TotalTime>
  <Words>443</Words>
  <Application>Microsoft Office PowerPoint</Application>
  <PresentationFormat>Affichage à l'écran (4:3)</PresentationFormat>
  <Paragraphs>152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2016</vt:lpstr>
      <vt:lpstr>Retreatment study: SOF/VEL + RBV  in prior NS5A failure - Phase II</vt:lpstr>
      <vt:lpstr>Retreatment study: SOF/VEL + RBV  in prior NS5A failure - Phase II</vt:lpstr>
      <vt:lpstr>Retreatment study: SOF/VEL + RBV  in prior NS5A failure - Phase II</vt:lpstr>
      <vt:lpstr>Retreatment study: SOF/VEL + RBV  in prior NS5A failure - Phase II</vt:lpstr>
      <vt:lpstr>Retreatment study: SOF/VEL + RBV  in prior NS5A failure - Phase II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236</cp:revision>
  <dcterms:created xsi:type="dcterms:W3CDTF">2015-05-23T16:11:26Z</dcterms:created>
  <dcterms:modified xsi:type="dcterms:W3CDTF">2017-12-07T16:02:46Z</dcterms:modified>
</cp:coreProperties>
</file>