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9" r:id="rId2"/>
    <p:sldId id="284" r:id="rId3"/>
    <p:sldId id="292" r:id="rId4"/>
    <p:sldId id="294" r:id="rId5"/>
  </p:sldIdLst>
  <p:sldSz cx="9144000" cy="6858000" type="screen4x3"/>
  <p:notesSz cx="6858000" cy="9144000"/>
  <p:custDataLst>
    <p:tags r:id="rId8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570" userDrawn="1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66"/>
    <a:srgbClr val="FF6600"/>
    <a:srgbClr val="DDDDDD"/>
    <a:srgbClr val="CC00CC"/>
    <a:srgbClr val="33CC33"/>
    <a:srgbClr val="0070C0"/>
    <a:srgbClr val="8D3C15"/>
    <a:srgbClr val="10EB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723" autoAdjust="0"/>
    <p:restoredTop sz="98575" autoAdjust="0"/>
  </p:normalViewPr>
  <p:slideViewPr>
    <p:cSldViewPr snapToObjects="1">
      <p:cViewPr varScale="1">
        <p:scale>
          <a:sx n="73" d="100"/>
          <a:sy n="73" d="100"/>
        </p:scale>
        <p:origin x="-96" y="-440"/>
      </p:cViewPr>
      <p:guideLst>
        <p:guide orient="horz" pos="157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tags" Target="tags/tag1.xml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28/11/17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9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338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73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536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536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260944"/>
              </p:ext>
            </p:extLst>
          </p:nvPr>
        </p:nvGraphicFramePr>
        <p:xfrm>
          <a:off x="4788024" y="2564902"/>
          <a:ext cx="2348471" cy="648072"/>
        </p:xfrm>
        <a:graphic>
          <a:graphicData uri="http://schemas.openxmlformats.org/drawingml/2006/table">
            <a:tbl>
              <a:tblPr/>
              <a:tblGrid>
                <a:gridCol w="23484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EBR/GZR 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084856" y="2586390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</a:t>
            </a:r>
            <a:r>
              <a:rPr lang="en-US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14</a:t>
            </a:r>
            <a:endParaRPr lang="en-US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084856" y="3861046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</a:t>
            </a:r>
            <a:r>
              <a:rPr lang="en-US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14</a:t>
            </a:r>
            <a:endParaRPr lang="en-US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16" name="Line 172"/>
          <p:cNvSpPr>
            <a:spLocks noChangeShapeType="1"/>
          </p:cNvSpPr>
          <p:nvPr/>
        </p:nvSpPr>
        <p:spPr bwMode="auto">
          <a:xfrm>
            <a:off x="8316324" y="2280412"/>
            <a:ext cx="0" cy="204867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7" name="Oval 110"/>
          <p:cNvSpPr>
            <a:spLocks noChangeArrowheads="1"/>
          </p:cNvSpPr>
          <p:nvPr/>
        </p:nvSpPr>
        <p:spPr bwMode="auto">
          <a:xfrm>
            <a:off x="8028186" y="1700806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9" name="Line 172"/>
          <p:cNvSpPr>
            <a:spLocks noChangeShapeType="1"/>
          </p:cNvSpPr>
          <p:nvPr/>
        </p:nvSpPr>
        <p:spPr bwMode="auto">
          <a:xfrm>
            <a:off x="7147790" y="2280412"/>
            <a:ext cx="3382" cy="204867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0" name="Oval 110"/>
          <p:cNvSpPr>
            <a:spLocks noChangeArrowheads="1"/>
          </p:cNvSpPr>
          <p:nvPr/>
        </p:nvSpPr>
        <p:spPr bwMode="auto">
          <a:xfrm>
            <a:off x="6859652" y="1700806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W16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21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976652"/>
              </p:ext>
            </p:extLst>
          </p:nvPr>
        </p:nvGraphicFramePr>
        <p:xfrm>
          <a:off x="4788024" y="3573014"/>
          <a:ext cx="3528300" cy="648074"/>
        </p:xfrm>
        <a:graphic>
          <a:graphicData uri="http://schemas.openxmlformats.org/drawingml/2006/table">
            <a:tbl>
              <a:tblPr/>
              <a:tblGrid>
                <a:gridCol w="35283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EBR/GZR 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0" name="AutoShape 162"/>
          <p:cNvSpPr>
            <a:spLocks noChangeArrowheads="1"/>
          </p:cNvSpPr>
          <p:nvPr/>
        </p:nvSpPr>
        <p:spPr bwMode="auto">
          <a:xfrm>
            <a:off x="251520" y="2077425"/>
            <a:ext cx="3239999" cy="2628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&gt; </a:t>
            </a:r>
            <a:r>
              <a:rPr lang="en-US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G</a:t>
            </a:r>
            <a:r>
              <a:rPr lang="en-US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enotype 1 or 4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Failure to a prior therapy with 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SOF ± RBV + (SMV or DCV or LDV) 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with documented presence of 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NS5A or NS3 RASs at failure 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Fibrosis at any </a:t>
            </a:r>
            <a:r>
              <a:rPr lang="en-US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stage</a:t>
            </a:r>
          </a:p>
          <a:p>
            <a:pPr algn="ctr"/>
            <a:r>
              <a:rPr lang="en-US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No Child B or C cirrhosis</a:t>
            </a:r>
            <a:endParaRPr lang="en-US" sz="1600" b="1" dirty="0"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/>
            <a:r>
              <a:rPr lang="en-US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31" name="Oval 170"/>
          <p:cNvSpPr>
            <a:spLocks noChangeArrowheads="1"/>
          </p:cNvSpPr>
          <p:nvPr/>
        </p:nvSpPr>
        <p:spPr bwMode="auto">
          <a:xfrm>
            <a:off x="3203848" y="1401163"/>
            <a:ext cx="1539875" cy="874208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1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cxnSp>
        <p:nvCxnSpPr>
          <p:cNvPr id="32" name="AutoShape 60"/>
          <p:cNvCxnSpPr>
            <a:cxnSpLocks noChangeShapeType="1"/>
          </p:cNvCxnSpPr>
          <p:nvPr/>
        </p:nvCxnSpPr>
        <p:spPr bwMode="auto">
          <a:xfrm rot="10800000" flipH="1" flipV="1">
            <a:off x="4686920" y="2924942"/>
            <a:ext cx="1587" cy="935999"/>
          </a:xfrm>
          <a:prstGeom prst="bentConnector3">
            <a:avLst>
              <a:gd name="adj1" fmla="val -22697606"/>
            </a:avLst>
          </a:prstGeom>
          <a:ln w="28575">
            <a:solidFill>
              <a:srgbClr val="333399"/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Line 63"/>
          <p:cNvSpPr>
            <a:spLocks noChangeShapeType="1"/>
          </p:cNvSpPr>
          <p:nvPr/>
        </p:nvSpPr>
        <p:spPr bwMode="auto">
          <a:xfrm>
            <a:off x="3705980" y="3356990"/>
            <a:ext cx="606408" cy="0"/>
          </a:xfrm>
          <a:prstGeom prst="line">
            <a:avLst/>
          </a:prstGeom>
          <a:ln w="28575">
            <a:solidFill>
              <a:srgbClr val="333399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34" name="Connecteur droit 66"/>
          <p:cNvCxnSpPr>
            <a:cxnSpLocks noChangeShapeType="1"/>
          </p:cNvCxnSpPr>
          <p:nvPr/>
        </p:nvCxnSpPr>
        <p:spPr bwMode="auto">
          <a:xfrm rot="5400000">
            <a:off x="3713597" y="2547597"/>
            <a:ext cx="564676" cy="1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35" name="Espace réservé du contenu 2"/>
          <p:cNvSpPr txBox="1">
            <a:spLocks/>
          </p:cNvSpPr>
          <p:nvPr/>
        </p:nvSpPr>
        <p:spPr bwMode="auto">
          <a:xfrm>
            <a:off x="359794" y="116054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44624"/>
            <a:ext cx="8568183" cy="97631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/>
              <a:t>REVENGE: retreatment with SOF + </a:t>
            </a:r>
            <a:r>
              <a:rPr lang="en-US" sz="2800" dirty="0" smtClean="0"/>
              <a:t>EBR/GZR </a:t>
            </a:r>
            <a:r>
              <a:rPr lang="en-US" sz="2800" dirty="0"/>
              <a:t>+ RBV after failure with SOF + (LDV or DCV or SMV)</a:t>
            </a:r>
          </a:p>
        </p:txBody>
      </p:sp>
      <p:sp>
        <p:nvSpPr>
          <p:cNvPr id="36" name="Espace réservé du contenu 1"/>
          <p:cNvSpPr txBox="1">
            <a:spLocks/>
          </p:cNvSpPr>
          <p:nvPr/>
        </p:nvSpPr>
        <p:spPr bwMode="auto">
          <a:xfrm>
            <a:off x="359794" y="5490621"/>
            <a:ext cx="8784207" cy="818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sz="2800" kern="0" dirty="0"/>
              <a:t>Objective</a:t>
            </a:r>
          </a:p>
          <a:p>
            <a:pPr lvl="1"/>
            <a:r>
              <a:rPr lang="en-US" kern="0" dirty="0"/>
              <a:t>SVR</a:t>
            </a:r>
            <a:r>
              <a:rPr lang="en-US" kern="0" baseline="-25000" dirty="0"/>
              <a:t>4</a:t>
            </a:r>
            <a:r>
              <a:rPr lang="en-US" kern="0" dirty="0"/>
              <a:t> (HCV RNA &lt; 15 IU/mL)</a:t>
            </a:r>
          </a:p>
        </p:txBody>
      </p:sp>
      <p:sp>
        <p:nvSpPr>
          <p:cNvPr id="37" name="AutoShape 162"/>
          <p:cNvSpPr>
            <a:spLocks noChangeArrowheads="1"/>
          </p:cNvSpPr>
          <p:nvPr/>
        </p:nvSpPr>
        <p:spPr bwMode="auto">
          <a:xfrm>
            <a:off x="0" y="6570663"/>
            <a:ext cx="97179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REVENGE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0" name="ZoneTexte 69"/>
          <p:cNvSpPr txBox="1">
            <a:spLocks noChangeArrowheads="1"/>
          </p:cNvSpPr>
          <p:nvPr/>
        </p:nvSpPr>
        <p:spPr bwMode="auto">
          <a:xfrm>
            <a:off x="4920532" y="6581775"/>
            <a:ext cx="42234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De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Ledinghen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V.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Clin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Infect Dis 2017 (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Epub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ahead of print)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19672" y="4870901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dirty="0"/>
              <a:t>SOF: 400 </a:t>
            </a:r>
            <a:r>
              <a:rPr lang="en-US" dirty="0" smtClean="0"/>
              <a:t>mg </a:t>
            </a:r>
            <a:r>
              <a:rPr lang="en-US" dirty="0" err="1" smtClean="0"/>
              <a:t>qd</a:t>
            </a:r>
            <a:r>
              <a:rPr lang="en-US" dirty="0" smtClean="0"/>
              <a:t> </a:t>
            </a:r>
            <a:r>
              <a:rPr lang="en-US" dirty="0"/>
              <a:t>; </a:t>
            </a:r>
            <a:r>
              <a:rPr lang="en-US" dirty="0" smtClean="0"/>
              <a:t>EBR/GZR: 50/100 </a:t>
            </a:r>
            <a:r>
              <a:rPr lang="en-US" dirty="0"/>
              <a:t>mg  </a:t>
            </a:r>
            <a:r>
              <a:rPr lang="en-US" dirty="0" err="1" smtClean="0"/>
              <a:t>qd</a:t>
            </a:r>
            <a:endParaRPr lang="en-US" dirty="0" smtClean="0"/>
          </a:p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dirty="0" smtClean="0"/>
              <a:t>RBV : 1000 mg/day if ≤ 75 kg, 1200 mg/day if &gt; 75 </a:t>
            </a:r>
            <a:r>
              <a:rPr lang="en-US" dirty="0" smtClean="0"/>
              <a:t>kg, </a:t>
            </a:r>
            <a:r>
              <a:rPr lang="en-US" smtClean="0"/>
              <a:t>bid dosing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8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944799"/>
              </p:ext>
            </p:extLst>
          </p:nvPr>
        </p:nvGraphicFramePr>
        <p:xfrm>
          <a:off x="364050" y="1628800"/>
          <a:ext cx="8312406" cy="4815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9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27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 + EBR + GZR + RBV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16 weeks,</a:t>
                      </a:r>
                      <a:r>
                        <a:rPr lang="en-US" sz="18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N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=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14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 + EBR + GZR + RBV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24 weeks,</a:t>
                      </a:r>
                      <a:r>
                        <a:rPr lang="en-US" sz="18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N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=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14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38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Age, years, mean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64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38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Female,%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29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14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3852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BMI, kg/m</a:t>
                      </a:r>
                      <a:r>
                        <a:rPr lang="en-US" sz="1400" b="1" baseline="30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, mean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29.8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25.1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541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, %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1a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1b/1d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23.1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61.5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15.4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35.7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35.7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28.6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38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median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6.1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6.2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3541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Fibroscan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(</a:t>
                      </a:r>
                      <a:r>
                        <a:rPr lang="en-US" sz="1400" b="1" baseline="0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kPa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), %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≤ 9.5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9.6-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20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&gt; 20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29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29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/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43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14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36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3541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Previous HCV treatment, %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SOF + LDV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SOF + DCV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SOF + SMV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29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57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29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14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5155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RAS,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n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NS5A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NS3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14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0504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SVR</a:t>
                      </a:r>
                      <a:r>
                        <a:rPr lang="en-US" sz="1400" b="1" baseline="-25000" dirty="0" smtClean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12</a:t>
                      </a:r>
                      <a:endParaRPr lang="en-US" sz="1400" b="1" baseline="-25000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92.3%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69450" y="1124744"/>
            <a:ext cx="90473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outcome (SVR</a:t>
            </a:r>
            <a:r>
              <a:rPr lang="en-US" sz="28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4</a:t>
            </a:r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)</a:t>
            </a:r>
            <a:endParaRPr lang="en-US" sz="2800" b="1" baseline="-25000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AutoShape 162"/>
          <p:cNvSpPr>
            <a:spLocks noChangeArrowheads="1"/>
          </p:cNvSpPr>
          <p:nvPr/>
        </p:nvSpPr>
        <p:spPr bwMode="auto">
          <a:xfrm>
            <a:off x="0" y="6570663"/>
            <a:ext cx="97179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REVENGE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468313" y="44624"/>
            <a:ext cx="8496175" cy="97631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/>
              <a:t>REVENGE: retreatment with SOF + </a:t>
            </a:r>
            <a:r>
              <a:rPr lang="en-US" sz="2800" dirty="0" smtClean="0"/>
              <a:t>EBR/GZR </a:t>
            </a:r>
            <a:r>
              <a:rPr lang="en-US" sz="2800" dirty="0"/>
              <a:t>+ RBV after failure with SOF + (LDV or DCV or SMV)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4920532" y="6581775"/>
            <a:ext cx="42234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De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Ledinghen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V.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Clin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Infect Dis 2017 (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Epub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ahead of print)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769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Safety</a:t>
            </a:r>
            <a:br>
              <a:rPr lang="en-US" sz="2800" dirty="0"/>
            </a:br>
            <a:endParaRPr lang="en-US" sz="1200" dirty="0"/>
          </a:p>
          <a:p>
            <a:pPr lvl="1"/>
            <a:r>
              <a:rPr lang="en-US" sz="2000" dirty="0"/>
              <a:t>Serious adverse events, N = 9, in 7 patients (28%) :</a:t>
            </a:r>
          </a:p>
          <a:p>
            <a:pPr lvl="2"/>
            <a:r>
              <a:rPr lang="en-US" sz="1800" dirty="0"/>
              <a:t>right hypochondrium pain, </a:t>
            </a:r>
            <a:r>
              <a:rPr lang="en-US" sz="1800" dirty="0" err="1"/>
              <a:t>dermo-hypodermitis</a:t>
            </a:r>
            <a:r>
              <a:rPr lang="en-US" sz="1800" dirty="0"/>
              <a:t>, decompensated cirrhosis, hepatocellular carcinoma (HCC) (N = </a:t>
            </a:r>
            <a:r>
              <a:rPr lang="en-US" sz="1800" dirty="0" smtClean="0"/>
              <a:t>4)</a:t>
            </a:r>
            <a:r>
              <a:rPr lang="en-US" sz="1800" dirty="0"/>
              <a:t>, liver transplantation for </a:t>
            </a:r>
            <a:r>
              <a:rPr lang="en-US" sz="1800" dirty="0" smtClean="0"/>
              <a:t>HCC</a:t>
            </a:r>
            <a:r>
              <a:rPr lang="en-US" sz="1800" dirty="0"/>
              <a:t> </a:t>
            </a:r>
            <a:r>
              <a:rPr lang="en-US" sz="1800" dirty="0" smtClean="0"/>
              <a:t>and </a:t>
            </a:r>
            <a:r>
              <a:rPr lang="en-US" sz="1800" dirty="0"/>
              <a:t>septic shock with acute kidney failure</a:t>
            </a:r>
          </a:p>
          <a:p>
            <a:pPr lvl="2"/>
            <a:r>
              <a:rPr lang="en-US" sz="1800" dirty="0"/>
              <a:t>None  were related to study drugs</a:t>
            </a:r>
          </a:p>
          <a:p>
            <a:pPr lvl="2"/>
            <a:r>
              <a:rPr lang="en-US" sz="1800" dirty="0"/>
              <a:t>Of the </a:t>
            </a:r>
            <a:r>
              <a:rPr lang="en-US" sz="1800" dirty="0" smtClean="0"/>
              <a:t>5 patients with history of </a:t>
            </a:r>
            <a:r>
              <a:rPr lang="en-US" sz="1800" dirty="0"/>
              <a:t>HCC, 2 </a:t>
            </a:r>
            <a:r>
              <a:rPr lang="en-US" sz="1800" dirty="0" smtClean="0"/>
              <a:t>had HCC recurrences </a:t>
            </a:r>
            <a:r>
              <a:rPr lang="en-US" sz="1800" dirty="0"/>
              <a:t>during the treatment phase, </a:t>
            </a:r>
            <a:r>
              <a:rPr lang="en-US" sz="1800" dirty="0" smtClean="0"/>
              <a:t>2 had </a:t>
            </a:r>
            <a:r>
              <a:rPr lang="en-US" sz="1800" dirty="0"/>
              <a:t>de novo </a:t>
            </a:r>
            <a:r>
              <a:rPr lang="en-US" sz="1800" dirty="0" smtClean="0"/>
              <a:t>during study</a:t>
            </a:r>
            <a:endParaRPr lang="en-US" sz="1800" dirty="0"/>
          </a:p>
          <a:p>
            <a:pPr marL="915988" lvl="2" indent="0">
              <a:buNone/>
            </a:pPr>
            <a:endParaRPr lang="en-US" dirty="0"/>
          </a:p>
          <a:p>
            <a:pPr lvl="1"/>
            <a:r>
              <a:rPr lang="en-US" sz="2000" dirty="0"/>
              <a:t>Hemoglobin &lt; 10 g/</a:t>
            </a:r>
            <a:r>
              <a:rPr lang="en-US" sz="2000" dirty="0" err="1"/>
              <a:t>dL</a:t>
            </a:r>
            <a:r>
              <a:rPr lang="en-US" sz="2000" dirty="0"/>
              <a:t>, N = 4 (16%) ; &lt; 8.5 g/</a:t>
            </a:r>
            <a:r>
              <a:rPr lang="en-US" sz="2000" dirty="0" err="1"/>
              <a:t>dL</a:t>
            </a:r>
            <a:r>
              <a:rPr lang="en-US" sz="2000" dirty="0"/>
              <a:t> in 1 patient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570663"/>
            <a:ext cx="97179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REVENGE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68313" y="44624"/>
            <a:ext cx="8568183" cy="97631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/>
              <a:t>REVENGE: retreatment with SOF + </a:t>
            </a:r>
            <a:r>
              <a:rPr lang="en-US" sz="2800" dirty="0" smtClean="0"/>
              <a:t>EBR/GZR </a:t>
            </a:r>
            <a:r>
              <a:rPr lang="en-US" sz="2800" dirty="0"/>
              <a:t>+ RBV after failure with SOF + (LDV or DCV or SMV)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4920532" y="6581775"/>
            <a:ext cx="42234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De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Ledinghen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V.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Clin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Infect Dis 2017 (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Epub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ahead of print)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sz="2800" dirty="0"/>
              <a:t>Summary</a:t>
            </a:r>
            <a:r>
              <a:rPr lang="en-US" dirty="0"/>
              <a:t/>
            </a:r>
            <a:br>
              <a:rPr lang="en-US" dirty="0"/>
            </a:br>
            <a:endParaRPr lang="en-US" sz="1800" dirty="0"/>
          </a:p>
          <a:p>
            <a:pPr lvl="1">
              <a:spcBef>
                <a:spcPts val="600"/>
              </a:spcBef>
            </a:pPr>
            <a:r>
              <a:rPr lang="en-US" sz="2000" dirty="0"/>
              <a:t>Retreating patients who failed a DAA-based regimen with NS5A/NS3 RASs with the combination of SOF + </a:t>
            </a:r>
            <a:r>
              <a:rPr lang="en-US" sz="2000" dirty="0" smtClean="0"/>
              <a:t>EBR/GZR + </a:t>
            </a:r>
            <a:r>
              <a:rPr lang="en-US" sz="2000" dirty="0"/>
              <a:t>RBV for 16 weeks is efficacious and represent an interesting option</a:t>
            </a:r>
            <a:br>
              <a:rPr lang="en-US" sz="2000" dirty="0"/>
            </a:br>
            <a:endParaRPr lang="en-US" sz="2000" dirty="0"/>
          </a:p>
          <a:p>
            <a:pPr lvl="1">
              <a:spcBef>
                <a:spcPts val="600"/>
              </a:spcBef>
            </a:pPr>
            <a:r>
              <a:rPr lang="en-US" sz="2000" dirty="0"/>
              <a:t>Safety needs to be monitored cautiously in these patients with </a:t>
            </a:r>
            <a:br>
              <a:rPr lang="en-US" sz="2000" dirty="0"/>
            </a:br>
            <a:r>
              <a:rPr lang="en-US" sz="2000" dirty="0"/>
              <a:t>a severe disease</a:t>
            </a:r>
            <a:endParaRPr lang="en-US" sz="6000" dirty="0"/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570663"/>
            <a:ext cx="97179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REVENGE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68313" y="44624"/>
            <a:ext cx="8495275" cy="97631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/>
              <a:t>REVENGE: retreatment with SOF + </a:t>
            </a:r>
            <a:r>
              <a:rPr lang="en-US" sz="2800" dirty="0" smtClean="0"/>
              <a:t>EBR/GZR </a:t>
            </a:r>
            <a:r>
              <a:rPr lang="en-US" sz="2800" dirty="0"/>
              <a:t>+ RBV after failure with SOF + (LDV or DCV or SMV)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4920532" y="6581775"/>
            <a:ext cx="42234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De </a:t>
            </a:r>
            <a:r>
              <a:rPr lang="en-GB" sz="1200" i="1" dirty="0" err="1">
                <a:solidFill>
                  <a:srgbClr val="0070C0"/>
                </a:solidFill>
                <a:ea typeface="ＭＳ Ｐゴシック" pitchFamily="34" charset="-128"/>
              </a:rPr>
              <a:t>Ledinghen</a:t>
            </a:r>
            <a:r>
              <a:rPr lang="en-GB" sz="1200" i="1" dirty="0">
                <a:solidFill>
                  <a:srgbClr val="0070C0"/>
                </a:solidFill>
                <a:ea typeface="ＭＳ Ｐゴシック" pitchFamily="34" charset="-128"/>
              </a:rPr>
              <a:t> V. 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Clin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Infect Dis 2017 (</a:t>
            </a:r>
            <a:r>
              <a:rPr lang="en-GB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Epub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ahead of print)</a:t>
            </a:r>
            <a:endParaRPr lang="en-GB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98100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HCV-trials.com 2016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4969</TotalTime>
  <Words>419</Words>
  <Application>Microsoft Macintosh PowerPoint</Application>
  <PresentationFormat>Présentation à l'écran (4:3)</PresentationFormat>
  <Paragraphs>114</Paragraphs>
  <Slides>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HCV-trials.com 2016</vt:lpstr>
      <vt:lpstr>REVENGE: retreatment with SOF + EBR/GZR + RBV after failure with SOF + (LDV or DCV or SMV)</vt:lpstr>
      <vt:lpstr>REVENGE: retreatment with SOF + EBR/GZR + RBV after failure with SOF + (LDV or DCV or SMV)</vt:lpstr>
      <vt:lpstr>REVENGE: retreatment with SOF + EBR/GZR + RBV after failure with SOF + (LDV or DCV or SMV)</vt:lpstr>
      <vt:lpstr>REVENGE: retreatment with SOF + EBR/GZR + RBV after failure with SOF + (LDV or DCV or SMV)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>AEI - www.aei.fr</dc:subject>
  <dc:creator>www.hcv-trial.com</dc:creator>
  <cp:lastModifiedBy>Utilisateur de Microsoft Office</cp:lastModifiedBy>
  <cp:revision>216</cp:revision>
  <dcterms:created xsi:type="dcterms:W3CDTF">2015-05-23T16:11:26Z</dcterms:created>
  <dcterms:modified xsi:type="dcterms:W3CDTF">2017-11-28T15:02:16Z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F085DC40-5D14-447C-9568-12BF6C4AF801</vt:lpwstr>
  </property>
  <property fmtid="{D5CDD505-2E9C-101B-9397-08002B2CF9AE}" pid="3" name="ArticulatePath">
    <vt:lpwstr>REVENGE Déc 2016</vt:lpwstr>
  </property>
</Properties>
</file>