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292" r:id="rId4"/>
    <p:sldId id="294" r:id="rId5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70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FF6600"/>
    <a:srgbClr val="DDDDDD"/>
    <a:srgbClr val="CC00CC"/>
    <a:srgbClr val="33CC33"/>
    <a:srgbClr val="0070C0"/>
    <a:srgbClr val="8D3C15"/>
    <a:srgbClr val="10EB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23" autoAdjust="0"/>
    <p:restoredTop sz="98575" autoAdjust="0"/>
  </p:normalViewPr>
  <p:slideViewPr>
    <p:cSldViewPr snapToObjects="1">
      <p:cViewPr varScale="1">
        <p:scale>
          <a:sx n="73" d="100"/>
          <a:sy n="73" d="100"/>
        </p:scale>
        <p:origin x="-96" y="-440"/>
      </p:cViewPr>
      <p:guideLst>
        <p:guide orient="horz" pos="157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3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3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60944"/>
              </p:ext>
            </p:extLst>
          </p:nvPr>
        </p:nvGraphicFramePr>
        <p:xfrm>
          <a:off x="4788024" y="2564902"/>
          <a:ext cx="2348471" cy="648072"/>
        </p:xfrm>
        <a:graphic>
          <a:graphicData uri="http://schemas.openxmlformats.org/drawingml/2006/table">
            <a:tbl>
              <a:tblPr/>
              <a:tblGrid>
                <a:gridCol w="2348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84856" y="258639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14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84856" y="38610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14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8316324" y="2280412"/>
            <a:ext cx="0" cy="204867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8028186" y="170080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>
            <a:off x="7147790" y="2280412"/>
            <a:ext cx="3382" cy="204867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859652" y="170080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76652"/>
              </p:ext>
            </p:extLst>
          </p:nvPr>
        </p:nvGraphicFramePr>
        <p:xfrm>
          <a:off x="4788024" y="3573014"/>
          <a:ext cx="3528300" cy="648074"/>
        </p:xfrm>
        <a:graphic>
          <a:graphicData uri="http://schemas.openxmlformats.org/drawingml/2006/table">
            <a:tbl>
              <a:tblPr/>
              <a:tblGrid>
                <a:gridCol w="3528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51520" y="2077425"/>
            <a:ext cx="3239999" cy="262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 or 4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Failure to a prior therapy with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SOF ± RBV + (SMV or DCV or LDV)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with documented presence of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NS5A or NS3 RASs at failure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Fibrosis at any 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stage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Child B or C cirrhosis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203848" y="1401163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686920" y="2924942"/>
            <a:ext cx="1587" cy="935999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705980" y="3356990"/>
            <a:ext cx="606408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713597" y="2547597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359794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568183" cy="976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REVENGE: retreatment with SOF + </a:t>
            </a:r>
            <a:r>
              <a:rPr lang="en-US" sz="2800" dirty="0" smtClean="0"/>
              <a:t>EBR/GZR </a:t>
            </a:r>
            <a:r>
              <a:rPr lang="en-US" sz="2800" dirty="0"/>
              <a:t>+ RBV after failure with SOF + (LDV or DCV or SMV)</a:t>
            </a:r>
          </a:p>
        </p:txBody>
      </p:sp>
      <p:sp>
        <p:nvSpPr>
          <p:cNvPr id="36" name="Espace réservé du contenu 1"/>
          <p:cNvSpPr txBox="1">
            <a:spLocks/>
          </p:cNvSpPr>
          <p:nvPr/>
        </p:nvSpPr>
        <p:spPr bwMode="auto">
          <a:xfrm>
            <a:off x="359794" y="5490621"/>
            <a:ext cx="8784207" cy="81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4</a:t>
            </a:r>
            <a:r>
              <a:rPr lang="en-US" kern="0" dirty="0"/>
              <a:t> (HCV RNA &lt; 15 IU/mL)</a:t>
            </a: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717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REVENGE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4920532" y="6581775"/>
            <a:ext cx="4223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De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Ledinghen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V.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Infect Dis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870901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/>
              <a:t>SOF: 400 </a:t>
            </a:r>
            <a:r>
              <a:rPr lang="en-US" dirty="0" smtClean="0"/>
              <a:t>mg </a:t>
            </a:r>
            <a:r>
              <a:rPr lang="en-US" dirty="0" err="1" smtClean="0"/>
              <a:t>qd</a:t>
            </a:r>
            <a:r>
              <a:rPr lang="en-US" dirty="0" smtClean="0"/>
              <a:t> </a:t>
            </a:r>
            <a:r>
              <a:rPr lang="en-US" dirty="0"/>
              <a:t>; </a:t>
            </a:r>
            <a:r>
              <a:rPr lang="en-US" dirty="0" smtClean="0"/>
              <a:t>EBR/GZR: 50/100 </a:t>
            </a:r>
            <a:r>
              <a:rPr lang="en-US" dirty="0"/>
              <a:t>mg  </a:t>
            </a:r>
            <a:r>
              <a:rPr lang="en-US" dirty="0" err="1" smtClean="0"/>
              <a:t>qd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 smtClean="0"/>
              <a:t>RBV : 1000 mg/day if ≤ 75 kg, 1200 mg/day if &gt; 75 </a:t>
            </a:r>
            <a:r>
              <a:rPr lang="en-US" dirty="0" smtClean="0"/>
              <a:t>kg, </a:t>
            </a:r>
            <a:r>
              <a:rPr lang="en-US" smtClean="0"/>
              <a:t>bid dosing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44799"/>
              </p:ext>
            </p:extLst>
          </p:nvPr>
        </p:nvGraphicFramePr>
        <p:xfrm>
          <a:off x="364050" y="1628800"/>
          <a:ext cx="8312406" cy="481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2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EBR + GZR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16 weeks,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14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 EBR + GZR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 weeks,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14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8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8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85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BMI, kg/m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29.8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54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1b/1d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23.1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35.7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35.7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28.6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3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54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Fibroscan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US" sz="1400" b="1" baseline="0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kPa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),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≤ 9.5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9.6-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541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Previous HCV treatment,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SOF + LDV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SOF + DCV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SOF + SMV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1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0504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400" b="1" baseline="-25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92.3%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 (SVR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4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n-US" sz="28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717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REVENGE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496175" cy="976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REVENGE: retreatment with SOF + </a:t>
            </a:r>
            <a:r>
              <a:rPr lang="en-US" sz="2800" dirty="0" smtClean="0"/>
              <a:t>EBR/GZR </a:t>
            </a:r>
            <a:r>
              <a:rPr lang="en-US" sz="2800" dirty="0"/>
              <a:t>+ RBV after failure with SOF + (LDV or DCV or SMV)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20532" y="6581775"/>
            <a:ext cx="4223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De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Ledinghen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V.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Infect Dis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Safety</a:t>
            </a:r>
            <a:br>
              <a:rPr lang="en-US" sz="2800" dirty="0"/>
            </a:br>
            <a:endParaRPr lang="en-US" sz="1200" dirty="0"/>
          </a:p>
          <a:p>
            <a:pPr lvl="1"/>
            <a:r>
              <a:rPr lang="en-US" sz="2000" dirty="0"/>
              <a:t>Serious adverse events, N = 9, in 7 patients (28%) :</a:t>
            </a:r>
          </a:p>
          <a:p>
            <a:pPr lvl="2"/>
            <a:r>
              <a:rPr lang="en-US" sz="1800" dirty="0"/>
              <a:t>right hypochondrium pain, </a:t>
            </a:r>
            <a:r>
              <a:rPr lang="en-US" sz="1800" dirty="0" err="1"/>
              <a:t>dermo-hypodermitis</a:t>
            </a:r>
            <a:r>
              <a:rPr lang="en-US" sz="1800" dirty="0"/>
              <a:t>, decompensated cirrhosis, hepatocellular carcinoma (HCC) (N = </a:t>
            </a:r>
            <a:r>
              <a:rPr lang="en-US" sz="1800" dirty="0" smtClean="0"/>
              <a:t>4)</a:t>
            </a:r>
            <a:r>
              <a:rPr lang="en-US" sz="1800" dirty="0"/>
              <a:t>, liver transplantation for </a:t>
            </a:r>
            <a:r>
              <a:rPr lang="en-US" sz="1800" dirty="0" smtClean="0"/>
              <a:t>HCC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/>
              <a:t>septic shock with acute kidney failure</a:t>
            </a:r>
          </a:p>
          <a:p>
            <a:pPr lvl="2"/>
            <a:r>
              <a:rPr lang="en-US" sz="1800" dirty="0"/>
              <a:t>None  were related to study drugs</a:t>
            </a:r>
          </a:p>
          <a:p>
            <a:pPr lvl="2"/>
            <a:r>
              <a:rPr lang="en-US" sz="1800" dirty="0"/>
              <a:t>Of the </a:t>
            </a:r>
            <a:r>
              <a:rPr lang="en-US" sz="1800" dirty="0" smtClean="0"/>
              <a:t>5 patients with history of </a:t>
            </a:r>
            <a:r>
              <a:rPr lang="en-US" sz="1800" dirty="0"/>
              <a:t>HCC, 2 </a:t>
            </a:r>
            <a:r>
              <a:rPr lang="en-US" sz="1800" dirty="0" smtClean="0"/>
              <a:t>had HCC recurrences </a:t>
            </a:r>
            <a:r>
              <a:rPr lang="en-US" sz="1800" dirty="0"/>
              <a:t>during the treatment phase, </a:t>
            </a:r>
            <a:r>
              <a:rPr lang="en-US" sz="1800" dirty="0" smtClean="0"/>
              <a:t>2 had </a:t>
            </a:r>
            <a:r>
              <a:rPr lang="en-US" sz="1800" dirty="0"/>
              <a:t>de novo </a:t>
            </a:r>
            <a:r>
              <a:rPr lang="en-US" sz="1800" dirty="0" smtClean="0"/>
              <a:t>during study</a:t>
            </a:r>
            <a:endParaRPr lang="en-US" sz="1800" dirty="0"/>
          </a:p>
          <a:p>
            <a:pPr marL="915988" lvl="2" indent="0">
              <a:buNone/>
            </a:pPr>
            <a:endParaRPr lang="en-US" dirty="0"/>
          </a:p>
          <a:p>
            <a:pPr lvl="1"/>
            <a:r>
              <a:rPr lang="en-US" sz="2000" dirty="0"/>
              <a:t>Hemoglobin &lt; 10 g/</a:t>
            </a:r>
            <a:r>
              <a:rPr lang="en-US" sz="2000" dirty="0" err="1"/>
              <a:t>dL</a:t>
            </a:r>
            <a:r>
              <a:rPr lang="en-US" sz="2000" dirty="0"/>
              <a:t>, N = 4 (16%) ; &lt; 8.5 g/</a:t>
            </a:r>
            <a:r>
              <a:rPr lang="en-US" sz="2000" dirty="0" err="1"/>
              <a:t>dL</a:t>
            </a:r>
            <a:r>
              <a:rPr lang="en-US" sz="2000" dirty="0"/>
              <a:t> in 1 patient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717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REVENGE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568183" cy="976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REVENGE: retreatment with SOF + </a:t>
            </a:r>
            <a:r>
              <a:rPr lang="en-US" sz="2800" dirty="0" smtClean="0"/>
              <a:t>EBR/GZR </a:t>
            </a:r>
            <a:r>
              <a:rPr lang="en-US" sz="2800" dirty="0"/>
              <a:t>+ RBV after failure with SOF + (LDV or DCV or SMV)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20532" y="6581775"/>
            <a:ext cx="4223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De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Ledinghen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V.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Infect Dis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/>
              <a:t>Summary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2000" dirty="0"/>
              <a:t>Retreating patients who failed a DAA-based regimen with NS5A/NS3 RASs with the combination of SOF + </a:t>
            </a:r>
            <a:r>
              <a:rPr lang="en-US" sz="2000" dirty="0" smtClean="0"/>
              <a:t>EBR/GZR + </a:t>
            </a:r>
            <a:r>
              <a:rPr lang="en-US" sz="2000" dirty="0"/>
              <a:t>RBV for 16 weeks is efficacious and represent an interesting option</a:t>
            </a:r>
            <a:br>
              <a:rPr lang="en-US" sz="2000" dirty="0"/>
            </a:b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2000" dirty="0"/>
              <a:t>Safety needs to be monitored cautiously in these patients with </a:t>
            </a:r>
            <a:br>
              <a:rPr lang="en-US" sz="2000" dirty="0"/>
            </a:br>
            <a:r>
              <a:rPr lang="en-US" sz="2000" dirty="0"/>
              <a:t>a severe disease</a:t>
            </a:r>
            <a:endParaRPr lang="en-US" sz="60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717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REVENGE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495275" cy="976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REVENGE: retreatment with SOF + </a:t>
            </a:r>
            <a:r>
              <a:rPr lang="en-US" sz="2800" dirty="0" smtClean="0"/>
              <a:t>EBR/GZR </a:t>
            </a:r>
            <a:r>
              <a:rPr lang="en-US" sz="2800" dirty="0"/>
              <a:t>+ RBV after failure with SOF + (LDV or DCV or SMV)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20532" y="6581775"/>
            <a:ext cx="4223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De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Ledinghen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V.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Infect Dis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9810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</TotalTime>
  <Words>419</Words>
  <Application>Microsoft Macintosh PowerPoint</Application>
  <PresentationFormat>Présentation à l'écran (4:3)</PresentationFormat>
  <Paragraphs>114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2016</vt:lpstr>
      <vt:lpstr>REVENGE: retreatment with SOF + EBR/GZR + RBV after failure with SOF + (LDV or DCV or SMV)</vt:lpstr>
      <vt:lpstr>REVENGE: retreatment with SOF + EBR/GZR + RBV after failure with SOF + (LDV or DCV or SMV)</vt:lpstr>
      <vt:lpstr>REVENGE: retreatment with SOF + EBR/GZR + RBV after failure with SOF + (LDV or DCV or SMV)</vt:lpstr>
      <vt:lpstr>REVENGE: retreatment with SOF + EBR/GZR + RBV after failure with SOF + (LDV or DCV or SMV)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216</cp:revision>
  <dcterms:created xsi:type="dcterms:W3CDTF">2015-05-23T16:11:26Z</dcterms:created>
  <dcterms:modified xsi:type="dcterms:W3CDTF">2017-11-28T15:02:16Z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F085DC40-5D14-447C-9568-12BF6C4AF801</vt:lpwstr>
  </property>
  <property fmtid="{D5CDD505-2E9C-101B-9397-08002B2CF9AE}" pid="3" name="ArticulatePath">
    <vt:lpwstr>REVENGE Déc 2016</vt:lpwstr>
  </property>
</Properties>
</file>