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8"/>
  </p:notesMasterIdLst>
  <p:sldIdLst>
    <p:sldId id="278" r:id="rId3"/>
    <p:sldId id="282" r:id="rId4"/>
    <p:sldId id="284" r:id="rId5"/>
    <p:sldId id="285" r:id="rId6"/>
    <p:sldId id="280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DD6"/>
    <a:srgbClr val="A92F99"/>
    <a:srgbClr val="000066"/>
    <a:srgbClr val="333399"/>
    <a:srgbClr val="DDDDDD"/>
    <a:srgbClr val="0070C0"/>
    <a:srgbClr val="800080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Objects="1">
      <p:cViewPr>
        <p:scale>
          <a:sx n="85" d="100"/>
          <a:sy n="85" d="100"/>
        </p:scale>
        <p:origin x="-3138" y="-64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04/01/2017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8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541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264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77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2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2BE16F37-D63B-443C-96C0-C234F1098F79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‹N°›</a:t>
            </a:fld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03ED0-5924-BC4B-9434-63F5C3884DCA}" type="datetimeFigureOut">
              <a:rPr lang="fr-FR" smtClean="0"/>
              <a:pPr/>
              <a:t>04/01/2017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6323B2-AA2A-9C45-B622-713A2E9405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41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13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296517" y="1935773"/>
            <a:ext cx="0" cy="252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551605" y="2043152"/>
            <a:ext cx="3600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25280"/>
              </p:ext>
            </p:extLst>
          </p:nvPr>
        </p:nvGraphicFramePr>
        <p:xfrm>
          <a:off x="4932040" y="3911772"/>
          <a:ext cx="2362912" cy="525340"/>
        </p:xfrm>
        <a:graphic>
          <a:graphicData uri="http://schemas.openxmlformats.org/drawingml/2006/table">
            <a:tbl>
              <a:tblPr/>
              <a:tblGrid>
                <a:gridCol w="2362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27582" y="1261701"/>
            <a:ext cx="1367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07504" y="1917104"/>
            <a:ext cx="2879996" cy="244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PEG-IFN + RBV-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 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kidney disease with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eGFR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(MDRD) &lt; 30 ml/min/1.73m</a:t>
            </a:r>
            <a:r>
              <a:rPr lang="en-US" sz="1400" b="1" baseline="300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(dialysis permitted)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 *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8" y="76200"/>
            <a:ext cx="8653393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en-US" sz="2400" dirty="0" smtClean="0">
                <a:ea typeface="ＭＳ Ｐゴシック" pitchFamily="-1" charset="-128"/>
                <a:cs typeface="ＭＳ Ｐゴシック" pitchFamily="-1" charset="-128"/>
              </a:rPr>
              <a:t>Study, cohort 2: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024042" y="4184079"/>
            <a:ext cx="194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507" y="4489375"/>
            <a:ext cx="8352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** Liver biopsy (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≤ F3,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score ≤ 4) or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</a:t>
            </a:r>
            <a:r>
              <a:rPr lang="en-US" sz="14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ibroscan</a:t>
            </a:r>
            <a:r>
              <a:rPr lang="en-US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&lt; 12.5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or </a:t>
            </a:r>
            <a:r>
              <a:rPr lang="en-US" sz="1400" dirty="0" err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≤ 0.72 + APRI ≤ </a:t>
            </a:r>
            <a:r>
              <a:rPr lang="en-US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</a:t>
            </a:r>
            <a:endParaRPr lang="en-US" sz="1400" dirty="0"/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024042" y="2685189"/>
            <a:ext cx="194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357172"/>
              </p:ext>
            </p:extLst>
          </p:nvPr>
        </p:nvGraphicFramePr>
        <p:xfrm>
          <a:off x="4954928" y="2435570"/>
          <a:ext cx="2317990" cy="489374"/>
        </p:xfrm>
        <a:graphic>
          <a:graphicData uri="http://schemas.openxmlformats.org/drawingml/2006/table">
            <a:tbl>
              <a:tblPr/>
              <a:tblGrid>
                <a:gridCol w="23179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9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211960" y="3791148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11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8191" y="2204864"/>
            <a:ext cx="1252366" cy="467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20"/>
              </a:lnSpc>
            </a:pPr>
            <a:r>
              <a:rPr lang="en-US" sz="16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1a</a:t>
            </a:r>
          </a:p>
          <a:p>
            <a:pPr>
              <a:lnSpc>
                <a:spcPts val="1420"/>
              </a:lnSpc>
            </a:pP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F0-F3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2084" y="3717032"/>
            <a:ext cx="1261884" cy="467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20"/>
              </a:lnSpc>
            </a:pPr>
            <a:r>
              <a:rPr lang="en-US" sz="16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1b</a:t>
            </a:r>
          </a:p>
          <a:p>
            <a:pPr>
              <a:lnSpc>
                <a:spcPts val="1420"/>
              </a:lnSpc>
            </a:pP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F0-F4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211960" y="226606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28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6483858" y="6585874"/>
            <a:ext cx="263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Vierling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JM. AASLD 2016, Abs. 886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AutoShape 162"/>
          <p:cNvSpPr>
            <a:spLocks noChangeArrowheads="1"/>
          </p:cNvSpPr>
          <p:nvPr/>
        </p:nvSpPr>
        <p:spPr bwMode="auto">
          <a:xfrm>
            <a:off x="0" y="6570663"/>
            <a:ext cx="126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I,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" name="Espace réservé du contenu 4"/>
          <p:cNvSpPr txBox="1">
            <a:spLocks/>
          </p:cNvSpPr>
          <p:nvPr/>
        </p:nvSpPr>
        <p:spPr bwMode="auto">
          <a:xfrm>
            <a:off x="539552" y="4770864"/>
            <a:ext cx="8351838" cy="10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lvl="1" defTabSz="914400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</a:t>
            </a:r>
            <a:r>
              <a:rPr lang="en-US" sz="1400" kern="0" dirty="0" err="1"/>
              <a:t>qd</a:t>
            </a:r>
            <a:r>
              <a:rPr lang="en-US" sz="1400" kern="0" dirty="0"/>
              <a:t> = 2 tablets</a:t>
            </a:r>
          </a:p>
          <a:p>
            <a:pPr lvl="1" defTabSz="914400"/>
            <a:r>
              <a:rPr lang="en-US" sz="1400" kern="0" dirty="0" err="1"/>
              <a:t>Dasabuvir</a:t>
            </a:r>
            <a:r>
              <a:rPr lang="en-US" sz="1400" kern="0" dirty="0"/>
              <a:t> (DSV): 250 mg </a:t>
            </a:r>
            <a:r>
              <a:rPr lang="en-US" sz="1400" kern="0" dirty="0" smtClean="0"/>
              <a:t>bid ; RBV </a:t>
            </a:r>
            <a:r>
              <a:rPr lang="en-US" sz="1400" kern="0" dirty="0"/>
              <a:t>200 mg </a:t>
            </a:r>
            <a:r>
              <a:rPr lang="en-US" sz="1400" kern="0" dirty="0" err="1"/>
              <a:t>qd</a:t>
            </a:r>
            <a:r>
              <a:rPr lang="en-US" sz="1400" kern="0" dirty="0"/>
              <a:t> (genotype 1a)</a:t>
            </a:r>
          </a:p>
        </p:txBody>
      </p:sp>
      <p:sp>
        <p:nvSpPr>
          <p:cNvPr id="42" name="Espace réservé du contenu 4"/>
          <p:cNvSpPr txBox="1">
            <a:spLocks/>
          </p:cNvSpPr>
          <p:nvPr/>
        </p:nvSpPr>
        <p:spPr bwMode="auto">
          <a:xfrm>
            <a:off x="539552" y="5737842"/>
            <a:ext cx="8351838" cy="84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 defTabSz="9144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lvl="1" defTabSz="914400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25 IU/ml) by intent-to-treat with 2-sided 95% CI</a:t>
            </a: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7020074" y="134713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>
            <a:off x="3024042" y="3422008"/>
            <a:ext cx="194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772"/>
              </p:ext>
            </p:extLst>
          </p:nvPr>
        </p:nvGraphicFramePr>
        <p:xfrm>
          <a:off x="4932040" y="3140968"/>
          <a:ext cx="3758150" cy="489374"/>
        </p:xfrm>
        <a:graphic>
          <a:graphicData uri="http://schemas.openxmlformats.org/drawingml/2006/table">
            <a:tbl>
              <a:tblPr/>
              <a:tblGrid>
                <a:gridCol w="3758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9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DSV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3031602" y="2961778"/>
            <a:ext cx="1252366" cy="467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20"/>
              </a:lnSpc>
            </a:pPr>
            <a:r>
              <a:rPr lang="en-US" sz="16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1a</a:t>
            </a:r>
          </a:p>
          <a:p>
            <a:pPr>
              <a:lnSpc>
                <a:spcPts val="1420"/>
              </a:lnSpc>
            </a:pPr>
            <a:r>
              <a:rPr lang="en-US" sz="16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F4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263005" y="3002881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</a:t>
            </a:r>
          </a:p>
        </p:txBody>
      </p:sp>
      <p:sp>
        <p:nvSpPr>
          <p:cNvPr id="44" name="Line 172"/>
          <p:cNvSpPr>
            <a:spLocks noChangeShapeType="1"/>
          </p:cNvSpPr>
          <p:nvPr/>
        </p:nvSpPr>
        <p:spPr bwMode="auto">
          <a:xfrm>
            <a:off x="8664867" y="1951688"/>
            <a:ext cx="0" cy="252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Oval 110"/>
          <p:cNvSpPr>
            <a:spLocks noChangeArrowheads="1"/>
          </p:cNvSpPr>
          <p:nvPr/>
        </p:nvSpPr>
        <p:spPr bwMode="auto">
          <a:xfrm>
            <a:off x="8388424" y="136305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3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6024788"/>
            <a:ext cx="8064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latin typeface="Arial"/>
                <a:cs typeface="Arial"/>
              </a:rPr>
              <a:t>eGFR</a:t>
            </a:r>
            <a:r>
              <a:rPr lang="en-US" sz="1400" dirty="0" smtClean="0">
                <a:solidFill>
                  <a:srgbClr val="000066"/>
                </a:solidFill>
                <a:latin typeface="Arial"/>
                <a:cs typeface="Arial"/>
              </a:rPr>
              <a:t> 15-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30 </a:t>
            </a:r>
            <a:r>
              <a:rPr lang="mr-IN" sz="1400" dirty="0">
                <a:solidFill>
                  <a:srgbClr val="000066"/>
                </a:solidFill>
                <a:latin typeface="Arial"/>
                <a:cs typeface="Arial"/>
              </a:rPr>
              <a:t>ml/min/1.73 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lang="mr-IN" sz="1400" baseline="30000" dirty="0" smtClean="0">
                <a:solidFill>
                  <a:srgbClr val="000066"/>
                </a:solidFill>
                <a:latin typeface="Arial"/>
                <a:cs typeface="Arial"/>
              </a:rPr>
              <a:t>2</a:t>
            </a:r>
            <a:r>
              <a:rPr lang="fr-FR" sz="1400" dirty="0" smtClean="0">
                <a:solidFill>
                  <a:srgbClr val="000066"/>
                </a:solidFill>
                <a:latin typeface="Arial"/>
                <a:cs typeface="Arial"/>
              </a:rPr>
              <a:t> ; ** </a:t>
            </a:r>
            <a:r>
              <a:rPr lang="en-GB" sz="1400" dirty="0" err="1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eGFR</a:t>
            </a:r>
            <a:r>
              <a:rPr lang="en-GB" sz="140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 &lt; 15 ml/min/1.73 </a:t>
            </a:r>
            <a:r>
              <a:rPr lang="en-GB" sz="1400" dirty="0" smtClean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m</a:t>
            </a:r>
            <a:r>
              <a:rPr lang="en-GB" sz="1400" baseline="30000" dirty="0" smtClean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2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endParaRPr lang="en-US" sz="14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graphicFrame>
        <p:nvGraphicFramePr>
          <p:cNvPr id="1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2350596"/>
              </p:ext>
            </p:extLst>
          </p:nvPr>
        </p:nvGraphicFramePr>
        <p:xfrm>
          <a:off x="467545" y="1628800"/>
          <a:ext cx="8424936" cy="4383288"/>
        </p:xfrm>
        <a:graphic>
          <a:graphicData uri="http://schemas.openxmlformats.org/drawingml/2006/table">
            <a:tbl>
              <a:tblPr/>
              <a:tblGrid>
                <a:gridCol w="3600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/>
                <a:gridCol w="1584176"/>
                <a:gridCol w="1584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F0-F3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F0-F4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black,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/ 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/ 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/ 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F0-F1 / F2 / F3,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/ 32 / 18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/ 9 / 9 / 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 (range)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 (5.0-7.7)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 (5.3-7.4)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 (3.3- 7.3)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IFN-RBV 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Null-response,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CKD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stage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*,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KD stage 5 ** or dialysis,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8" y="76200"/>
            <a:ext cx="8653393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en-US" sz="2400" dirty="0" smtClean="0">
                <a:ea typeface="ＭＳ Ｐゴシック" pitchFamily="-1" charset="-128"/>
                <a:cs typeface="ＭＳ Ｐゴシック" pitchFamily="-1" charset="-128"/>
              </a:rPr>
              <a:t>Study, cohort 2: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83858" y="6585874"/>
            <a:ext cx="263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Vierling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JM. AASLD 2016, Abs. 886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26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I,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1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082679" y="1157843"/>
            <a:ext cx="1266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SRV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1810529" y="5013757"/>
            <a:ext cx="14084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Genotype 1a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F0-F3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12 weeks</a:t>
            </a:r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2344009" y="1773397"/>
            <a:ext cx="4488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 smtClean="0"/>
              <a:t>96 *</a:t>
            </a:r>
            <a:endParaRPr lang="en-US" altLang="fr-FR" b="1" dirty="0"/>
          </a:p>
        </p:txBody>
      </p:sp>
      <p:sp>
        <p:nvSpPr>
          <p:cNvPr id="12" name="Rectangle 69"/>
          <p:cNvSpPr>
            <a:spLocks noChangeArrowheads="1"/>
          </p:cNvSpPr>
          <p:nvPr/>
        </p:nvSpPr>
        <p:spPr bwMode="auto">
          <a:xfrm>
            <a:off x="1385542" y="489224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1304580" y="429370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" name="Rectangle 71"/>
          <p:cNvSpPr>
            <a:spLocks noChangeArrowheads="1"/>
          </p:cNvSpPr>
          <p:nvPr/>
        </p:nvSpPr>
        <p:spPr bwMode="auto">
          <a:xfrm>
            <a:off x="1304580" y="369679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1304580" y="309663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73"/>
          <p:cNvSpPr>
            <a:spLocks noChangeArrowheads="1"/>
          </p:cNvSpPr>
          <p:nvPr/>
        </p:nvSpPr>
        <p:spPr bwMode="auto">
          <a:xfrm>
            <a:off x="1304580" y="2499719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1227299" y="1892771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8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1656415" y="2013763"/>
            <a:ext cx="0" cy="2978537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1561272" y="4992300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1561272" y="4398366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1561272" y="3804431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1561272" y="3201633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1561272" y="2607699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1561272" y="2013763"/>
            <a:ext cx="95142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1656415" y="4992300"/>
            <a:ext cx="0" cy="53188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6048264" y="1965113"/>
            <a:ext cx="900000" cy="3023999"/>
          </a:xfrm>
          <a:prstGeom prst="rect">
            <a:avLst/>
          </a:prstGeom>
          <a:solidFill>
            <a:srgbClr val="00B20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233671" y="2292300"/>
            <a:ext cx="900000" cy="2700000"/>
          </a:xfrm>
          <a:prstGeom prst="rect">
            <a:avLst/>
          </a:prstGeom>
          <a:solidFill>
            <a:srgbClr val="3366FF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18" name="ZoneTexte 13"/>
          <p:cNvSpPr txBox="1">
            <a:spLocks noChangeArrowheads="1"/>
          </p:cNvSpPr>
          <p:nvPr/>
        </p:nvSpPr>
        <p:spPr bwMode="auto">
          <a:xfrm>
            <a:off x="4561252" y="4603195"/>
            <a:ext cx="2987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>
                <a:solidFill>
                  <a:srgbClr val="FFFFFF"/>
                </a:solidFill>
                <a:latin typeface="+mn-lt"/>
              </a:rPr>
              <a:t>9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43323" y="155679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%</a:t>
            </a:r>
          </a:p>
        </p:txBody>
      </p:sp>
      <p:sp>
        <p:nvSpPr>
          <p:cNvPr id="50" name="Rectangle 61"/>
          <p:cNvSpPr>
            <a:spLocks noChangeArrowheads="1"/>
          </p:cNvSpPr>
          <p:nvPr/>
        </p:nvSpPr>
        <p:spPr bwMode="auto">
          <a:xfrm>
            <a:off x="2163483" y="2076300"/>
            <a:ext cx="900000" cy="291600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/>
          <a:lstStyle/>
          <a:p>
            <a:pPr algn="ctr"/>
            <a:endParaRPr lang="en-US" altLang="fr-FR" sz="2000">
              <a:latin typeface="+mn-lt"/>
            </a:endParaRPr>
          </a:p>
        </p:txBody>
      </p:sp>
      <p:sp>
        <p:nvSpPr>
          <p:cNvPr id="52" name="Rectangle 68"/>
          <p:cNvSpPr>
            <a:spLocks noChangeArrowheads="1"/>
          </p:cNvSpPr>
          <p:nvPr/>
        </p:nvSpPr>
        <p:spPr bwMode="auto">
          <a:xfrm>
            <a:off x="4382490" y="1928446"/>
            <a:ext cx="5770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 smtClean="0"/>
              <a:t>89 **</a:t>
            </a:r>
            <a:endParaRPr lang="en-US" altLang="fr-FR" b="1" dirty="0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6289750" y="1629381"/>
            <a:ext cx="3899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 smtClean="0"/>
              <a:t>100</a:t>
            </a:r>
            <a:endParaRPr lang="en-US" altLang="fr-FR" b="1" dirty="0"/>
          </a:p>
        </p:txBody>
      </p:sp>
      <p:sp>
        <p:nvSpPr>
          <p:cNvPr id="64" name="ZoneTexte 13"/>
          <p:cNvSpPr txBox="1">
            <a:spLocks noChangeArrowheads="1"/>
          </p:cNvSpPr>
          <p:nvPr/>
        </p:nvSpPr>
        <p:spPr bwMode="auto">
          <a:xfrm>
            <a:off x="2307419" y="4603195"/>
            <a:ext cx="41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28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5" name="ZoneTexte 13"/>
          <p:cNvSpPr txBox="1">
            <a:spLocks noChangeArrowheads="1"/>
          </p:cNvSpPr>
          <p:nvPr/>
        </p:nvSpPr>
        <p:spPr bwMode="auto">
          <a:xfrm>
            <a:off x="6302322" y="4603195"/>
            <a:ext cx="401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>
                <a:solidFill>
                  <a:srgbClr val="FFFFFF"/>
                </a:solidFill>
                <a:latin typeface="+mn-lt"/>
              </a:rPr>
              <a:t>11</a:t>
            </a:r>
            <a:endParaRPr lang="en-US" altLang="fr-FR" sz="1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1656416" y="4992300"/>
            <a:ext cx="6660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3363" y="458170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81" name="ZoneTexte 15"/>
          <p:cNvSpPr txBox="1">
            <a:spLocks noChangeArrowheads="1"/>
          </p:cNvSpPr>
          <p:nvPr/>
        </p:nvSpPr>
        <p:spPr bwMode="auto">
          <a:xfrm>
            <a:off x="4065658" y="5013757"/>
            <a:ext cx="14084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Genotype 1a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F4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24 weeks</a:t>
            </a:r>
          </a:p>
        </p:txBody>
      </p:sp>
      <p:sp>
        <p:nvSpPr>
          <p:cNvPr id="82" name="ZoneTexte 15"/>
          <p:cNvSpPr txBox="1">
            <a:spLocks noChangeArrowheads="1"/>
          </p:cNvSpPr>
          <p:nvPr/>
        </p:nvSpPr>
        <p:spPr bwMode="auto">
          <a:xfrm>
            <a:off x="5817894" y="5013757"/>
            <a:ext cx="14184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Genotype 1b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F0_F4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800" b="1" dirty="0" smtClean="0"/>
              <a:t>12 weeks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6132" y="5985348"/>
            <a:ext cx="7956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on</a:t>
            </a:r>
            <a:r>
              <a:rPr lang="fr-FR" sz="1400" dirty="0">
                <a:solidFill>
                  <a:srgbClr val="000066"/>
                </a:solidFill>
              </a:rPr>
              <a:t>-</a:t>
            </a:r>
            <a:r>
              <a:rPr lang="fr-FR" sz="1400" dirty="0" err="1">
                <a:solidFill>
                  <a:srgbClr val="000066"/>
                </a:solidFill>
              </a:rPr>
              <a:t>treatment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breakthrough</a:t>
            </a:r>
            <a:r>
              <a:rPr lang="fr-FR" sz="1400" dirty="0" smtClean="0">
                <a:solidFill>
                  <a:srgbClr val="000066"/>
                </a:solidFill>
              </a:rPr>
              <a:t> (non </a:t>
            </a:r>
            <a:r>
              <a:rPr lang="fr-FR" sz="1400" dirty="0" err="1" smtClean="0">
                <a:solidFill>
                  <a:srgbClr val="000066"/>
                </a:solidFill>
              </a:rPr>
              <a:t>compliance</a:t>
            </a:r>
            <a:r>
              <a:rPr lang="fr-FR" sz="1400" dirty="0" smtClean="0">
                <a:solidFill>
                  <a:srgbClr val="000066"/>
                </a:solidFill>
              </a:rPr>
              <a:t>, </a:t>
            </a:r>
            <a:r>
              <a:rPr lang="fr-FR" sz="1400" dirty="0" err="1">
                <a:solidFill>
                  <a:srgbClr val="000066"/>
                </a:solidFill>
              </a:rPr>
              <a:t>stopped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taking</a:t>
            </a:r>
            <a:r>
              <a:rPr lang="fr-FR" sz="1400" dirty="0">
                <a:solidFill>
                  <a:srgbClr val="000066"/>
                </a:solidFill>
              </a:rPr>
              <a:t> all </a:t>
            </a:r>
            <a:r>
              <a:rPr lang="fr-FR" sz="1400" dirty="0" err="1">
                <a:solidFill>
                  <a:srgbClr val="000066"/>
                </a:solidFill>
              </a:rPr>
              <a:t>study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drugs</a:t>
            </a:r>
            <a:r>
              <a:rPr lang="fr-FR" sz="1400" dirty="0">
                <a:solidFill>
                  <a:srgbClr val="000066"/>
                </a:solidFill>
              </a:rPr>
              <a:t> on </a:t>
            </a:r>
            <a:r>
              <a:rPr lang="fr-FR" sz="1400" dirty="0" smtClean="0">
                <a:solidFill>
                  <a:srgbClr val="000066"/>
                </a:solidFill>
              </a:rPr>
              <a:t> D73 </a:t>
            </a:r>
            <a:r>
              <a:rPr lang="fr-FR" sz="1400" dirty="0">
                <a:solidFill>
                  <a:srgbClr val="000066"/>
                </a:solidFill>
              </a:rPr>
              <a:t>of </a:t>
            </a:r>
            <a:r>
              <a:rPr lang="fr-FR" sz="1400" dirty="0" err="1" smtClean="0">
                <a:solidFill>
                  <a:srgbClr val="000066"/>
                </a:solidFill>
              </a:rPr>
              <a:t>treatment</a:t>
            </a:r>
            <a:r>
              <a:rPr lang="fr-FR" sz="1400" dirty="0" smtClean="0">
                <a:solidFill>
                  <a:srgbClr val="000066"/>
                </a:solidFill>
              </a:rPr>
              <a:t>)</a:t>
            </a:r>
            <a:endParaRPr lang="fr-FR" sz="1400" dirty="0">
              <a:solidFill>
                <a:srgbClr val="000066"/>
              </a:solidFill>
            </a:endParaRPr>
          </a:p>
          <a:p>
            <a:r>
              <a:rPr lang="fr-FR" sz="1400" dirty="0" smtClean="0">
                <a:solidFill>
                  <a:srgbClr val="000066"/>
                </a:solidFill>
              </a:rPr>
              <a:t>**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smtClean="0">
                <a:solidFill>
                  <a:srgbClr val="000066"/>
                </a:solidFill>
              </a:rPr>
              <a:t>discontinuation of </a:t>
            </a:r>
            <a:r>
              <a:rPr lang="fr-FR" sz="1400" dirty="0" err="1">
                <a:solidFill>
                  <a:srgbClr val="000066"/>
                </a:solidFill>
              </a:rPr>
              <a:t>study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drug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at</a:t>
            </a:r>
            <a:r>
              <a:rPr lang="fr-FR" sz="1400" dirty="0" smtClean="0">
                <a:solidFill>
                  <a:srgbClr val="000066"/>
                </a:solidFill>
              </a:rPr>
              <a:t> D6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smtClean="0">
                <a:solidFill>
                  <a:srgbClr val="000066"/>
                </a:solidFill>
              </a:rPr>
              <a:t>due </a:t>
            </a:r>
            <a:r>
              <a:rPr lang="fr-FR" sz="1400" dirty="0">
                <a:solidFill>
                  <a:srgbClr val="000066"/>
                </a:solidFill>
              </a:rPr>
              <a:t>to an </a:t>
            </a:r>
            <a:r>
              <a:rPr lang="fr-FR" sz="1400" dirty="0" smtClean="0">
                <a:solidFill>
                  <a:srgbClr val="000066"/>
                </a:solidFill>
              </a:rPr>
              <a:t>adverse </a:t>
            </a:r>
            <a:r>
              <a:rPr lang="fr-FR" sz="1400" dirty="0" err="1" smtClean="0">
                <a:solidFill>
                  <a:srgbClr val="000066"/>
                </a:solidFill>
              </a:rPr>
              <a:t>event</a:t>
            </a:r>
            <a:r>
              <a:rPr lang="fr-FR" sz="1400" dirty="0" smtClean="0">
                <a:solidFill>
                  <a:srgbClr val="000066"/>
                </a:solidFill>
              </a:rPr>
              <a:t> (volvulus) </a:t>
            </a:r>
            <a:r>
              <a:rPr lang="fr-FR" sz="1400" dirty="0">
                <a:solidFill>
                  <a:srgbClr val="000066"/>
                </a:solidFill>
              </a:rPr>
              <a:t>not </a:t>
            </a:r>
            <a:r>
              <a:rPr lang="fr-FR" sz="1400" dirty="0" err="1" smtClean="0">
                <a:solidFill>
                  <a:srgbClr val="000066"/>
                </a:solidFill>
              </a:rPr>
              <a:t>related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smtClean="0">
                <a:solidFill>
                  <a:srgbClr val="000066"/>
                </a:solidFill>
              </a:rPr>
              <a:t>to </a:t>
            </a:r>
            <a:r>
              <a:rPr lang="fr-FR" sz="1400" dirty="0" err="1">
                <a:solidFill>
                  <a:srgbClr val="000066"/>
                </a:solidFill>
              </a:rPr>
              <a:t>study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drug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3" name="Rectangle 27"/>
          <p:cNvSpPr txBox="1">
            <a:spLocks noChangeArrowheads="1"/>
          </p:cNvSpPr>
          <p:nvPr/>
        </p:nvSpPr>
        <p:spPr bwMode="auto">
          <a:xfrm>
            <a:off x="323528" y="76200"/>
            <a:ext cx="865339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RUBY-I Study, cohort 2: ombitasvir/paritaprevir/ritonavir + dasabuvir </a:t>
            </a:r>
            <a:r>
              <a:rPr lang="en-US" sz="2400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smtClean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4" name="ZoneTexte 69"/>
          <p:cNvSpPr txBox="1">
            <a:spLocks noChangeArrowheads="1"/>
          </p:cNvSpPr>
          <p:nvPr/>
        </p:nvSpPr>
        <p:spPr bwMode="auto">
          <a:xfrm>
            <a:off x="6483858" y="6585874"/>
            <a:ext cx="263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Vierling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JM. AASLD 2016, Abs. 886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AutoShape 162"/>
          <p:cNvSpPr>
            <a:spLocks noChangeArrowheads="1"/>
          </p:cNvSpPr>
          <p:nvPr/>
        </p:nvSpPr>
        <p:spPr bwMode="auto">
          <a:xfrm>
            <a:off x="0" y="6570663"/>
            <a:ext cx="126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I,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66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5857527"/>
            <a:ext cx="8064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 smtClean="0">
                <a:solidFill>
                  <a:srgbClr val="000066"/>
                </a:solidFill>
                <a:latin typeface="Arial"/>
                <a:cs typeface="Arial"/>
              </a:rPr>
              <a:t>eGFR</a:t>
            </a:r>
            <a:r>
              <a:rPr lang="en-US" sz="1400" dirty="0" smtClean="0">
                <a:solidFill>
                  <a:srgbClr val="000066"/>
                </a:solidFill>
                <a:latin typeface="Arial"/>
                <a:cs typeface="Arial"/>
              </a:rPr>
              <a:t> 15-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30 </a:t>
            </a:r>
            <a:r>
              <a:rPr lang="mr-IN" sz="1400" dirty="0">
                <a:solidFill>
                  <a:srgbClr val="000066"/>
                </a:solidFill>
                <a:latin typeface="Arial"/>
                <a:cs typeface="Arial"/>
              </a:rPr>
              <a:t>ml/min/1.73 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lang="mr-IN" sz="1400" baseline="30000" dirty="0" smtClean="0">
                <a:solidFill>
                  <a:srgbClr val="000066"/>
                </a:solidFill>
                <a:latin typeface="Arial"/>
                <a:cs typeface="Arial"/>
              </a:rPr>
              <a:t>2</a:t>
            </a:r>
            <a:r>
              <a:rPr lang="fr-FR" sz="1400" dirty="0" smtClean="0">
                <a:solidFill>
                  <a:srgbClr val="000066"/>
                </a:solidFill>
                <a:latin typeface="Arial"/>
                <a:cs typeface="Arial"/>
              </a:rPr>
              <a:t> ; ** </a:t>
            </a:r>
            <a:r>
              <a:rPr lang="en-GB" sz="1400" dirty="0" err="1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eGFR</a:t>
            </a:r>
            <a:r>
              <a:rPr lang="en-GB" sz="140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 &lt; 15 ml/min/1.73 m</a:t>
            </a:r>
            <a:r>
              <a:rPr lang="en-GB" sz="1400" baseline="3000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2</a:t>
            </a:r>
            <a:r>
              <a:rPr lang="en-GB" sz="140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 or </a:t>
            </a:r>
            <a:r>
              <a:rPr lang="en-GB" sz="1400" dirty="0" err="1" smtClean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hemodialysis</a:t>
            </a:r>
            <a:r>
              <a:rPr lang="en-GB" sz="1400" dirty="0" smtClean="0">
                <a:solidFill>
                  <a:srgbClr val="000066"/>
                </a:solidFill>
                <a:latin typeface="Arial"/>
                <a:ea typeface="ＭＳ Ｐゴシック" pitchFamily="-109" charset="-128"/>
                <a:cs typeface="Arial"/>
              </a:rPr>
              <a:t> </a:t>
            </a:r>
            <a:r>
              <a:rPr lang="mr-IN" sz="140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endParaRPr lang="en-US" sz="14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graphicFrame>
        <p:nvGraphicFramePr>
          <p:cNvPr id="1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7864939"/>
              </p:ext>
            </p:extLst>
          </p:nvPr>
        </p:nvGraphicFramePr>
        <p:xfrm>
          <a:off x="395536" y="1618820"/>
          <a:ext cx="8424936" cy="4690500"/>
        </p:xfrm>
        <a:graphic>
          <a:graphicData uri="http://schemas.openxmlformats.org/drawingml/2006/table">
            <a:tbl>
              <a:tblPr/>
              <a:tblGrid>
                <a:gridCol w="3600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/>
                <a:gridCol w="1584176"/>
                <a:gridCol w="1584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F0-F3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F0-F4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3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decreased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Hemoglogin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grade ≥ 2 / grade ≥ 3,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2 / grade ≥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2 / grade ≥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≥ 2 / grade ≥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/ 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8" y="76200"/>
            <a:ext cx="8653393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en-US" sz="2400" dirty="0" smtClean="0">
                <a:ea typeface="ＭＳ Ｐゴシック" pitchFamily="-1" charset="-128"/>
                <a:cs typeface="ＭＳ Ｐゴシック" pitchFamily="-1" charset="-128"/>
              </a:rPr>
              <a:t>Study, cohort 2: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83858" y="6585874"/>
            <a:ext cx="263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Vierling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JM. AASLD 2016, Abs. 886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6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I,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4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67544" y="1196752"/>
            <a:ext cx="8351838" cy="482441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sz="1200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OBV/PTV/r + DSV ± RBV resulted in an SVR</a:t>
            </a:r>
            <a:r>
              <a:rPr lang="en-US" sz="2000" baseline="-25000" dirty="0"/>
              <a:t>12</a:t>
            </a:r>
            <a:r>
              <a:rPr lang="en-US" sz="2000" dirty="0"/>
              <a:t> rate of 96</a:t>
            </a:r>
            <a:r>
              <a:rPr lang="en-US" sz="2000" dirty="0" smtClean="0"/>
              <a:t>% in patients </a:t>
            </a:r>
            <a:r>
              <a:rPr lang="en-US" sz="2000" dirty="0"/>
              <a:t>with CKD stages 4 or 5 in cohort 2 of </a:t>
            </a:r>
            <a:r>
              <a:rPr lang="en-US" sz="2000" dirty="0" smtClean="0"/>
              <a:t>the RUBY</a:t>
            </a:r>
            <a:r>
              <a:rPr lang="en-US" sz="2000" dirty="0"/>
              <a:t>-I study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regimen was generally well tolerated for this </a:t>
            </a:r>
            <a:r>
              <a:rPr lang="en-US" sz="2000" dirty="0" smtClean="0"/>
              <a:t>group of patients </a:t>
            </a:r>
            <a:r>
              <a:rPr lang="en-US" sz="2000" dirty="0"/>
              <a:t>with severe underlying </a:t>
            </a:r>
            <a:r>
              <a:rPr lang="en-US" sz="2000" dirty="0" smtClean="0"/>
              <a:t>comorbidities</a:t>
            </a:r>
            <a:r>
              <a:rPr lang="en-US" sz="2000" dirty="0"/>
              <a:t>, </a:t>
            </a:r>
            <a:r>
              <a:rPr lang="en-US" sz="2000" dirty="0" smtClean="0"/>
              <a:t>with 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1 </a:t>
            </a:r>
            <a:r>
              <a:rPr lang="en-US" sz="2000" dirty="0"/>
              <a:t>possibly DAA-related serious </a:t>
            </a:r>
            <a:r>
              <a:rPr lang="en-US" sz="2000" dirty="0" smtClean="0"/>
              <a:t>adverse event </a:t>
            </a:r>
            <a:r>
              <a:rPr lang="en-US" sz="2000" dirty="0"/>
              <a:t>of diarrhea </a:t>
            </a:r>
            <a:endParaRPr lang="en-US" sz="2000" dirty="0" smtClean="0"/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and 1 discontinuation </a:t>
            </a:r>
            <a:r>
              <a:rPr lang="en-US" sz="2000" dirty="0"/>
              <a:t>due to an </a:t>
            </a:r>
            <a:r>
              <a:rPr lang="en-US" sz="2000" dirty="0" smtClean="0"/>
              <a:t>adverse event </a:t>
            </a:r>
            <a:r>
              <a:rPr lang="en-US" sz="2000" dirty="0"/>
              <a:t>unrelated to treatment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dirty="0"/>
              <a:t>A large </a:t>
            </a:r>
            <a:r>
              <a:rPr lang="en-US" sz="2000" dirty="0" smtClean="0"/>
              <a:t>proportion </a:t>
            </a:r>
            <a:r>
              <a:rPr lang="en-US" sz="2000" dirty="0"/>
              <a:t>of </a:t>
            </a:r>
            <a:r>
              <a:rPr lang="en-US" sz="2000" dirty="0" smtClean="0"/>
              <a:t>patients </a:t>
            </a:r>
            <a:r>
              <a:rPr lang="en-US" sz="2000" dirty="0"/>
              <a:t>on RBV required RBV </a:t>
            </a:r>
            <a:r>
              <a:rPr lang="en-US" sz="2000" dirty="0" smtClean="0"/>
              <a:t>dose modification </a:t>
            </a:r>
            <a:r>
              <a:rPr lang="en-US" sz="2000" dirty="0"/>
              <a:t>for anemia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Most adverse events </a:t>
            </a:r>
            <a:r>
              <a:rPr lang="en-US" sz="2000" dirty="0"/>
              <a:t>were mild or moderate in </a:t>
            </a:r>
            <a:r>
              <a:rPr lang="en-US" sz="2000" dirty="0" smtClean="0"/>
              <a:t>severity</a:t>
            </a:r>
          </a:p>
          <a:p>
            <a:pPr marL="457200" lvl="1" indent="0">
              <a:spcBef>
                <a:spcPts val="300"/>
              </a:spcBef>
              <a:spcAft>
                <a:spcPts val="0"/>
              </a:spcAft>
              <a:buNone/>
            </a:pPr>
            <a:endParaRPr lang="en-US" sz="200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These </a:t>
            </a:r>
            <a:r>
              <a:rPr lang="en-US" sz="2000" dirty="0"/>
              <a:t>results of </a:t>
            </a:r>
            <a:r>
              <a:rPr lang="en-US" sz="2000" dirty="0" smtClean="0"/>
              <a:t>efficacy </a:t>
            </a:r>
            <a:r>
              <a:rPr lang="en-US" sz="2000" dirty="0"/>
              <a:t>and safety support the use </a:t>
            </a:r>
            <a:r>
              <a:rPr lang="en-US" sz="2000" dirty="0" smtClean="0"/>
              <a:t>of this </a:t>
            </a:r>
            <a:r>
              <a:rPr lang="en-US" sz="2000" dirty="0"/>
              <a:t>regimen in </a:t>
            </a:r>
            <a:r>
              <a:rPr lang="en-US" sz="2000" dirty="0" smtClean="0"/>
              <a:t>patients </a:t>
            </a:r>
            <a:r>
              <a:rPr lang="en-US" sz="2000" dirty="0"/>
              <a:t>with advanced renal disease</a:t>
            </a:r>
            <a:r>
              <a:rPr lang="en-US" sz="2000" dirty="0" smtClean="0"/>
              <a:t>, for </a:t>
            </a:r>
            <a:r>
              <a:rPr lang="en-US" sz="2000" dirty="0"/>
              <a:t>whom treatment </a:t>
            </a:r>
            <a:r>
              <a:rPr lang="en-US" sz="2000" dirty="0" smtClean="0"/>
              <a:t>options </a:t>
            </a:r>
            <a:r>
              <a:rPr lang="en-US" sz="2000" dirty="0"/>
              <a:t>are </a:t>
            </a:r>
            <a:r>
              <a:rPr lang="en-US" sz="2000" dirty="0" smtClean="0"/>
              <a:t>limited</a:t>
            </a:r>
            <a:endParaRPr lang="fr-FR" sz="2000" dirty="0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528" y="76200"/>
            <a:ext cx="8653393" cy="976313"/>
          </a:xfrm>
        </p:spPr>
        <p:txBody>
          <a:bodyPr/>
          <a:lstStyle/>
          <a:p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RUBY-I </a:t>
            </a:r>
            <a:r>
              <a:rPr lang="en-US" sz="2400" dirty="0" smtClean="0">
                <a:ea typeface="ＭＳ Ｐゴシック" pitchFamily="-1" charset="-128"/>
                <a:cs typeface="ＭＳ Ｐゴシック" pitchFamily="-1" charset="-128"/>
              </a:rPr>
              <a:t>Study, cohort 2: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/ritonavir + </a:t>
            </a:r>
            <a:r>
              <a:rPr lang="en-US" sz="24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 RBV for HCV genotype 1 with renal impairment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83858" y="6585874"/>
            <a:ext cx="26378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Vierling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JM. AASLD 2016, Abs. 886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26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RUBY-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I, </a:t>
            </a:r>
            <a:r>
              <a:rPr lang="fr-FR" sz="1200" b="1" i="1" dirty="0" err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005535"/>
      </p:ext>
    </p:extLst>
  </p:cSld>
  <p:clrMapOvr>
    <a:masterClrMapping/>
  </p:clrMapOvr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4940</TotalTime>
  <Words>828</Words>
  <Application>Microsoft Office PowerPoint</Application>
  <PresentationFormat>Affichage à l'écran (4:3)</PresentationFormat>
  <Paragraphs>201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ARV_trials_2010</vt:lpstr>
      <vt:lpstr>HCV-trials.com 2015 </vt:lpstr>
      <vt:lpstr>RUBY-I Study, cohort 2: ombitasvir/paritaprevir/ritonavir + dasabuvir + RBV for HCV genotype 1 with renal impairment</vt:lpstr>
      <vt:lpstr>RUBY-I Study, cohort 2: ombitasvir/paritaprevir/ritonavir + dasabuvir + RBV for HCV genotype 1 with renal impairment</vt:lpstr>
      <vt:lpstr>Présentation PowerPoint</vt:lpstr>
      <vt:lpstr>RUBY-I Study, cohort 2: ombitasvir/paritaprevir/ritonavir + dasabuvir + RBV for HCV genotype 1 with renal impairment</vt:lpstr>
      <vt:lpstr>RUBY-I Study, cohort 2: ombitasvir/paritaprevir/ritonavir + dasabuvir + RBV for HCV genotype 1 with renal impairment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Utilisateur</cp:lastModifiedBy>
  <cp:revision>150</cp:revision>
  <dcterms:created xsi:type="dcterms:W3CDTF">2015-05-22T12:00:39Z</dcterms:created>
  <dcterms:modified xsi:type="dcterms:W3CDTF">2017-01-04T16:21:46Z</dcterms:modified>
</cp:coreProperties>
</file>