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3" r:id="rId2"/>
  </p:sldMasterIdLst>
  <p:notesMasterIdLst>
    <p:notesMasterId r:id="rId8"/>
  </p:notesMasterIdLst>
  <p:sldIdLst>
    <p:sldId id="278" r:id="rId3"/>
    <p:sldId id="282" r:id="rId4"/>
    <p:sldId id="284" r:id="rId5"/>
    <p:sldId id="285" r:id="rId6"/>
    <p:sldId id="280" r:id="rId7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çois RAFFI" initials="FR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3DD6"/>
    <a:srgbClr val="A92F99"/>
    <a:srgbClr val="000066"/>
    <a:srgbClr val="333399"/>
    <a:srgbClr val="DDDDDD"/>
    <a:srgbClr val="0070C0"/>
    <a:srgbClr val="800080"/>
    <a:srgbClr val="FFC000"/>
    <a:srgbClr val="00B2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7993" autoAdjust="0"/>
  </p:normalViewPr>
  <p:slideViewPr>
    <p:cSldViewPr snapToObjects="1">
      <p:cViewPr>
        <p:scale>
          <a:sx n="85" d="100"/>
          <a:sy n="85" d="100"/>
        </p:scale>
        <p:origin x="-3138" y="-642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010ECD-B946-CB4A-8BB3-0315FBE2F8F0}" type="datetimeFigureOut">
              <a:rPr lang="fr-FR" smtClean="0"/>
              <a:pPr/>
              <a:t>04/01/2017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D959F4-DF48-F941-8737-148BEA9BF33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7286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3FF75E0B-FA5A-4347-A92C-0A8943D9EF88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3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0884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4054169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926479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977233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3021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685800" y="6497638"/>
            <a:ext cx="68580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12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 userDrawn="1"/>
        </p:nvSpPr>
        <p:spPr bwMode="auto">
          <a:xfrm>
            <a:off x="685800" y="6503988"/>
            <a:ext cx="68580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12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7640"/>
            <a:ext cx="7924800" cy="787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0"/>
              </a:spcBef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09599" y="6248400"/>
            <a:ext cx="7870371" cy="457200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85000" y="6492879"/>
            <a:ext cx="21336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 defTabSz="914400">
              <a:defRPr/>
            </a:pPr>
            <a:fld id="{2BE16F37-D63B-443C-96C0-C234F1098F79}" type="slidenum">
              <a:rPr lang="en-US">
                <a:latin typeface="Arial" charset="0"/>
                <a:cs typeface="Arial" charset="0"/>
              </a:rPr>
              <a:pPr defTabSz="914400">
                <a:defRPr/>
              </a:pPr>
              <a:t>‹N°›</a:t>
            </a:fld>
            <a:endParaRPr 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1565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6903ED0-5924-BC4B-9434-63F5C3884DCA}" type="datetimeFigureOut">
              <a:rPr lang="fr-FR" smtClean="0"/>
              <a:pPr/>
              <a:t>04/01/2017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56323B2-AA2A-9C45-B622-713A2E94050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7417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-1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8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4211347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Line 172"/>
          <p:cNvSpPr>
            <a:spLocks noChangeShapeType="1"/>
          </p:cNvSpPr>
          <p:nvPr/>
        </p:nvSpPr>
        <p:spPr bwMode="auto">
          <a:xfrm>
            <a:off x="7296517" y="1935773"/>
            <a:ext cx="0" cy="252000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cxnSp>
        <p:nvCxnSpPr>
          <p:cNvPr id="234501" name="Connecteur droit 66"/>
          <p:cNvCxnSpPr>
            <a:cxnSpLocks noChangeShapeType="1"/>
          </p:cNvCxnSpPr>
          <p:nvPr/>
        </p:nvCxnSpPr>
        <p:spPr bwMode="auto">
          <a:xfrm rot="5400000">
            <a:off x="3551605" y="2043152"/>
            <a:ext cx="360000" cy="1588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graphicFrame>
        <p:nvGraphicFramePr>
          <p:cNvPr id="207888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225280"/>
              </p:ext>
            </p:extLst>
          </p:nvPr>
        </p:nvGraphicFramePr>
        <p:xfrm>
          <a:off x="4932040" y="3911772"/>
          <a:ext cx="2362912" cy="525340"/>
        </p:xfrm>
        <a:graphic>
          <a:graphicData uri="http://schemas.openxmlformats.org/drawingml/2006/table">
            <a:tbl>
              <a:tblPr/>
              <a:tblGrid>
                <a:gridCol w="23629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525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DSV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4519" name="Oval 170"/>
          <p:cNvSpPr>
            <a:spLocks noChangeArrowheads="1"/>
          </p:cNvSpPr>
          <p:nvPr/>
        </p:nvSpPr>
        <p:spPr bwMode="auto">
          <a:xfrm>
            <a:off x="3027582" y="1261701"/>
            <a:ext cx="1367998" cy="575999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 label</a:t>
            </a:r>
          </a:p>
        </p:txBody>
      </p:sp>
      <p:sp>
        <p:nvSpPr>
          <p:cNvPr id="234520" name="AutoShape 162"/>
          <p:cNvSpPr>
            <a:spLocks noChangeArrowheads="1"/>
          </p:cNvSpPr>
          <p:nvPr/>
        </p:nvSpPr>
        <p:spPr bwMode="auto">
          <a:xfrm>
            <a:off x="107504" y="1917104"/>
            <a:ext cx="2879996" cy="2448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≥ 18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HCV infection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Genotype 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Treatment-</a:t>
            </a: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naïve or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PEG-IFN + RBV-</a:t>
            </a: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experienced </a:t>
            </a:r>
            <a:endParaRPr lang="en-US" sz="14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RNA &gt; 1,000 IU/ml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kidney disease with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err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eGFR</a:t>
            </a: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(MDRD) &lt; 30 ml/min/1.73m</a:t>
            </a:r>
            <a:r>
              <a:rPr lang="en-US" sz="1400" b="1" baseline="30000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2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(dialysis permitted)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Compensated cirrhosis allowed *</a:t>
            </a: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HBV or HIV co-infection</a:t>
            </a:r>
          </a:p>
        </p:txBody>
      </p:sp>
      <p:sp>
        <p:nvSpPr>
          <p:cNvPr id="234522" name="Rectangle 27"/>
          <p:cNvSpPr>
            <a:spLocks noGrp="1" noChangeArrowheads="1"/>
          </p:cNvSpPr>
          <p:nvPr>
            <p:ph type="title"/>
          </p:nvPr>
        </p:nvSpPr>
        <p:spPr>
          <a:xfrm>
            <a:off x="323528" y="76200"/>
            <a:ext cx="8653393" cy="976313"/>
          </a:xfrm>
        </p:spPr>
        <p:txBody>
          <a:bodyPr/>
          <a:lstStyle/>
          <a:p>
            <a:r>
              <a:rPr lang="en-US" sz="2400" dirty="0">
                <a:ea typeface="ＭＳ Ｐゴシック" pitchFamily="-1" charset="-128"/>
                <a:cs typeface="ＭＳ Ｐゴシック" pitchFamily="-1" charset="-128"/>
              </a:rPr>
              <a:t>RUBY-I </a:t>
            </a:r>
            <a:r>
              <a:rPr lang="en-US" sz="2400" dirty="0" smtClean="0">
                <a:ea typeface="ＭＳ Ｐゴシック" pitchFamily="-1" charset="-128"/>
                <a:cs typeface="ＭＳ Ｐゴシック" pitchFamily="-1" charset="-128"/>
              </a:rPr>
              <a:t>Study, cohort 2: </a:t>
            </a:r>
            <a:r>
              <a:rPr lang="en-US" sz="2400" dirty="0" err="1">
                <a:ea typeface="ＭＳ Ｐゴシック" pitchFamily="-1" charset="-128"/>
                <a:cs typeface="ＭＳ Ｐゴシック" pitchFamily="-1" charset="-128"/>
              </a:rPr>
              <a:t>ombitasvir</a:t>
            </a:r>
            <a:r>
              <a:rPr lang="en-US" sz="2400" dirty="0">
                <a:ea typeface="ＭＳ Ｐゴシック" pitchFamily="-1" charset="-128"/>
                <a:cs typeface="ＭＳ Ｐゴシック" pitchFamily="-1" charset="-128"/>
              </a:rPr>
              <a:t>/</a:t>
            </a:r>
            <a:r>
              <a:rPr lang="en-US" sz="2400" dirty="0" err="1">
                <a:ea typeface="ＭＳ Ｐゴシック" pitchFamily="-1" charset="-128"/>
                <a:cs typeface="ＭＳ Ｐゴシック" pitchFamily="-1" charset="-128"/>
              </a:rPr>
              <a:t>paritaprevir</a:t>
            </a:r>
            <a:r>
              <a:rPr lang="en-US" sz="2400" dirty="0">
                <a:ea typeface="ＭＳ Ｐゴシック" pitchFamily="-1" charset="-128"/>
                <a:cs typeface="ＭＳ Ｐゴシック" pitchFamily="-1" charset="-128"/>
              </a:rPr>
              <a:t>/ritonavir + </a:t>
            </a:r>
            <a:r>
              <a:rPr lang="en-US" sz="2400" dirty="0" err="1">
                <a:ea typeface="ＭＳ Ｐゴシック" pitchFamily="-1" charset="-128"/>
                <a:cs typeface="ＭＳ Ｐゴシック" pitchFamily="-1" charset="-128"/>
              </a:rPr>
              <a:t>dasabuvir</a:t>
            </a:r>
            <a:r>
              <a:rPr lang="en-US" sz="2400" dirty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2400" u="sng" dirty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US" sz="2400" dirty="0">
                <a:ea typeface="ＭＳ Ｐゴシック" pitchFamily="-1" charset="-128"/>
                <a:cs typeface="ＭＳ Ｐゴシック" pitchFamily="-1" charset="-128"/>
              </a:rPr>
              <a:t> RBV for HCV genotype 1 with renal impairment</a:t>
            </a:r>
          </a:p>
        </p:txBody>
      </p:sp>
      <p:sp>
        <p:nvSpPr>
          <p:cNvPr id="234524" name="Line 63"/>
          <p:cNvSpPr>
            <a:spLocks noChangeShapeType="1"/>
          </p:cNvSpPr>
          <p:nvPr/>
        </p:nvSpPr>
        <p:spPr bwMode="auto">
          <a:xfrm>
            <a:off x="3024042" y="4184079"/>
            <a:ext cx="1944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/>
            <a:tailEnd type="triangle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6507" y="4489375"/>
            <a:ext cx="83526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** Liver biopsy (</a:t>
            </a:r>
            <a:r>
              <a:rPr lang="en-US" sz="1400" dirty="0" err="1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Metavir</a:t>
            </a:r>
            <a:r>
              <a:rPr lang="en-US" sz="1400" dirty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 ≤ F3, </a:t>
            </a:r>
            <a:r>
              <a:rPr lang="en-US" sz="1400" dirty="0" err="1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Ishak</a:t>
            </a:r>
            <a:r>
              <a:rPr lang="en-US" sz="1400" dirty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 score ≤ 4) or </a:t>
            </a:r>
            <a:r>
              <a:rPr lang="en-US" sz="1400" dirty="0" err="1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F</a:t>
            </a:r>
            <a:r>
              <a:rPr lang="en-US" sz="1400" dirty="0" err="1" smtClean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ibroscan</a:t>
            </a:r>
            <a:r>
              <a:rPr lang="en-US" sz="1400" dirty="0" smtClean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 </a:t>
            </a:r>
            <a:r>
              <a:rPr lang="en-US" sz="1400" dirty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&lt; 12.5 </a:t>
            </a:r>
            <a:r>
              <a:rPr lang="en-US" sz="1400" dirty="0" err="1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kPa</a:t>
            </a:r>
            <a:r>
              <a:rPr lang="en-US" sz="1400" dirty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 or </a:t>
            </a:r>
            <a:r>
              <a:rPr lang="en-US" sz="1400" dirty="0" err="1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FibroTest</a:t>
            </a:r>
            <a:r>
              <a:rPr lang="en-US" sz="1400" dirty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 ≤ 0.72 + APRI ≤ </a:t>
            </a:r>
            <a:r>
              <a:rPr lang="en-US" sz="1400" dirty="0" smtClean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2</a:t>
            </a:r>
            <a:endParaRPr lang="en-US" sz="1400" dirty="0"/>
          </a:p>
        </p:txBody>
      </p:sp>
      <p:sp>
        <p:nvSpPr>
          <p:cNvPr id="34" name="Line 63"/>
          <p:cNvSpPr>
            <a:spLocks noChangeShapeType="1"/>
          </p:cNvSpPr>
          <p:nvPr/>
        </p:nvSpPr>
        <p:spPr bwMode="auto">
          <a:xfrm>
            <a:off x="3024042" y="2685189"/>
            <a:ext cx="1944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/>
            <a:tailEnd type="triangle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35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1357172"/>
              </p:ext>
            </p:extLst>
          </p:nvPr>
        </p:nvGraphicFramePr>
        <p:xfrm>
          <a:off x="4954928" y="2435570"/>
          <a:ext cx="2317990" cy="489374"/>
        </p:xfrm>
        <a:graphic>
          <a:graphicData uri="http://schemas.openxmlformats.org/drawingml/2006/table">
            <a:tbl>
              <a:tblPr/>
              <a:tblGrid>
                <a:gridCol w="231799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893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DSV + RBV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6" name="Rectangle 8"/>
          <p:cNvSpPr>
            <a:spLocks noChangeArrowheads="1"/>
          </p:cNvSpPr>
          <p:nvPr/>
        </p:nvSpPr>
        <p:spPr bwMode="auto">
          <a:xfrm>
            <a:off x="4211960" y="3791148"/>
            <a:ext cx="72277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</a:t>
            </a:r>
            <a:r>
              <a:rPr lang="en-US" sz="16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11</a:t>
            </a:r>
            <a:endParaRPr lang="en-US" sz="16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78191" y="2204864"/>
            <a:ext cx="1252366" cy="4672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420"/>
              </a:lnSpc>
            </a:pPr>
            <a:r>
              <a:rPr lang="en-US" sz="1600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Genotype </a:t>
            </a:r>
            <a:r>
              <a:rPr lang="en-US" sz="1600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1a</a:t>
            </a:r>
          </a:p>
          <a:p>
            <a:pPr>
              <a:lnSpc>
                <a:spcPts val="1420"/>
              </a:lnSpc>
            </a:pPr>
            <a:r>
              <a:rPr lang="en-US" sz="1600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F0-F3</a:t>
            </a:r>
            <a:endParaRPr lang="en-US" sz="1600" dirty="0">
              <a:solidFill>
                <a:srgbClr val="000066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22084" y="3717032"/>
            <a:ext cx="1261884" cy="4672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420"/>
              </a:lnSpc>
            </a:pPr>
            <a:r>
              <a:rPr lang="en-US" sz="1600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Genotype </a:t>
            </a:r>
            <a:r>
              <a:rPr lang="en-US" sz="1600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1b</a:t>
            </a:r>
          </a:p>
          <a:p>
            <a:pPr>
              <a:lnSpc>
                <a:spcPts val="1420"/>
              </a:lnSpc>
            </a:pPr>
            <a:r>
              <a:rPr lang="en-US" sz="1600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F0-F4</a:t>
            </a:r>
            <a:endParaRPr lang="en-US" sz="1600" dirty="0">
              <a:solidFill>
                <a:srgbClr val="000066"/>
              </a:solidFill>
            </a:endParaRPr>
          </a:p>
        </p:txBody>
      </p:sp>
      <p:sp>
        <p:nvSpPr>
          <p:cNvPr id="30" name="Rectangle 8"/>
          <p:cNvSpPr>
            <a:spLocks noChangeArrowheads="1"/>
          </p:cNvSpPr>
          <p:nvPr/>
        </p:nvSpPr>
        <p:spPr bwMode="auto">
          <a:xfrm>
            <a:off x="4211960" y="2266062"/>
            <a:ext cx="72277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</a:t>
            </a:r>
            <a:r>
              <a:rPr lang="en-US" sz="16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28</a:t>
            </a:r>
            <a:endParaRPr lang="en-US" sz="16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37" name="ZoneTexte 69"/>
          <p:cNvSpPr txBox="1">
            <a:spLocks noChangeArrowheads="1"/>
          </p:cNvSpPr>
          <p:nvPr/>
        </p:nvSpPr>
        <p:spPr bwMode="auto">
          <a:xfrm>
            <a:off x="6483858" y="6585874"/>
            <a:ext cx="263784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Vierling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JM. AASLD 2016, Abs. 886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8" name="AutoShape 162"/>
          <p:cNvSpPr>
            <a:spLocks noChangeArrowheads="1"/>
          </p:cNvSpPr>
          <p:nvPr/>
        </p:nvSpPr>
        <p:spPr bwMode="auto">
          <a:xfrm>
            <a:off x="0" y="6570663"/>
            <a:ext cx="12600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RUBY-</a:t>
            </a:r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I, </a:t>
            </a:r>
            <a:r>
              <a:rPr lang="fr-FR" sz="1200" b="1" i="1" dirty="0" err="1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cohort</a:t>
            </a:r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 2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9" name="Espace réservé du contenu 2"/>
          <p:cNvSpPr txBox="1">
            <a:spLocks/>
          </p:cNvSpPr>
          <p:nvPr/>
        </p:nvSpPr>
        <p:spPr bwMode="auto">
          <a:xfrm>
            <a:off x="539552" y="1160540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400" b="1" kern="0" dirty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41" name="Espace réservé du contenu 4"/>
          <p:cNvSpPr txBox="1">
            <a:spLocks/>
          </p:cNvSpPr>
          <p:nvPr/>
        </p:nvSpPr>
        <p:spPr bwMode="auto">
          <a:xfrm>
            <a:off x="539552" y="4770864"/>
            <a:ext cx="8351838" cy="103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pPr marL="342900" indent="-342900" defTabSz="914400">
              <a:spcBef>
                <a:spcPts val="72"/>
              </a:spcBef>
              <a:buFont typeface="Wingdings" pitchFamily="-1" charset="2"/>
              <a:buChar char="§"/>
            </a:pPr>
            <a:r>
              <a:rPr lang="en-US" dirty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Treatment regimens</a:t>
            </a:r>
          </a:p>
          <a:p>
            <a:pPr lvl="1" defTabSz="914400"/>
            <a:r>
              <a:rPr lang="en-US" sz="1400" kern="0" dirty="0"/>
              <a:t>Co-formulated </a:t>
            </a:r>
            <a:r>
              <a:rPr lang="en-US" sz="1400" kern="0" dirty="0" err="1"/>
              <a:t>ombitasvir</a:t>
            </a:r>
            <a:r>
              <a:rPr lang="en-US" sz="1400" kern="0" dirty="0"/>
              <a:t> (OBV)/</a:t>
            </a:r>
            <a:r>
              <a:rPr lang="en-US" sz="1400" kern="0" dirty="0" err="1"/>
              <a:t>paritaprevir</a:t>
            </a:r>
            <a:r>
              <a:rPr lang="en-US" sz="1400" kern="0" dirty="0"/>
              <a:t> (PTV)/</a:t>
            </a:r>
            <a:r>
              <a:rPr lang="en-US" sz="1400" kern="0" dirty="0" err="1"/>
              <a:t>rironavir</a:t>
            </a:r>
            <a:r>
              <a:rPr lang="en-US" sz="1400" kern="0" dirty="0"/>
              <a:t> (r): 25/150/100 mg </a:t>
            </a:r>
            <a:r>
              <a:rPr lang="en-US" sz="1400" kern="0" dirty="0" err="1"/>
              <a:t>qd</a:t>
            </a:r>
            <a:r>
              <a:rPr lang="en-US" sz="1400" kern="0" dirty="0"/>
              <a:t> = 2 tablets</a:t>
            </a:r>
          </a:p>
          <a:p>
            <a:pPr lvl="1" defTabSz="914400"/>
            <a:r>
              <a:rPr lang="en-US" sz="1400" kern="0" dirty="0" err="1"/>
              <a:t>Dasabuvir</a:t>
            </a:r>
            <a:r>
              <a:rPr lang="en-US" sz="1400" kern="0" dirty="0"/>
              <a:t> (DSV): 250 mg </a:t>
            </a:r>
            <a:r>
              <a:rPr lang="en-US" sz="1400" kern="0" dirty="0" smtClean="0"/>
              <a:t>bid ; RBV </a:t>
            </a:r>
            <a:r>
              <a:rPr lang="en-US" sz="1400" kern="0" dirty="0"/>
              <a:t>200 mg </a:t>
            </a:r>
            <a:r>
              <a:rPr lang="en-US" sz="1400" kern="0" dirty="0" err="1"/>
              <a:t>qd</a:t>
            </a:r>
            <a:r>
              <a:rPr lang="en-US" sz="1400" kern="0" dirty="0"/>
              <a:t> (genotype 1a)</a:t>
            </a:r>
          </a:p>
        </p:txBody>
      </p:sp>
      <p:sp>
        <p:nvSpPr>
          <p:cNvPr id="42" name="Espace réservé du contenu 4"/>
          <p:cNvSpPr txBox="1">
            <a:spLocks/>
          </p:cNvSpPr>
          <p:nvPr/>
        </p:nvSpPr>
        <p:spPr bwMode="auto">
          <a:xfrm>
            <a:off x="539552" y="5737842"/>
            <a:ext cx="8351838" cy="84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pPr marL="342900" indent="-342900" defTabSz="914400">
              <a:spcBef>
                <a:spcPts val="72"/>
              </a:spcBef>
              <a:buFont typeface="Wingdings" pitchFamily="-1" charset="2"/>
              <a:buChar char="§"/>
            </a:pPr>
            <a:r>
              <a:rPr lang="en-US" dirty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Objective</a:t>
            </a:r>
          </a:p>
          <a:p>
            <a:pPr lvl="1" defTabSz="914400"/>
            <a:r>
              <a:rPr lang="en-US" kern="0" dirty="0"/>
              <a:t>SVR</a:t>
            </a:r>
            <a:r>
              <a:rPr lang="en-US" kern="0" baseline="-25000" dirty="0"/>
              <a:t>12</a:t>
            </a:r>
            <a:r>
              <a:rPr lang="en-US" kern="0" dirty="0"/>
              <a:t> (HCV RNA &lt; 25 IU/ml) by intent-to-treat with 2-sided 95% CI</a:t>
            </a:r>
          </a:p>
        </p:txBody>
      </p:sp>
      <p:sp>
        <p:nvSpPr>
          <p:cNvPr id="43" name="Oval 110"/>
          <p:cNvSpPr>
            <a:spLocks noChangeArrowheads="1"/>
          </p:cNvSpPr>
          <p:nvPr/>
        </p:nvSpPr>
        <p:spPr bwMode="auto">
          <a:xfrm>
            <a:off x="7020074" y="1347139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7" name="Line 63"/>
          <p:cNvSpPr>
            <a:spLocks noChangeShapeType="1"/>
          </p:cNvSpPr>
          <p:nvPr/>
        </p:nvSpPr>
        <p:spPr bwMode="auto">
          <a:xfrm>
            <a:off x="3024042" y="3422008"/>
            <a:ext cx="1944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/>
            <a:tailEnd type="triangle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29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772"/>
              </p:ext>
            </p:extLst>
          </p:nvPr>
        </p:nvGraphicFramePr>
        <p:xfrm>
          <a:off x="4932040" y="3140968"/>
          <a:ext cx="3758150" cy="489374"/>
        </p:xfrm>
        <a:graphic>
          <a:graphicData uri="http://schemas.openxmlformats.org/drawingml/2006/table">
            <a:tbl>
              <a:tblPr/>
              <a:tblGrid>
                <a:gridCol w="37581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893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DSV + RBV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1" name="Rectangle 30"/>
          <p:cNvSpPr/>
          <p:nvPr/>
        </p:nvSpPr>
        <p:spPr>
          <a:xfrm>
            <a:off x="3031602" y="2961778"/>
            <a:ext cx="1252366" cy="4672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420"/>
              </a:lnSpc>
            </a:pPr>
            <a:r>
              <a:rPr lang="en-US" sz="1600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Genotype </a:t>
            </a:r>
            <a:r>
              <a:rPr lang="en-US" sz="1600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1a</a:t>
            </a:r>
          </a:p>
          <a:p>
            <a:pPr>
              <a:lnSpc>
                <a:spcPts val="1420"/>
              </a:lnSpc>
            </a:pPr>
            <a:r>
              <a:rPr lang="en-US" sz="1600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F4</a:t>
            </a:r>
            <a:endParaRPr lang="en-US" sz="1600" dirty="0">
              <a:solidFill>
                <a:srgbClr val="000066"/>
              </a:solidFill>
            </a:endParaRPr>
          </a:p>
        </p:txBody>
      </p:sp>
      <p:sp>
        <p:nvSpPr>
          <p:cNvPr id="40" name="Rectangle 8"/>
          <p:cNvSpPr>
            <a:spLocks noChangeArrowheads="1"/>
          </p:cNvSpPr>
          <p:nvPr/>
        </p:nvSpPr>
        <p:spPr bwMode="auto">
          <a:xfrm>
            <a:off x="4263005" y="3002881"/>
            <a:ext cx="62068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9</a:t>
            </a:r>
          </a:p>
        </p:txBody>
      </p:sp>
      <p:sp>
        <p:nvSpPr>
          <p:cNvPr id="44" name="Line 172"/>
          <p:cNvSpPr>
            <a:spLocks noChangeShapeType="1"/>
          </p:cNvSpPr>
          <p:nvPr/>
        </p:nvSpPr>
        <p:spPr bwMode="auto">
          <a:xfrm>
            <a:off x="8664867" y="1951688"/>
            <a:ext cx="0" cy="252000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5" name="Oval 110"/>
          <p:cNvSpPr>
            <a:spLocks noChangeArrowheads="1"/>
          </p:cNvSpPr>
          <p:nvPr/>
        </p:nvSpPr>
        <p:spPr bwMode="auto">
          <a:xfrm>
            <a:off x="8388424" y="1363054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W24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532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614" name="Rectangle 6"/>
          <p:cNvSpPr>
            <a:spLocks noChangeArrowheads="1"/>
          </p:cNvSpPr>
          <p:nvPr/>
        </p:nvSpPr>
        <p:spPr bwMode="auto">
          <a:xfrm>
            <a:off x="971550" y="1295400"/>
            <a:ext cx="7162800" cy="327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</a:t>
            </a:r>
            <a:r>
              <a:rPr lang="en-GB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characteristics</a:t>
            </a:r>
            <a:endParaRPr lang="en-GB" sz="28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67544" y="6024788"/>
            <a:ext cx="8064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66"/>
                </a:solidFill>
              </a:rPr>
              <a:t>* </a:t>
            </a:r>
            <a:r>
              <a:rPr lang="en-US" sz="1400" dirty="0" err="1" smtClean="0">
                <a:solidFill>
                  <a:srgbClr val="000066"/>
                </a:solidFill>
                <a:latin typeface="Arial"/>
                <a:cs typeface="Arial"/>
              </a:rPr>
              <a:t>eGFR</a:t>
            </a:r>
            <a:r>
              <a:rPr lang="en-US" sz="1400" dirty="0" smtClean="0">
                <a:solidFill>
                  <a:srgbClr val="000066"/>
                </a:solidFill>
                <a:latin typeface="Arial"/>
                <a:cs typeface="Arial"/>
              </a:rPr>
              <a:t> 15-</a:t>
            </a:r>
            <a:r>
              <a:rPr lang="mr-IN" sz="1400" dirty="0" smtClean="0">
                <a:solidFill>
                  <a:srgbClr val="000066"/>
                </a:solidFill>
                <a:latin typeface="Arial"/>
                <a:cs typeface="Arial"/>
              </a:rPr>
              <a:t>30 </a:t>
            </a:r>
            <a:r>
              <a:rPr lang="mr-IN" sz="1400" dirty="0">
                <a:solidFill>
                  <a:srgbClr val="000066"/>
                </a:solidFill>
                <a:latin typeface="Arial"/>
                <a:cs typeface="Arial"/>
              </a:rPr>
              <a:t>ml/min/1.73 </a:t>
            </a:r>
            <a:r>
              <a:rPr lang="mr-IN" sz="1400" dirty="0" smtClean="0">
                <a:solidFill>
                  <a:srgbClr val="000066"/>
                </a:solidFill>
                <a:latin typeface="Arial"/>
                <a:cs typeface="Arial"/>
              </a:rPr>
              <a:t>m</a:t>
            </a:r>
            <a:r>
              <a:rPr lang="mr-IN" sz="1400" baseline="30000" dirty="0" smtClean="0">
                <a:solidFill>
                  <a:srgbClr val="000066"/>
                </a:solidFill>
                <a:latin typeface="Arial"/>
                <a:cs typeface="Arial"/>
              </a:rPr>
              <a:t>2</a:t>
            </a:r>
            <a:r>
              <a:rPr lang="fr-FR" sz="1400" dirty="0" smtClean="0">
                <a:solidFill>
                  <a:srgbClr val="000066"/>
                </a:solidFill>
                <a:latin typeface="Arial"/>
                <a:cs typeface="Arial"/>
              </a:rPr>
              <a:t> ; ** </a:t>
            </a:r>
            <a:r>
              <a:rPr lang="en-GB" sz="1400" dirty="0" err="1">
                <a:solidFill>
                  <a:srgbClr val="000066"/>
                </a:solidFill>
                <a:latin typeface="Arial"/>
                <a:ea typeface="ＭＳ Ｐゴシック" pitchFamily="-109" charset="-128"/>
                <a:cs typeface="Arial"/>
              </a:rPr>
              <a:t>eGFR</a:t>
            </a:r>
            <a:r>
              <a:rPr lang="en-GB" sz="1400" dirty="0">
                <a:solidFill>
                  <a:srgbClr val="000066"/>
                </a:solidFill>
                <a:latin typeface="Arial"/>
                <a:ea typeface="ＭＳ Ｐゴシック" pitchFamily="-109" charset="-128"/>
                <a:cs typeface="Arial"/>
              </a:rPr>
              <a:t> &lt; 15 ml/min/1.73 </a:t>
            </a:r>
            <a:r>
              <a:rPr lang="en-GB" sz="1400" dirty="0" smtClean="0">
                <a:solidFill>
                  <a:srgbClr val="000066"/>
                </a:solidFill>
                <a:latin typeface="Arial"/>
                <a:ea typeface="ＭＳ Ｐゴシック" pitchFamily="-109" charset="-128"/>
                <a:cs typeface="Arial"/>
              </a:rPr>
              <a:t>m</a:t>
            </a:r>
            <a:r>
              <a:rPr lang="en-GB" sz="1400" baseline="30000" dirty="0" smtClean="0">
                <a:solidFill>
                  <a:srgbClr val="000066"/>
                </a:solidFill>
                <a:latin typeface="Arial"/>
                <a:ea typeface="ＭＳ Ｐゴシック" pitchFamily="-109" charset="-128"/>
                <a:cs typeface="Arial"/>
              </a:rPr>
              <a:t>2</a:t>
            </a:r>
            <a:r>
              <a:rPr lang="mr-IN" sz="1400" dirty="0" smtClean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lang="en-US" sz="1400" dirty="0" smtClean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endParaRPr lang="en-US" sz="1400" dirty="0">
              <a:solidFill>
                <a:srgbClr val="000066"/>
              </a:solidFill>
              <a:latin typeface="Arial"/>
              <a:cs typeface="Arial"/>
            </a:endParaRPr>
          </a:p>
        </p:txBody>
      </p:sp>
      <p:graphicFrame>
        <p:nvGraphicFramePr>
          <p:cNvPr id="17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72350596"/>
              </p:ext>
            </p:extLst>
          </p:nvPr>
        </p:nvGraphicFramePr>
        <p:xfrm>
          <a:off x="467545" y="1628800"/>
          <a:ext cx="8424936" cy="4383288"/>
        </p:xfrm>
        <a:graphic>
          <a:graphicData uri="http://schemas.openxmlformats.org/drawingml/2006/table">
            <a:tbl>
              <a:tblPr/>
              <a:tblGrid>
                <a:gridCol w="36003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56184"/>
                <a:gridCol w="1584176"/>
                <a:gridCol w="158417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6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F0-F3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N = 28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F4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N = 9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F0-F4</a:t>
                      </a:r>
                      <a:b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n = 11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3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63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Female,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63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Race : white /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black,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43 / 57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 / 44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 / 55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63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Body mass index,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27.9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27.3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25.0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63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Fibrosis stage F0-F1 / F2 / F3,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F4,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 / 32 / 18 / 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/ 0 / 0 / 100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 / 9 / 9 / 55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63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CC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genotype,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63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 log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IU/ml, median (range)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6.2 (5.0-7.7)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6.0 (5.3-7.4)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5.8 (3.3- 7.3)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63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IFN-RBV experienced,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Null-response,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Relapse,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Other,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75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67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63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CKD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stage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 *,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KD stage 5 ** or dialysis,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9" name="Rectangle 27"/>
          <p:cNvSpPr>
            <a:spLocks noGrp="1" noChangeArrowheads="1"/>
          </p:cNvSpPr>
          <p:nvPr>
            <p:ph type="title"/>
          </p:nvPr>
        </p:nvSpPr>
        <p:spPr>
          <a:xfrm>
            <a:off x="323528" y="76200"/>
            <a:ext cx="8653393" cy="976313"/>
          </a:xfrm>
        </p:spPr>
        <p:txBody>
          <a:bodyPr/>
          <a:lstStyle/>
          <a:p>
            <a:r>
              <a:rPr lang="en-US" sz="2400" dirty="0">
                <a:ea typeface="ＭＳ Ｐゴシック" pitchFamily="-1" charset="-128"/>
                <a:cs typeface="ＭＳ Ｐゴシック" pitchFamily="-1" charset="-128"/>
              </a:rPr>
              <a:t>RUBY-I </a:t>
            </a:r>
            <a:r>
              <a:rPr lang="en-US" sz="2400" dirty="0" smtClean="0">
                <a:ea typeface="ＭＳ Ｐゴシック" pitchFamily="-1" charset="-128"/>
                <a:cs typeface="ＭＳ Ｐゴシック" pitchFamily="-1" charset="-128"/>
              </a:rPr>
              <a:t>Study, cohort 2: </a:t>
            </a:r>
            <a:r>
              <a:rPr lang="en-US" sz="2400" dirty="0" err="1">
                <a:ea typeface="ＭＳ Ｐゴシック" pitchFamily="-1" charset="-128"/>
                <a:cs typeface="ＭＳ Ｐゴシック" pitchFamily="-1" charset="-128"/>
              </a:rPr>
              <a:t>ombitasvir</a:t>
            </a:r>
            <a:r>
              <a:rPr lang="en-US" sz="2400" dirty="0">
                <a:ea typeface="ＭＳ Ｐゴシック" pitchFamily="-1" charset="-128"/>
                <a:cs typeface="ＭＳ Ｐゴシック" pitchFamily="-1" charset="-128"/>
              </a:rPr>
              <a:t>/</a:t>
            </a:r>
            <a:r>
              <a:rPr lang="en-US" sz="2400" dirty="0" err="1">
                <a:ea typeface="ＭＳ Ｐゴシック" pitchFamily="-1" charset="-128"/>
                <a:cs typeface="ＭＳ Ｐゴシック" pitchFamily="-1" charset="-128"/>
              </a:rPr>
              <a:t>paritaprevir</a:t>
            </a:r>
            <a:r>
              <a:rPr lang="en-US" sz="2400" dirty="0">
                <a:ea typeface="ＭＳ Ｐゴシック" pitchFamily="-1" charset="-128"/>
                <a:cs typeface="ＭＳ Ｐゴシック" pitchFamily="-1" charset="-128"/>
              </a:rPr>
              <a:t>/ritonavir + </a:t>
            </a:r>
            <a:r>
              <a:rPr lang="en-US" sz="2400" dirty="0" err="1">
                <a:ea typeface="ＭＳ Ｐゴシック" pitchFamily="-1" charset="-128"/>
                <a:cs typeface="ＭＳ Ｐゴシック" pitchFamily="-1" charset="-128"/>
              </a:rPr>
              <a:t>dasabuvir</a:t>
            </a:r>
            <a:r>
              <a:rPr lang="en-US" sz="2400" dirty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2400" u="sng" dirty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US" sz="2400" dirty="0">
                <a:ea typeface="ＭＳ Ｐゴシック" pitchFamily="-1" charset="-128"/>
                <a:cs typeface="ＭＳ Ｐゴシック" pitchFamily="-1" charset="-128"/>
              </a:rPr>
              <a:t> RBV for HCV genotype 1 with renal impairment</a:t>
            </a: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6483858" y="6585874"/>
            <a:ext cx="263784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Vierling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JM. AASLD 2016, Abs. 886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1" name="AutoShape 162"/>
          <p:cNvSpPr>
            <a:spLocks noChangeArrowheads="1"/>
          </p:cNvSpPr>
          <p:nvPr/>
        </p:nvSpPr>
        <p:spPr bwMode="auto">
          <a:xfrm>
            <a:off x="0" y="6570663"/>
            <a:ext cx="12600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RUBY-</a:t>
            </a:r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I, </a:t>
            </a:r>
            <a:r>
              <a:rPr lang="fr-FR" sz="1200" b="1" i="1" dirty="0" err="1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cohort</a:t>
            </a:r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 2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316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6"/>
          <p:cNvSpPr>
            <a:spLocks noChangeArrowheads="1"/>
          </p:cNvSpPr>
          <p:nvPr/>
        </p:nvSpPr>
        <p:spPr bwMode="auto">
          <a:xfrm>
            <a:off x="4082679" y="1157843"/>
            <a:ext cx="12666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GB" sz="2400" b="1" dirty="0" smtClean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SRV</a:t>
            </a:r>
            <a:r>
              <a:rPr lang="en-GB" sz="2400" b="1" baseline="-25000" dirty="0" smtClean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12</a:t>
            </a:r>
            <a:r>
              <a:rPr lang="en-GB" sz="2400" b="1" dirty="0" smtClean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, %</a:t>
            </a:r>
            <a:endParaRPr lang="en-GB" sz="2400" b="1" baseline="-25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9" name="ZoneTexte 15"/>
          <p:cNvSpPr txBox="1">
            <a:spLocks noChangeArrowheads="1"/>
          </p:cNvSpPr>
          <p:nvPr/>
        </p:nvSpPr>
        <p:spPr bwMode="auto">
          <a:xfrm>
            <a:off x="1810529" y="5013757"/>
            <a:ext cx="1408484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800" b="1" dirty="0" smtClean="0"/>
              <a:t>Genotype 1a</a:t>
            </a:r>
          </a:p>
          <a:p>
            <a:pPr algn="ctr" eaLnBrk="1" hangingPunct="1">
              <a:buClrTx/>
              <a:buFontTx/>
              <a:buNone/>
            </a:pPr>
            <a:r>
              <a:rPr lang="en-US" altLang="fr-FR" sz="1800" b="1" dirty="0" smtClean="0"/>
              <a:t>F0-F3</a:t>
            </a:r>
          </a:p>
          <a:p>
            <a:pPr algn="ctr" eaLnBrk="1" hangingPunct="1">
              <a:buClrTx/>
              <a:buFontTx/>
              <a:buNone/>
            </a:pPr>
            <a:r>
              <a:rPr lang="en-US" altLang="fr-FR" sz="1800" b="1" dirty="0" smtClean="0"/>
              <a:t>12 weeks</a:t>
            </a:r>
          </a:p>
        </p:txBody>
      </p:sp>
      <p:sp>
        <p:nvSpPr>
          <p:cNvPr id="11" name="Rectangle 68"/>
          <p:cNvSpPr>
            <a:spLocks noChangeArrowheads="1"/>
          </p:cNvSpPr>
          <p:nvPr/>
        </p:nvSpPr>
        <p:spPr bwMode="auto">
          <a:xfrm>
            <a:off x="2344009" y="1773397"/>
            <a:ext cx="44884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b="1" dirty="0" smtClean="0"/>
              <a:t>96 *</a:t>
            </a:r>
            <a:endParaRPr lang="en-US" altLang="fr-FR" b="1" dirty="0"/>
          </a:p>
        </p:txBody>
      </p:sp>
      <p:sp>
        <p:nvSpPr>
          <p:cNvPr id="12" name="Rectangle 69"/>
          <p:cNvSpPr>
            <a:spLocks noChangeArrowheads="1"/>
          </p:cNvSpPr>
          <p:nvPr/>
        </p:nvSpPr>
        <p:spPr bwMode="auto">
          <a:xfrm>
            <a:off x="1385542" y="4892240"/>
            <a:ext cx="99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altLang="fr-FR" sz="1400" b="1">
                <a:solidFill>
                  <a:srgbClr val="000066"/>
                </a:solidFill>
                <a:latin typeface="+mn-lt"/>
              </a:rPr>
              <a:t>0</a:t>
            </a:r>
            <a:endParaRPr lang="en-US" altLang="fr-FR" sz="1800" b="1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3" name="Rectangle 70"/>
          <p:cNvSpPr>
            <a:spLocks noChangeArrowheads="1"/>
          </p:cNvSpPr>
          <p:nvPr/>
        </p:nvSpPr>
        <p:spPr bwMode="auto">
          <a:xfrm>
            <a:off x="1304580" y="4293702"/>
            <a:ext cx="19877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altLang="fr-FR" sz="1400" b="1">
                <a:solidFill>
                  <a:srgbClr val="000066"/>
                </a:solidFill>
                <a:latin typeface="+mn-lt"/>
              </a:rPr>
              <a:t>20</a:t>
            </a:r>
            <a:endParaRPr lang="en-US" altLang="fr-FR" sz="1800" b="1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4" name="Rectangle 71"/>
          <p:cNvSpPr>
            <a:spLocks noChangeArrowheads="1"/>
          </p:cNvSpPr>
          <p:nvPr/>
        </p:nvSpPr>
        <p:spPr bwMode="auto">
          <a:xfrm>
            <a:off x="1304580" y="3696793"/>
            <a:ext cx="19877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altLang="fr-FR" sz="1400" b="1">
                <a:solidFill>
                  <a:srgbClr val="000066"/>
                </a:solidFill>
                <a:latin typeface="+mn-lt"/>
              </a:rPr>
              <a:t>40</a:t>
            </a:r>
            <a:endParaRPr lang="en-US" altLang="fr-FR" sz="1800" b="1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5" name="Rectangle 72"/>
          <p:cNvSpPr>
            <a:spLocks noChangeArrowheads="1"/>
          </p:cNvSpPr>
          <p:nvPr/>
        </p:nvSpPr>
        <p:spPr bwMode="auto">
          <a:xfrm>
            <a:off x="1304580" y="3096630"/>
            <a:ext cx="19877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altLang="fr-FR" sz="1400" b="1">
                <a:solidFill>
                  <a:srgbClr val="000066"/>
                </a:solidFill>
                <a:latin typeface="+mn-lt"/>
              </a:rPr>
              <a:t>60</a:t>
            </a:r>
            <a:endParaRPr lang="en-US" altLang="fr-FR" sz="1800" b="1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6" name="Rectangle 73"/>
          <p:cNvSpPr>
            <a:spLocks noChangeArrowheads="1"/>
          </p:cNvSpPr>
          <p:nvPr/>
        </p:nvSpPr>
        <p:spPr bwMode="auto">
          <a:xfrm>
            <a:off x="1304580" y="2499719"/>
            <a:ext cx="19877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altLang="fr-FR" sz="1400" b="1">
                <a:solidFill>
                  <a:srgbClr val="000066"/>
                </a:solidFill>
                <a:latin typeface="+mn-lt"/>
              </a:rPr>
              <a:t>80</a:t>
            </a:r>
            <a:endParaRPr lang="en-US" altLang="fr-FR" sz="1800" b="1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7" name="Rectangle 74"/>
          <p:cNvSpPr>
            <a:spLocks noChangeArrowheads="1"/>
          </p:cNvSpPr>
          <p:nvPr/>
        </p:nvSpPr>
        <p:spPr bwMode="auto">
          <a:xfrm>
            <a:off x="1227299" y="1892771"/>
            <a:ext cx="29815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altLang="fr-FR" sz="1400" b="1">
                <a:solidFill>
                  <a:srgbClr val="000066"/>
                </a:solidFill>
                <a:latin typeface="+mn-lt"/>
              </a:rPr>
              <a:t>100</a:t>
            </a:r>
            <a:endParaRPr lang="en-US" altLang="fr-FR" sz="1800" b="1">
              <a:solidFill>
                <a:srgbClr val="000066"/>
              </a:solidFill>
              <a:latin typeface="+mn-lt"/>
            </a:endParaRPr>
          </a:p>
        </p:txBody>
      </p:sp>
      <p:sp>
        <p:nvSpPr>
          <p:cNvPr id="31" name="Line 8"/>
          <p:cNvSpPr>
            <a:spLocks noChangeShapeType="1"/>
          </p:cNvSpPr>
          <p:nvPr/>
        </p:nvSpPr>
        <p:spPr bwMode="auto">
          <a:xfrm>
            <a:off x="1656415" y="2013763"/>
            <a:ext cx="0" cy="2978537"/>
          </a:xfrm>
          <a:prstGeom prst="line">
            <a:avLst/>
          </a:prstGeom>
          <a:noFill/>
          <a:ln w="1905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400">
              <a:latin typeface="+mn-lt"/>
            </a:endParaRPr>
          </a:p>
        </p:txBody>
      </p:sp>
      <p:sp>
        <p:nvSpPr>
          <p:cNvPr id="32" name="Line 9"/>
          <p:cNvSpPr>
            <a:spLocks noChangeShapeType="1"/>
          </p:cNvSpPr>
          <p:nvPr/>
        </p:nvSpPr>
        <p:spPr bwMode="auto">
          <a:xfrm>
            <a:off x="1561272" y="4992300"/>
            <a:ext cx="95142" cy="0"/>
          </a:xfrm>
          <a:prstGeom prst="line">
            <a:avLst/>
          </a:prstGeom>
          <a:noFill/>
          <a:ln w="1905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400">
              <a:latin typeface="+mn-lt"/>
            </a:endParaRPr>
          </a:p>
        </p:txBody>
      </p:sp>
      <p:sp>
        <p:nvSpPr>
          <p:cNvPr id="34" name="Line 11"/>
          <p:cNvSpPr>
            <a:spLocks noChangeShapeType="1"/>
          </p:cNvSpPr>
          <p:nvPr/>
        </p:nvSpPr>
        <p:spPr bwMode="auto">
          <a:xfrm>
            <a:off x="1561272" y="4398366"/>
            <a:ext cx="95142" cy="0"/>
          </a:xfrm>
          <a:prstGeom prst="line">
            <a:avLst/>
          </a:prstGeom>
          <a:noFill/>
          <a:ln w="1905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400">
              <a:latin typeface="+mn-lt"/>
            </a:endParaRPr>
          </a:p>
        </p:txBody>
      </p:sp>
      <p:sp>
        <p:nvSpPr>
          <p:cNvPr id="36" name="Line 13"/>
          <p:cNvSpPr>
            <a:spLocks noChangeShapeType="1"/>
          </p:cNvSpPr>
          <p:nvPr/>
        </p:nvSpPr>
        <p:spPr bwMode="auto">
          <a:xfrm>
            <a:off x="1561272" y="3804431"/>
            <a:ext cx="95142" cy="0"/>
          </a:xfrm>
          <a:prstGeom prst="line">
            <a:avLst/>
          </a:prstGeom>
          <a:noFill/>
          <a:ln w="1905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400">
              <a:latin typeface="+mn-lt"/>
            </a:endParaRPr>
          </a:p>
        </p:txBody>
      </p:sp>
      <p:sp>
        <p:nvSpPr>
          <p:cNvPr id="38" name="Line 15"/>
          <p:cNvSpPr>
            <a:spLocks noChangeShapeType="1"/>
          </p:cNvSpPr>
          <p:nvPr/>
        </p:nvSpPr>
        <p:spPr bwMode="auto">
          <a:xfrm>
            <a:off x="1561272" y="3201633"/>
            <a:ext cx="95142" cy="0"/>
          </a:xfrm>
          <a:prstGeom prst="line">
            <a:avLst/>
          </a:prstGeom>
          <a:noFill/>
          <a:ln w="1905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400">
              <a:latin typeface="+mn-lt"/>
            </a:endParaRPr>
          </a:p>
        </p:txBody>
      </p:sp>
      <p:sp>
        <p:nvSpPr>
          <p:cNvPr id="40" name="Line 17"/>
          <p:cNvSpPr>
            <a:spLocks noChangeShapeType="1"/>
          </p:cNvSpPr>
          <p:nvPr/>
        </p:nvSpPr>
        <p:spPr bwMode="auto">
          <a:xfrm>
            <a:off x="1561272" y="2607699"/>
            <a:ext cx="95142" cy="0"/>
          </a:xfrm>
          <a:prstGeom prst="line">
            <a:avLst/>
          </a:prstGeom>
          <a:noFill/>
          <a:ln w="1905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400">
              <a:latin typeface="+mn-lt"/>
            </a:endParaRPr>
          </a:p>
        </p:txBody>
      </p:sp>
      <p:sp>
        <p:nvSpPr>
          <p:cNvPr id="42" name="Line 19"/>
          <p:cNvSpPr>
            <a:spLocks noChangeShapeType="1"/>
          </p:cNvSpPr>
          <p:nvPr/>
        </p:nvSpPr>
        <p:spPr bwMode="auto">
          <a:xfrm>
            <a:off x="1561272" y="2013763"/>
            <a:ext cx="95142" cy="0"/>
          </a:xfrm>
          <a:prstGeom prst="line">
            <a:avLst/>
          </a:prstGeom>
          <a:noFill/>
          <a:ln w="1905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400">
              <a:latin typeface="+mn-lt"/>
            </a:endParaRPr>
          </a:p>
        </p:txBody>
      </p:sp>
      <p:sp>
        <p:nvSpPr>
          <p:cNvPr id="44" name="Line 21"/>
          <p:cNvSpPr>
            <a:spLocks noChangeShapeType="1"/>
          </p:cNvSpPr>
          <p:nvPr/>
        </p:nvSpPr>
        <p:spPr bwMode="auto">
          <a:xfrm flipV="1">
            <a:off x="1656415" y="4992300"/>
            <a:ext cx="0" cy="53188"/>
          </a:xfrm>
          <a:prstGeom prst="line">
            <a:avLst/>
          </a:prstGeom>
          <a:noFill/>
          <a:ln w="1905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400">
              <a:latin typeface="+mn-lt"/>
            </a:endParaRPr>
          </a:p>
        </p:txBody>
      </p:sp>
      <p:sp>
        <p:nvSpPr>
          <p:cNvPr id="57" name="Rectangle 61"/>
          <p:cNvSpPr>
            <a:spLocks noChangeArrowheads="1"/>
          </p:cNvSpPr>
          <p:nvPr/>
        </p:nvSpPr>
        <p:spPr bwMode="auto">
          <a:xfrm>
            <a:off x="6048264" y="1965113"/>
            <a:ext cx="900000" cy="3023999"/>
          </a:xfrm>
          <a:prstGeom prst="rect">
            <a:avLst/>
          </a:prstGeom>
          <a:solidFill>
            <a:srgbClr val="00B200"/>
          </a:solidFill>
          <a:ln>
            <a:noFill/>
          </a:ln>
          <a:extLst/>
        </p:spPr>
        <p:txBody>
          <a:bodyPr/>
          <a:lstStyle/>
          <a:p>
            <a:pPr algn="ctr"/>
            <a:endParaRPr lang="en-US" altLang="fr-FR" sz="2000">
              <a:latin typeface="+mn-lt"/>
            </a:endParaRPr>
          </a:p>
        </p:txBody>
      </p:sp>
      <p:sp>
        <p:nvSpPr>
          <p:cNvPr id="58" name="Rectangle 61"/>
          <p:cNvSpPr>
            <a:spLocks noChangeArrowheads="1"/>
          </p:cNvSpPr>
          <p:nvPr/>
        </p:nvSpPr>
        <p:spPr bwMode="auto">
          <a:xfrm>
            <a:off x="4233671" y="2292300"/>
            <a:ext cx="900000" cy="2700000"/>
          </a:xfrm>
          <a:prstGeom prst="rect">
            <a:avLst/>
          </a:prstGeom>
          <a:solidFill>
            <a:srgbClr val="3366FF"/>
          </a:solidFill>
          <a:ln>
            <a:noFill/>
          </a:ln>
          <a:extLst/>
        </p:spPr>
        <p:txBody>
          <a:bodyPr/>
          <a:lstStyle/>
          <a:p>
            <a:pPr algn="ctr"/>
            <a:endParaRPr lang="en-US" altLang="fr-FR" sz="2000">
              <a:latin typeface="+mn-lt"/>
            </a:endParaRPr>
          </a:p>
        </p:txBody>
      </p:sp>
      <p:sp>
        <p:nvSpPr>
          <p:cNvPr id="18" name="ZoneTexte 13"/>
          <p:cNvSpPr txBox="1">
            <a:spLocks noChangeArrowheads="1"/>
          </p:cNvSpPr>
          <p:nvPr/>
        </p:nvSpPr>
        <p:spPr bwMode="auto">
          <a:xfrm>
            <a:off x="4561252" y="4603195"/>
            <a:ext cx="2987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600" b="1" dirty="0">
                <a:solidFill>
                  <a:srgbClr val="FFFFFF"/>
                </a:solidFill>
                <a:latin typeface="+mn-lt"/>
              </a:rPr>
              <a:t>9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443323" y="1556792"/>
            <a:ext cx="38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%</a:t>
            </a:r>
          </a:p>
        </p:txBody>
      </p:sp>
      <p:sp>
        <p:nvSpPr>
          <p:cNvPr id="50" name="Rectangle 61"/>
          <p:cNvSpPr>
            <a:spLocks noChangeArrowheads="1"/>
          </p:cNvSpPr>
          <p:nvPr/>
        </p:nvSpPr>
        <p:spPr bwMode="auto">
          <a:xfrm>
            <a:off x="2163483" y="2076300"/>
            <a:ext cx="900000" cy="2916000"/>
          </a:xfrm>
          <a:prstGeom prst="rect">
            <a:avLst/>
          </a:prstGeom>
          <a:solidFill>
            <a:srgbClr val="0070C0"/>
          </a:solidFill>
          <a:ln>
            <a:noFill/>
          </a:ln>
          <a:extLst/>
        </p:spPr>
        <p:txBody>
          <a:bodyPr/>
          <a:lstStyle/>
          <a:p>
            <a:pPr algn="ctr"/>
            <a:endParaRPr lang="en-US" altLang="fr-FR" sz="2000">
              <a:latin typeface="+mn-lt"/>
            </a:endParaRPr>
          </a:p>
        </p:txBody>
      </p:sp>
      <p:sp>
        <p:nvSpPr>
          <p:cNvPr id="52" name="Rectangle 68"/>
          <p:cNvSpPr>
            <a:spLocks noChangeArrowheads="1"/>
          </p:cNvSpPr>
          <p:nvPr/>
        </p:nvSpPr>
        <p:spPr bwMode="auto">
          <a:xfrm>
            <a:off x="4382490" y="1928446"/>
            <a:ext cx="57708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b="1" dirty="0" smtClean="0"/>
              <a:t>89 **</a:t>
            </a:r>
            <a:endParaRPr lang="en-US" altLang="fr-FR" b="1" dirty="0"/>
          </a:p>
        </p:txBody>
      </p:sp>
      <p:sp>
        <p:nvSpPr>
          <p:cNvPr id="53" name="Rectangle 68"/>
          <p:cNvSpPr>
            <a:spLocks noChangeArrowheads="1"/>
          </p:cNvSpPr>
          <p:nvPr/>
        </p:nvSpPr>
        <p:spPr bwMode="auto">
          <a:xfrm>
            <a:off x="6289750" y="1629381"/>
            <a:ext cx="38998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b="1" dirty="0" smtClean="0"/>
              <a:t>100</a:t>
            </a:r>
            <a:endParaRPr lang="en-US" altLang="fr-FR" b="1" dirty="0"/>
          </a:p>
        </p:txBody>
      </p:sp>
      <p:sp>
        <p:nvSpPr>
          <p:cNvPr id="64" name="ZoneTexte 13"/>
          <p:cNvSpPr txBox="1">
            <a:spLocks noChangeArrowheads="1"/>
          </p:cNvSpPr>
          <p:nvPr/>
        </p:nvSpPr>
        <p:spPr bwMode="auto">
          <a:xfrm>
            <a:off x="2307419" y="4603195"/>
            <a:ext cx="41289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600" b="1" dirty="0" smtClean="0">
                <a:solidFill>
                  <a:srgbClr val="FFFFFF"/>
                </a:solidFill>
                <a:latin typeface="+mn-lt"/>
              </a:rPr>
              <a:t>28</a:t>
            </a:r>
            <a:endParaRPr lang="en-US" altLang="fr-FR" sz="16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65" name="ZoneTexte 13"/>
          <p:cNvSpPr txBox="1">
            <a:spLocks noChangeArrowheads="1"/>
          </p:cNvSpPr>
          <p:nvPr/>
        </p:nvSpPr>
        <p:spPr bwMode="auto">
          <a:xfrm>
            <a:off x="6302322" y="4603195"/>
            <a:ext cx="40157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600" b="1" dirty="0" smtClean="0">
                <a:solidFill>
                  <a:srgbClr val="FFFFFF"/>
                </a:solidFill>
                <a:latin typeface="+mn-lt"/>
              </a:rPr>
              <a:t>11</a:t>
            </a:r>
            <a:endParaRPr lang="en-US" altLang="fr-FR" sz="16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43" name="Line 20"/>
          <p:cNvSpPr>
            <a:spLocks noChangeShapeType="1"/>
          </p:cNvSpPr>
          <p:nvPr/>
        </p:nvSpPr>
        <p:spPr bwMode="auto">
          <a:xfrm>
            <a:off x="1656416" y="4992300"/>
            <a:ext cx="6660000" cy="0"/>
          </a:xfrm>
          <a:prstGeom prst="line">
            <a:avLst/>
          </a:prstGeom>
          <a:noFill/>
          <a:ln w="1905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400">
              <a:latin typeface="+mn-lt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803363" y="4581709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n</a:t>
            </a:r>
            <a:endParaRPr lang="fr-FR" dirty="0"/>
          </a:p>
        </p:txBody>
      </p:sp>
      <p:sp>
        <p:nvSpPr>
          <p:cNvPr id="81" name="ZoneTexte 15"/>
          <p:cNvSpPr txBox="1">
            <a:spLocks noChangeArrowheads="1"/>
          </p:cNvSpPr>
          <p:nvPr/>
        </p:nvSpPr>
        <p:spPr bwMode="auto">
          <a:xfrm>
            <a:off x="4065658" y="5013757"/>
            <a:ext cx="1408484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800" b="1" dirty="0" smtClean="0"/>
              <a:t>Genotype 1a</a:t>
            </a:r>
          </a:p>
          <a:p>
            <a:pPr algn="ctr" eaLnBrk="1" hangingPunct="1">
              <a:buClrTx/>
              <a:buFontTx/>
              <a:buNone/>
            </a:pPr>
            <a:r>
              <a:rPr lang="en-US" altLang="fr-FR" sz="1800" b="1" dirty="0" smtClean="0"/>
              <a:t>F4</a:t>
            </a:r>
          </a:p>
          <a:p>
            <a:pPr algn="ctr" eaLnBrk="1" hangingPunct="1">
              <a:buClrTx/>
              <a:buFontTx/>
              <a:buNone/>
            </a:pPr>
            <a:r>
              <a:rPr lang="en-US" altLang="fr-FR" sz="1800" b="1" dirty="0" smtClean="0"/>
              <a:t>24 weeks</a:t>
            </a:r>
          </a:p>
        </p:txBody>
      </p:sp>
      <p:sp>
        <p:nvSpPr>
          <p:cNvPr id="82" name="ZoneTexte 15"/>
          <p:cNvSpPr txBox="1">
            <a:spLocks noChangeArrowheads="1"/>
          </p:cNvSpPr>
          <p:nvPr/>
        </p:nvSpPr>
        <p:spPr bwMode="auto">
          <a:xfrm>
            <a:off x="5817894" y="5013757"/>
            <a:ext cx="141840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800" b="1" dirty="0" smtClean="0"/>
              <a:t>Genotype 1b</a:t>
            </a:r>
          </a:p>
          <a:p>
            <a:pPr algn="ctr" eaLnBrk="1" hangingPunct="1">
              <a:buClrTx/>
              <a:buFontTx/>
              <a:buNone/>
            </a:pPr>
            <a:r>
              <a:rPr lang="en-US" altLang="fr-FR" sz="1800" b="1" dirty="0" smtClean="0"/>
              <a:t>F0_F4</a:t>
            </a:r>
          </a:p>
          <a:p>
            <a:pPr algn="ctr" eaLnBrk="1" hangingPunct="1">
              <a:buClrTx/>
              <a:buFontTx/>
              <a:buNone/>
            </a:pPr>
            <a:r>
              <a:rPr lang="en-US" altLang="fr-FR" sz="1800" b="1" dirty="0" smtClean="0"/>
              <a:t>12 weeks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576132" y="5985348"/>
            <a:ext cx="7956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66"/>
                </a:solidFill>
              </a:rPr>
              <a:t>* on</a:t>
            </a:r>
            <a:r>
              <a:rPr lang="fr-FR" sz="1400" dirty="0">
                <a:solidFill>
                  <a:srgbClr val="000066"/>
                </a:solidFill>
              </a:rPr>
              <a:t>-</a:t>
            </a:r>
            <a:r>
              <a:rPr lang="fr-FR" sz="1400" dirty="0" err="1">
                <a:solidFill>
                  <a:srgbClr val="000066"/>
                </a:solidFill>
              </a:rPr>
              <a:t>treatment</a:t>
            </a:r>
            <a:r>
              <a:rPr lang="fr-FR" sz="1400" dirty="0">
                <a:solidFill>
                  <a:srgbClr val="000066"/>
                </a:solidFill>
              </a:rPr>
              <a:t> </a:t>
            </a:r>
            <a:r>
              <a:rPr lang="fr-FR" sz="1400" dirty="0" err="1" smtClean="0">
                <a:solidFill>
                  <a:srgbClr val="000066"/>
                </a:solidFill>
              </a:rPr>
              <a:t>breakthrough</a:t>
            </a:r>
            <a:r>
              <a:rPr lang="fr-FR" sz="1400" dirty="0" smtClean="0">
                <a:solidFill>
                  <a:srgbClr val="000066"/>
                </a:solidFill>
              </a:rPr>
              <a:t> (non </a:t>
            </a:r>
            <a:r>
              <a:rPr lang="fr-FR" sz="1400" dirty="0" err="1" smtClean="0">
                <a:solidFill>
                  <a:srgbClr val="000066"/>
                </a:solidFill>
              </a:rPr>
              <a:t>compliance</a:t>
            </a:r>
            <a:r>
              <a:rPr lang="fr-FR" sz="1400" dirty="0" smtClean="0">
                <a:solidFill>
                  <a:srgbClr val="000066"/>
                </a:solidFill>
              </a:rPr>
              <a:t>, </a:t>
            </a:r>
            <a:r>
              <a:rPr lang="fr-FR" sz="1400" dirty="0" err="1">
                <a:solidFill>
                  <a:srgbClr val="000066"/>
                </a:solidFill>
              </a:rPr>
              <a:t>stopped</a:t>
            </a:r>
            <a:r>
              <a:rPr lang="fr-FR" sz="1400" dirty="0">
                <a:solidFill>
                  <a:srgbClr val="000066"/>
                </a:solidFill>
              </a:rPr>
              <a:t> </a:t>
            </a:r>
            <a:r>
              <a:rPr lang="fr-FR" sz="1400" dirty="0" err="1">
                <a:solidFill>
                  <a:srgbClr val="000066"/>
                </a:solidFill>
              </a:rPr>
              <a:t>taking</a:t>
            </a:r>
            <a:r>
              <a:rPr lang="fr-FR" sz="1400" dirty="0">
                <a:solidFill>
                  <a:srgbClr val="000066"/>
                </a:solidFill>
              </a:rPr>
              <a:t> all </a:t>
            </a:r>
            <a:r>
              <a:rPr lang="fr-FR" sz="1400" dirty="0" err="1">
                <a:solidFill>
                  <a:srgbClr val="000066"/>
                </a:solidFill>
              </a:rPr>
              <a:t>study</a:t>
            </a:r>
            <a:r>
              <a:rPr lang="fr-FR" sz="1400" dirty="0">
                <a:solidFill>
                  <a:srgbClr val="000066"/>
                </a:solidFill>
              </a:rPr>
              <a:t> </a:t>
            </a:r>
            <a:r>
              <a:rPr lang="fr-FR" sz="1400" dirty="0" err="1">
                <a:solidFill>
                  <a:srgbClr val="000066"/>
                </a:solidFill>
              </a:rPr>
              <a:t>drugs</a:t>
            </a:r>
            <a:r>
              <a:rPr lang="fr-FR" sz="1400" dirty="0">
                <a:solidFill>
                  <a:srgbClr val="000066"/>
                </a:solidFill>
              </a:rPr>
              <a:t> on </a:t>
            </a:r>
            <a:r>
              <a:rPr lang="fr-FR" sz="1400" dirty="0" smtClean="0">
                <a:solidFill>
                  <a:srgbClr val="000066"/>
                </a:solidFill>
              </a:rPr>
              <a:t> D73 </a:t>
            </a:r>
            <a:r>
              <a:rPr lang="fr-FR" sz="1400" dirty="0">
                <a:solidFill>
                  <a:srgbClr val="000066"/>
                </a:solidFill>
              </a:rPr>
              <a:t>of </a:t>
            </a:r>
            <a:r>
              <a:rPr lang="fr-FR" sz="1400" dirty="0" err="1" smtClean="0">
                <a:solidFill>
                  <a:srgbClr val="000066"/>
                </a:solidFill>
              </a:rPr>
              <a:t>treatment</a:t>
            </a:r>
            <a:r>
              <a:rPr lang="fr-FR" sz="1400" dirty="0" smtClean="0">
                <a:solidFill>
                  <a:srgbClr val="000066"/>
                </a:solidFill>
              </a:rPr>
              <a:t>)</a:t>
            </a:r>
            <a:endParaRPr lang="fr-FR" sz="1400" dirty="0">
              <a:solidFill>
                <a:srgbClr val="000066"/>
              </a:solidFill>
            </a:endParaRPr>
          </a:p>
          <a:p>
            <a:r>
              <a:rPr lang="fr-FR" sz="1400" dirty="0" smtClean="0">
                <a:solidFill>
                  <a:srgbClr val="000066"/>
                </a:solidFill>
              </a:rPr>
              <a:t>**</a:t>
            </a:r>
            <a:r>
              <a:rPr lang="fr-FR" sz="1400" dirty="0">
                <a:solidFill>
                  <a:srgbClr val="000066"/>
                </a:solidFill>
              </a:rPr>
              <a:t> </a:t>
            </a:r>
            <a:r>
              <a:rPr lang="fr-FR" sz="1400" dirty="0" smtClean="0">
                <a:solidFill>
                  <a:srgbClr val="000066"/>
                </a:solidFill>
              </a:rPr>
              <a:t>discontinuation of </a:t>
            </a:r>
            <a:r>
              <a:rPr lang="fr-FR" sz="1400" dirty="0" err="1">
                <a:solidFill>
                  <a:srgbClr val="000066"/>
                </a:solidFill>
              </a:rPr>
              <a:t>study</a:t>
            </a:r>
            <a:r>
              <a:rPr lang="fr-FR" sz="1400" dirty="0">
                <a:solidFill>
                  <a:srgbClr val="000066"/>
                </a:solidFill>
              </a:rPr>
              <a:t> </a:t>
            </a:r>
            <a:r>
              <a:rPr lang="fr-FR" sz="1400" dirty="0" err="1">
                <a:solidFill>
                  <a:srgbClr val="000066"/>
                </a:solidFill>
              </a:rPr>
              <a:t>drug</a:t>
            </a:r>
            <a:r>
              <a:rPr lang="fr-FR" sz="1400" dirty="0">
                <a:solidFill>
                  <a:srgbClr val="000066"/>
                </a:solidFill>
              </a:rPr>
              <a:t> </a:t>
            </a:r>
            <a:r>
              <a:rPr lang="fr-FR" sz="1400" dirty="0" err="1" smtClean="0">
                <a:solidFill>
                  <a:srgbClr val="000066"/>
                </a:solidFill>
              </a:rPr>
              <a:t>at</a:t>
            </a:r>
            <a:r>
              <a:rPr lang="fr-FR" sz="1400" dirty="0" smtClean="0">
                <a:solidFill>
                  <a:srgbClr val="000066"/>
                </a:solidFill>
              </a:rPr>
              <a:t> D6</a:t>
            </a:r>
            <a:r>
              <a:rPr lang="fr-FR" sz="1400" dirty="0">
                <a:solidFill>
                  <a:srgbClr val="000066"/>
                </a:solidFill>
              </a:rPr>
              <a:t> </a:t>
            </a:r>
            <a:r>
              <a:rPr lang="fr-FR" sz="1400" dirty="0" smtClean="0">
                <a:solidFill>
                  <a:srgbClr val="000066"/>
                </a:solidFill>
              </a:rPr>
              <a:t>due </a:t>
            </a:r>
            <a:r>
              <a:rPr lang="fr-FR" sz="1400" dirty="0">
                <a:solidFill>
                  <a:srgbClr val="000066"/>
                </a:solidFill>
              </a:rPr>
              <a:t>to an </a:t>
            </a:r>
            <a:r>
              <a:rPr lang="fr-FR" sz="1400" dirty="0" smtClean="0">
                <a:solidFill>
                  <a:srgbClr val="000066"/>
                </a:solidFill>
              </a:rPr>
              <a:t>adverse </a:t>
            </a:r>
            <a:r>
              <a:rPr lang="fr-FR" sz="1400" dirty="0" err="1" smtClean="0">
                <a:solidFill>
                  <a:srgbClr val="000066"/>
                </a:solidFill>
              </a:rPr>
              <a:t>event</a:t>
            </a:r>
            <a:r>
              <a:rPr lang="fr-FR" sz="1400" dirty="0" smtClean="0">
                <a:solidFill>
                  <a:srgbClr val="000066"/>
                </a:solidFill>
              </a:rPr>
              <a:t> (volvulus) </a:t>
            </a:r>
            <a:r>
              <a:rPr lang="fr-FR" sz="1400" dirty="0">
                <a:solidFill>
                  <a:srgbClr val="000066"/>
                </a:solidFill>
              </a:rPr>
              <a:t>not </a:t>
            </a:r>
            <a:r>
              <a:rPr lang="fr-FR" sz="1400" dirty="0" err="1" smtClean="0">
                <a:solidFill>
                  <a:srgbClr val="000066"/>
                </a:solidFill>
              </a:rPr>
              <a:t>related</a:t>
            </a:r>
            <a:r>
              <a:rPr lang="fr-FR" sz="1400" dirty="0">
                <a:solidFill>
                  <a:srgbClr val="000066"/>
                </a:solidFill>
              </a:rPr>
              <a:t> </a:t>
            </a:r>
            <a:r>
              <a:rPr lang="fr-FR" sz="1400" dirty="0" smtClean="0">
                <a:solidFill>
                  <a:srgbClr val="000066"/>
                </a:solidFill>
              </a:rPr>
              <a:t>to </a:t>
            </a:r>
            <a:r>
              <a:rPr lang="fr-FR" sz="1400" dirty="0" err="1">
                <a:solidFill>
                  <a:srgbClr val="000066"/>
                </a:solidFill>
              </a:rPr>
              <a:t>study</a:t>
            </a:r>
            <a:r>
              <a:rPr lang="fr-FR" sz="1400" dirty="0">
                <a:solidFill>
                  <a:srgbClr val="000066"/>
                </a:solidFill>
              </a:rPr>
              <a:t> </a:t>
            </a:r>
            <a:r>
              <a:rPr lang="fr-FR" sz="1400" dirty="0" err="1">
                <a:solidFill>
                  <a:srgbClr val="000066"/>
                </a:solidFill>
              </a:rPr>
              <a:t>drug</a:t>
            </a:r>
            <a:endParaRPr lang="fr-FR" sz="1400" dirty="0">
              <a:solidFill>
                <a:srgbClr val="000066"/>
              </a:solidFill>
            </a:endParaRPr>
          </a:p>
        </p:txBody>
      </p:sp>
      <p:sp>
        <p:nvSpPr>
          <p:cNvPr id="83" name="Rectangle 27"/>
          <p:cNvSpPr txBox="1">
            <a:spLocks noChangeArrowheads="1"/>
          </p:cNvSpPr>
          <p:nvPr/>
        </p:nvSpPr>
        <p:spPr bwMode="auto">
          <a:xfrm>
            <a:off x="323528" y="76200"/>
            <a:ext cx="8653393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sz="2400" smtClean="0">
                <a:ea typeface="ＭＳ Ｐゴシック" pitchFamily="-1" charset="-128"/>
                <a:cs typeface="ＭＳ Ｐゴシック" pitchFamily="-1" charset="-128"/>
              </a:rPr>
              <a:t>RUBY-I Study, cohort 2: ombitasvir/paritaprevir/ritonavir + dasabuvir </a:t>
            </a:r>
            <a:r>
              <a:rPr lang="en-US" sz="2400" u="sng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US" sz="2400" smtClean="0">
                <a:ea typeface="ＭＳ Ｐゴシック" pitchFamily="-1" charset="-128"/>
                <a:cs typeface="ＭＳ Ｐゴシック" pitchFamily="-1" charset="-128"/>
              </a:rPr>
              <a:t> RBV for HCV genotype 1 with renal impairment</a:t>
            </a:r>
            <a:endParaRPr lang="en-US" sz="24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4" name="ZoneTexte 69"/>
          <p:cNvSpPr txBox="1">
            <a:spLocks noChangeArrowheads="1"/>
          </p:cNvSpPr>
          <p:nvPr/>
        </p:nvSpPr>
        <p:spPr bwMode="auto">
          <a:xfrm>
            <a:off x="6483858" y="6585874"/>
            <a:ext cx="263784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Vierling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JM. AASLD 2016, Abs. 886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5" name="AutoShape 162"/>
          <p:cNvSpPr>
            <a:spLocks noChangeArrowheads="1"/>
          </p:cNvSpPr>
          <p:nvPr/>
        </p:nvSpPr>
        <p:spPr bwMode="auto">
          <a:xfrm>
            <a:off x="0" y="6570663"/>
            <a:ext cx="12600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RUBY-</a:t>
            </a:r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I, </a:t>
            </a:r>
            <a:r>
              <a:rPr lang="fr-FR" sz="1200" b="1" i="1" dirty="0" err="1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cohort</a:t>
            </a:r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 2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8660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614" name="Rectangle 6"/>
          <p:cNvSpPr>
            <a:spLocks noChangeArrowheads="1"/>
          </p:cNvSpPr>
          <p:nvPr/>
        </p:nvSpPr>
        <p:spPr bwMode="auto">
          <a:xfrm>
            <a:off x="971550" y="1295400"/>
            <a:ext cx="7162800" cy="327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 and laboratory abnormalities</a:t>
            </a:r>
            <a:endParaRPr lang="en-GB" sz="28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827584" y="5857527"/>
            <a:ext cx="8064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66"/>
                </a:solidFill>
              </a:rPr>
              <a:t>* </a:t>
            </a:r>
            <a:r>
              <a:rPr lang="en-US" sz="1400" dirty="0" err="1" smtClean="0">
                <a:solidFill>
                  <a:srgbClr val="000066"/>
                </a:solidFill>
                <a:latin typeface="Arial"/>
                <a:cs typeface="Arial"/>
              </a:rPr>
              <a:t>eGFR</a:t>
            </a:r>
            <a:r>
              <a:rPr lang="en-US" sz="1400" dirty="0" smtClean="0">
                <a:solidFill>
                  <a:srgbClr val="000066"/>
                </a:solidFill>
                <a:latin typeface="Arial"/>
                <a:cs typeface="Arial"/>
              </a:rPr>
              <a:t> 15-</a:t>
            </a:r>
            <a:r>
              <a:rPr lang="mr-IN" sz="1400" dirty="0" smtClean="0">
                <a:solidFill>
                  <a:srgbClr val="000066"/>
                </a:solidFill>
                <a:latin typeface="Arial"/>
                <a:cs typeface="Arial"/>
              </a:rPr>
              <a:t>30 </a:t>
            </a:r>
            <a:r>
              <a:rPr lang="mr-IN" sz="1400" dirty="0">
                <a:solidFill>
                  <a:srgbClr val="000066"/>
                </a:solidFill>
                <a:latin typeface="Arial"/>
                <a:cs typeface="Arial"/>
              </a:rPr>
              <a:t>ml/min/1.73 </a:t>
            </a:r>
            <a:r>
              <a:rPr lang="mr-IN" sz="1400" dirty="0" smtClean="0">
                <a:solidFill>
                  <a:srgbClr val="000066"/>
                </a:solidFill>
                <a:latin typeface="Arial"/>
                <a:cs typeface="Arial"/>
              </a:rPr>
              <a:t>m</a:t>
            </a:r>
            <a:r>
              <a:rPr lang="mr-IN" sz="1400" baseline="30000" dirty="0" smtClean="0">
                <a:solidFill>
                  <a:srgbClr val="000066"/>
                </a:solidFill>
                <a:latin typeface="Arial"/>
                <a:cs typeface="Arial"/>
              </a:rPr>
              <a:t>2</a:t>
            </a:r>
            <a:r>
              <a:rPr lang="fr-FR" sz="1400" dirty="0" smtClean="0">
                <a:solidFill>
                  <a:srgbClr val="000066"/>
                </a:solidFill>
                <a:latin typeface="Arial"/>
                <a:cs typeface="Arial"/>
              </a:rPr>
              <a:t> ; ** </a:t>
            </a:r>
            <a:r>
              <a:rPr lang="en-GB" sz="1400" dirty="0" err="1">
                <a:solidFill>
                  <a:srgbClr val="000066"/>
                </a:solidFill>
                <a:latin typeface="Arial"/>
                <a:ea typeface="ＭＳ Ｐゴシック" pitchFamily="-109" charset="-128"/>
                <a:cs typeface="Arial"/>
              </a:rPr>
              <a:t>eGFR</a:t>
            </a:r>
            <a:r>
              <a:rPr lang="en-GB" sz="1400" dirty="0">
                <a:solidFill>
                  <a:srgbClr val="000066"/>
                </a:solidFill>
                <a:latin typeface="Arial"/>
                <a:ea typeface="ＭＳ Ｐゴシック" pitchFamily="-109" charset="-128"/>
                <a:cs typeface="Arial"/>
              </a:rPr>
              <a:t> &lt; 15 ml/min/1.73 m</a:t>
            </a:r>
            <a:r>
              <a:rPr lang="en-GB" sz="1400" baseline="30000" dirty="0">
                <a:solidFill>
                  <a:srgbClr val="000066"/>
                </a:solidFill>
                <a:latin typeface="Arial"/>
                <a:ea typeface="ＭＳ Ｐゴシック" pitchFamily="-109" charset="-128"/>
                <a:cs typeface="Arial"/>
              </a:rPr>
              <a:t>2</a:t>
            </a:r>
            <a:r>
              <a:rPr lang="en-GB" sz="1400" dirty="0">
                <a:solidFill>
                  <a:srgbClr val="000066"/>
                </a:solidFill>
                <a:latin typeface="Arial"/>
                <a:ea typeface="ＭＳ Ｐゴシック" pitchFamily="-109" charset="-128"/>
                <a:cs typeface="Arial"/>
              </a:rPr>
              <a:t> or </a:t>
            </a:r>
            <a:r>
              <a:rPr lang="en-GB" sz="1400" dirty="0" err="1" smtClean="0">
                <a:solidFill>
                  <a:srgbClr val="000066"/>
                </a:solidFill>
                <a:latin typeface="Arial"/>
                <a:ea typeface="ＭＳ Ｐゴシック" pitchFamily="-109" charset="-128"/>
                <a:cs typeface="Arial"/>
              </a:rPr>
              <a:t>hemodialysis</a:t>
            </a:r>
            <a:r>
              <a:rPr lang="en-GB" sz="1400" dirty="0" smtClean="0">
                <a:solidFill>
                  <a:srgbClr val="000066"/>
                </a:solidFill>
                <a:latin typeface="Arial"/>
                <a:ea typeface="ＭＳ Ｐゴシック" pitchFamily="-109" charset="-128"/>
                <a:cs typeface="Arial"/>
              </a:rPr>
              <a:t> </a:t>
            </a:r>
            <a:r>
              <a:rPr lang="mr-IN" sz="1400" dirty="0" smtClean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lang="en-US" sz="1400" dirty="0" smtClean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endParaRPr lang="en-US" sz="1400" dirty="0">
              <a:solidFill>
                <a:srgbClr val="000066"/>
              </a:solidFill>
              <a:latin typeface="Arial"/>
              <a:cs typeface="Arial"/>
            </a:endParaRPr>
          </a:p>
        </p:txBody>
      </p:sp>
      <p:graphicFrame>
        <p:nvGraphicFramePr>
          <p:cNvPr id="17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847864939"/>
              </p:ext>
            </p:extLst>
          </p:nvPr>
        </p:nvGraphicFramePr>
        <p:xfrm>
          <a:off x="395536" y="1618820"/>
          <a:ext cx="8424936" cy="4690500"/>
        </p:xfrm>
        <a:graphic>
          <a:graphicData uri="http://schemas.openxmlformats.org/drawingml/2006/table">
            <a:tbl>
              <a:tblPr/>
              <a:tblGrid>
                <a:gridCol w="36003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56184"/>
                <a:gridCol w="1584176"/>
                <a:gridCol w="158417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648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F0-F3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N = 28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F4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N = 9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F0-F4</a:t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N = 11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13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Any adverse event,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113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 for adverse event, n (%)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(4)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(11)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113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event,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6037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in &gt; 10% of patients,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Anemia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Diarrhea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Hemoglobin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decreased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Nausea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Vomiting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Pruritus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57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32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22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22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113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Hemoglogin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grade ≥ 2 / grade ≥ 3,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71 / 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75 / 25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 / 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113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ALT grade ≥ 2 / grade ≥ 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 / 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/ 0 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/ 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113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AST grade ≥ 2 / grade ≥ 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 / 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/ 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/ 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113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Total bilirubin grade ≥ 2 / grade ≥ 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 / 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38 / 13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/ 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Rectangle 27"/>
          <p:cNvSpPr>
            <a:spLocks noGrp="1" noChangeArrowheads="1"/>
          </p:cNvSpPr>
          <p:nvPr>
            <p:ph type="title"/>
          </p:nvPr>
        </p:nvSpPr>
        <p:spPr>
          <a:xfrm>
            <a:off x="323528" y="76200"/>
            <a:ext cx="8653393" cy="976313"/>
          </a:xfrm>
        </p:spPr>
        <p:txBody>
          <a:bodyPr/>
          <a:lstStyle/>
          <a:p>
            <a:r>
              <a:rPr lang="en-US" sz="2400" dirty="0">
                <a:ea typeface="ＭＳ Ｐゴシック" pitchFamily="-1" charset="-128"/>
                <a:cs typeface="ＭＳ Ｐゴシック" pitchFamily="-1" charset="-128"/>
              </a:rPr>
              <a:t>RUBY-I </a:t>
            </a:r>
            <a:r>
              <a:rPr lang="en-US" sz="2400" dirty="0" smtClean="0">
                <a:ea typeface="ＭＳ Ｐゴシック" pitchFamily="-1" charset="-128"/>
                <a:cs typeface="ＭＳ Ｐゴシック" pitchFamily="-1" charset="-128"/>
              </a:rPr>
              <a:t>Study, cohort 2: </a:t>
            </a:r>
            <a:r>
              <a:rPr lang="en-US" sz="2400" dirty="0" err="1">
                <a:ea typeface="ＭＳ Ｐゴシック" pitchFamily="-1" charset="-128"/>
                <a:cs typeface="ＭＳ Ｐゴシック" pitchFamily="-1" charset="-128"/>
              </a:rPr>
              <a:t>ombitasvir</a:t>
            </a:r>
            <a:r>
              <a:rPr lang="en-US" sz="2400" dirty="0">
                <a:ea typeface="ＭＳ Ｐゴシック" pitchFamily="-1" charset="-128"/>
                <a:cs typeface="ＭＳ Ｐゴシック" pitchFamily="-1" charset="-128"/>
              </a:rPr>
              <a:t>/</a:t>
            </a:r>
            <a:r>
              <a:rPr lang="en-US" sz="2400" dirty="0" err="1">
                <a:ea typeface="ＭＳ Ｐゴシック" pitchFamily="-1" charset="-128"/>
                <a:cs typeface="ＭＳ Ｐゴシック" pitchFamily="-1" charset="-128"/>
              </a:rPr>
              <a:t>paritaprevir</a:t>
            </a:r>
            <a:r>
              <a:rPr lang="en-US" sz="2400" dirty="0">
                <a:ea typeface="ＭＳ Ｐゴシック" pitchFamily="-1" charset="-128"/>
                <a:cs typeface="ＭＳ Ｐゴシック" pitchFamily="-1" charset="-128"/>
              </a:rPr>
              <a:t>/ritonavir + </a:t>
            </a:r>
            <a:r>
              <a:rPr lang="en-US" sz="2400" dirty="0" err="1">
                <a:ea typeface="ＭＳ Ｐゴシック" pitchFamily="-1" charset="-128"/>
                <a:cs typeface="ＭＳ Ｐゴシック" pitchFamily="-1" charset="-128"/>
              </a:rPr>
              <a:t>dasabuvir</a:t>
            </a:r>
            <a:r>
              <a:rPr lang="en-US" sz="2400" dirty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2400" u="sng" dirty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US" sz="2400" dirty="0">
                <a:ea typeface="ＭＳ Ｐゴシック" pitchFamily="-1" charset="-128"/>
                <a:cs typeface="ＭＳ Ｐゴシック" pitchFamily="-1" charset="-128"/>
              </a:rPr>
              <a:t> RBV for HCV genotype 1 with renal impairment</a:t>
            </a: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6483858" y="6585874"/>
            <a:ext cx="263784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Vierling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JM. AASLD 2016, Abs. 886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0" y="6570663"/>
            <a:ext cx="12600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RUBY-</a:t>
            </a:r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I, </a:t>
            </a:r>
            <a:r>
              <a:rPr lang="fr-FR" sz="1200" b="1" i="1" dirty="0" err="1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cohort</a:t>
            </a:r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 2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341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contenu 11"/>
          <p:cNvSpPr>
            <a:spLocks noGrp="1"/>
          </p:cNvSpPr>
          <p:nvPr>
            <p:ph idx="1"/>
          </p:nvPr>
        </p:nvSpPr>
        <p:spPr>
          <a:xfrm>
            <a:off x="467544" y="1196752"/>
            <a:ext cx="8351838" cy="4824412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en-US" sz="2800" dirty="0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Summary</a:t>
            </a:r>
          </a:p>
          <a:p>
            <a:pPr>
              <a:spcBef>
                <a:spcPts val="300"/>
              </a:spcBef>
              <a:spcAft>
                <a:spcPts val="0"/>
              </a:spcAft>
            </a:pPr>
            <a:endParaRPr lang="en-US" sz="1200" dirty="0"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sz="2000" dirty="0"/>
              <a:t>OBV/PTV/r + DSV ± RBV resulted in an SVR</a:t>
            </a:r>
            <a:r>
              <a:rPr lang="en-US" sz="2000" baseline="-25000" dirty="0"/>
              <a:t>12</a:t>
            </a:r>
            <a:r>
              <a:rPr lang="en-US" sz="2000" dirty="0"/>
              <a:t> rate of 96</a:t>
            </a:r>
            <a:r>
              <a:rPr lang="en-US" sz="2000" dirty="0" smtClean="0"/>
              <a:t>% in patients </a:t>
            </a:r>
            <a:r>
              <a:rPr lang="en-US" sz="2000" dirty="0"/>
              <a:t>with CKD stages 4 or 5 in cohort 2 of </a:t>
            </a:r>
            <a:r>
              <a:rPr lang="en-US" sz="2000" dirty="0" smtClean="0"/>
              <a:t>the RUBY</a:t>
            </a:r>
            <a:r>
              <a:rPr lang="en-US" sz="2000" dirty="0"/>
              <a:t>-I study</a:t>
            </a:r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sz="2000" dirty="0" smtClean="0"/>
              <a:t>The </a:t>
            </a:r>
            <a:r>
              <a:rPr lang="en-US" sz="2000" dirty="0"/>
              <a:t>regimen was generally well tolerated for this </a:t>
            </a:r>
            <a:r>
              <a:rPr lang="en-US" sz="2000" dirty="0" smtClean="0"/>
              <a:t>group of patients </a:t>
            </a:r>
            <a:r>
              <a:rPr lang="en-US" sz="2000" dirty="0"/>
              <a:t>with severe underlying </a:t>
            </a:r>
            <a:r>
              <a:rPr lang="en-US" sz="2000" dirty="0" smtClean="0"/>
              <a:t>comorbidities</a:t>
            </a:r>
            <a:r>
              <a:rPr lang="en-US" sz="2000" dirty="0"/>
              <a:t>, </a:t>
            </a:r>
            <a:r>
              <a:rPr lang="en-US" sz="2000" dirty="0" smtClean="0"/>
              <a:t>with </a:t>
            </a:r>
          </a:p>
          <a:p>
            <a:pPr lvl="2">
              <a:spcBef>
                <a:spcPts val="300"/>
              </a:spcBef>
              <a:spcAft>
                <a:spcPts val="0"/>
              </a:spcAft>
            </a:pPr>
            <a:r>
              <a:rPr lang="en-US" sz="2000" dirty="0" smtClean="0"/>
              <a:t>1 </a:t>
            </a:r>
            <a:r>
              <a:rPr lang="en-US" sz="2000" dirty="0"/>
              <a:t>possibly DAA-related serious </a:t>
            </a:r>
            <a:r>
              <a:rPr lang="en-US" sz="2000" dirty="0" smtClean="0"/>
              <a:t>adverse event </a:t>
            </a:r>
            <a:r>
              <a:rPr lang="en-US" sz="2000" dirty="0"/>
              <a:t>of diarrhea </a:t>
            </a:r>
            <a:endParaRPr lang="en-US" sz="2000" dirty="0" smtClean="0"/>
          </a:p>
          <a:p>
            <a:pPr lvl="2">
              <a:spcBef>
                <a:spcPts val="300"/>
              </a:spcBef>
              <a:spcAft>
                <a:spcPts val="0"/>
              </a:spcAft>
            </a:pPr>
            <a:r>
              <a:rPr lang="en-US" sz="2000" dirty="0" smtClean="0"/>
              <a:t>and 1 discontinuation </a:t>
            </a:r>
            <a:r>
              <a:rPr lang="en-US" sz="2000" dirty="0"/>
              <a:t>due to an </a:t>
            </a:r>
            <a:r>
              <a:rPr lang="en-US" sz="2000" dirty="0" smtClean="0"/>
              <a:t>adverse event </a:t>
            </a:r>
            <a:r>
              <a:rPr lang="en-US" sz="2000" dirty="0"/>
              <a:t>unrelated to treatment</a:t>
            </a:r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sz="2000" dirty="0" smtClean="0"/>
              <a:t> </a:t>
            </a:r>
            <a:r>
              <a:rPr lang="en-US" sz="2000" dirty="0"/>
              <a:t>A large </a:t>
            </a:r>
            <a:r>
              <a:rPr lang="en-US" sz="2000" dirty="0" smtClean="0"/>
              <a:t>proportion </a:t>
            </a:r>
            <a:r>
              <a:rPr lang="en-US" sz="2000" dirty="0"/>
              <a:t>of </a:t>
            </a:r>
            <a:r>
              <a:rPr lang="en-US" sz="2000" dirty="0" smtClean="0"/>
              <a:t>patients </a:t>
            </a:r>
            <a:r>
              <a:rPr lang="en-US" sz="2000" dirty="0"/>
              <a:t>on RBV required RBV </a:t>
            </a:r>
            <a:r>
              <a:rPr lang="en-US" sz="2000" dirty="0" smtClean="0"/>
              <a:t>dose modification </a:t>
            </a:r>
            <a:r>
              <a:rPr lang="en-US" sz="2000" dirty="0"/>
              <a:t>for anemia</a:t>
            </a:r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sz="2000" dirty="0" smtClean="0"/>
              <a:t>Most adverse events </a:t>
            </a:r>
            <a:r>
              <a:rPr lang="en-US" sz="2000" dirty="0"/>
              <a:t>were mild or moderate in </a:t>
            </a:r>
            <a:r>
              <a:rPr lang="en-US" sz="2000" dirty="0" smtClean="0"/>
              <a:t>severity</a:t>
            </a:r>
          </a:p>
          <a:p>
            <a:pPr marL="457200" lvl="1" indent="0">
              <a:spcBef>
                <a:spcPts val="300"/>
              </a:spcBef>
              <a:spcAft>
                <a:spcPts val="0"/>
              </a:spcAft>
              <a:buNone/>
            </a:pPr>
            <a:endParaRPr lang="en-US" sz="2000" dirty="0"/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sz="2000" dirty="0" smtClean="0"/>
              <a:t>These </a:t>
            </a:r>
            <a:r>
              <a:rPr lang="en-US" sz="2000" dirty="0"/>
              <a:t>results of </a:t>
            </a:r>
            <a:r>
              <a:rPr lang="en-US" sz="2000" dirty="0" smtClean="0"/>
              <a:t>efficacy </a:t>
            </a:r>
            <a:r>
              <a:rPr lang="en-US" sz="2000" dirty="0"/>
              <a:t>and safety support the use </a:t>
            </a:r>
            <a:r>
              <a:rPr lang="en-US" sz="2000" dirty="0" smtClean="0"/>
              <a:t>of this </a:t>
            </a:r>
            <a:r>
              <a:rPr lang="en-US" sz="2000" dirty="0"/>
              <a:t>regimen in </a:t>
            </a:r>
            <a:r>
              <a:rPr lang="en-US" sz="2000" dirty="0" smtClean="0"/>
              <a:t>patients </a:t>
            </a:r>
            <a:r>
              <a:rPr lang="en-US" sz="2000" dirty="0"/>
              <a:t>with advanced renal disease</a:t>
            </a:r>
            <a:r>
              <a:rPr lang="en-US" sz="2000" dirty="0" smtClean="0"/>
              <a:t>, for </a:t>
            </a:r>
            <a:r>
              <a:rPr lang="en-US" sz="2000" dirty="0"/>
              <a:t>whom treatment </a:t>
            </a:r>
            <a:r>
              <a:rPr lang="en-US" sz="2000" dirty="0" smtClean="0"/>
              <a:t>options </a:t>
            </a:r>
            <a:r>
              <a:rPr lang="en-US" sz="2000" dirty="0"/>
              <a:t>are </a:t>
            </a:r>
            <a:r>
              <a:rPr lang="en-US" sz="2000" dirty="0" smtClean="0"/>
              <a:t>limited</a:t>
            </a:r>
            <a:endParaRPr lang="fr-FR" sz="2000" dirty="0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title"/>
          </p:nvPr>
        </p:nvSpPr>
        <p:spPr>
          <a:xfrm>
            <a:off x="323528" y="76200"/>
            <a:ext cx="8653393" cy="976313"/>
          </a:xfrm>
        </p:spPr>
        <p:txBody>
          <a:bodyPr/>
          <a:lstStyle/>
          <a:p>
            <a:r>
              <a:rPr lang="en-US" sz="2400" dirty="0">
                <a:ea typeface="ＭＳ Ｐゴシック" pitchFamily="-1" charset="-128"/>
                <a:cs typeface="ＭＳ Ｐゴシック" pitchFamily="-1" charset="-128"/>
              </a:rPr>
              <a:t>RUBY-I </a:t>
            </a:r>
            <a:r>
              <a:rPr lang="en-US" sz="2400" dirty="0" smtClean="0">
                <a:ea typeface="ＭＳ Ｐゴシック" pitchFamily="-1" charset="-128"/>
                <a:cs typeface="ＭＳ Ｐゴシック" pitchFamily="-1" charset="-128"/>
              </a:rPr>
              <a:t>Study, cohort 2: </a:t>
            </a:r>
            <a:r>
              <a:rPr lang="en-US" sz="2400" dirty="0" err="1">
                <a:ea typeface="ＭＳ Ｐゴシック" pitchFamily="-1" charset="-128"/>
                <a:cs typeface="ＭＳ Ｐゴシック" pitchFamily="-1" charset="-128"/>
              </a:rPr>
              <a:t>ombitasvir</a:t>
            </a:r>
            <a:r>
              <a:rPr lang="en-US" sz="2400" dirty="0">
                <a:ea typeface="ＭＳ Ｐゴシック" pitchFamily="-1" charset="-128"/>
                <a:cs typeface="ＭＳ Ｐゴシック" pitchFamily="-1" charset="-128"/>
              </a:rPr>
              <a:t>/</a:t>
            </a:r>
            <a:r>
              <a:rPr lang="en-US" sz="2400" dirty="0" err="1">
                <a:ea typeface="ＭＳ Ｐゴシック" pitchFamily="-1" charset="-128"/>
                <a:cs typeface="ＭＳ Ｐゴシック" pitchFamily="-1" charset="-128"/>
              </a:rPr>
              <a:t>paritaprevir</a:t>
            </a:r>
            <a:r>
              <a:rPr lang="en-US" sz="2400" dirty="0">
                <a:ea typeface="ＭＳ Ｐゴシック" pitchFamily="-1" charset="-128"/>
                <a:cs typeface="ＭＳ Ｐゴシック" pitchFamily="-1" charset="-128"/>
              </a:rPr>
              <a:t>/ritonavir + </a:t>
            </a:r>
            <a:r>
              <a:rPr lang="en-US" sz="2400" dirty="0" err="1">
                <a:ea typeface="ＭＳ Ｐゴシック" pitchFamily="-1" charset="-128"/>
                <a:cs typeface="ＭＳ Ｐゴシック" pitchFamily="-1" charset="-128"/>
              </a:rPr>
              <a:t>dasabuvir</a:t>
            </a:r>
            <a:r>
              <a:rPr lang="en-US" sz="2400" dirty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2400" u="sng" dirty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US" sz="2400" dirty="0">
                <a:ea typeface="ＭＳ Ｐゴシック" pitchFamily="-1" charset="-128"/>
                <a:cs typeface="ＭＳ Ｐゴシック" pitchFamily="-1" charset="-128"/>
              </a:rPr>
              <a:t> RBV for HCV genotype 1 with renal impairment</a:t>
            </a: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6483858" y="6585874"/>
            <a:ext cx="263784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Vierling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JM. AASLD 2016, Abs. 886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" name="AutoShape 162"/>
          <p:cNvSpPr>
            <a:spLocks noChangeArrowheads="1"/>
          </p:cNvSpPr>
          <p:nvPr/>
        </p:nvSpPr>
        <p:spPr bwMode="auto">
          <a:xfrm>
            <a:off x="0" y="6570663"/>
            <a:ext cx="12600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RUBY-</a:t>
            </a:r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I, </a:t>
            </a:r>
            <a:r>
              <a:rPr lang="fr-FR" sz="1200" b="1" i="1" dirty="0" err="1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cohort</a:t>
            </a:r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 2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8005535"/>
      </p:ext>
    </p:extLst>
  </p:cSld>
  <p:clrMapOvr>
    <a:masterClrMapping/>
  </p:clrMapOvr>
</p:sld>
</file>

<file path=ppt/theme/theme1.xml><?xml version="1.0" encoding="utf-8"?>
<a:theme xmlns:a="http://schemas.openxmlformats.org/drawingml/2006/main" name="ARV_trials_2010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4940</TotalTime>
  <Words>828</Words>
  <Application>Microsoft Office PowerPoint</Application>
  <PresentationFormat>Affichage à l'écran (4:3)</PresentationFormat>
  <Paragraphs>201</Paragraphs>
  <Slides>5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5</vt:i4>
      </vt:variant>
    </vt:vector>
  </HeadingPairs>
  <TitlesOfParts>
    <vt:vector size="7" baseType="lpstr">
      <vt:lpstr>ARV_trials_2010</vt:lpstr>
      <vt:lpstr>HCV-trials.com 2015 </vt:lpstr>
      <vt:lpstr>RUBY-I Study, cohort 2: ombitasvir/paritaprevir/ritonavir + dasabuvir + RBV for HCV genotype 1 with renal impairment</vt:lpstr>
      <vt:lpstr>RUBY-I Study, cohort 2: ombitasvir/paritaprevir/ritonavir + dasabuvir + RBV for HCV genotype 1 with renal impairment</vt:lpstr>
      <vt:lpstr>Présentation PowerPoint</vt:lpstr>
      <vt:lpstr>RUBY-I Study, cohort 2: ombitasvir/paritaprevir/ritonavir + dasabuvir + RBV for HCV genotype 1 with renal impairment</vt:lpstr>
      <vt:lpstr>RUBY-I Study, cohort 2: ombitasvir/paritaprevir/ritonavir + dasabuvir + RBV for HCV genotype 1 with renal impairment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François RAFFI</dc:creator>
  <cp:lastModifiedBy>Utilisateur</cp:lastModifiedBy>
  <cp:revision>150</cp:revision>
  <dcterms:created xsi:type="dcterms:W3CDTF">2015-05-22T12:00:39Z</dcterms:created>
  <dcterms:modified xsi:type="dcterms:W3CDTF">2017-01-04T16:21:46Z</dcterms:modified>
</cp:coreProperties>
</file>