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notesMasterIdLst>
    <p:notesMasterId r:id="rId8"/>
  </p:notesMasterIdLst>
  <p:sldIdLst>
    <p:sldId id="278" r:id="rId3"/>
    <p:sldId id="282" r:id="rId4"/>
    <p:sldId id="279" r:id="rId5"/>
    <p:sldId id="283" r:id="rId6"/>
    <p:sldId id="280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DDDDDD"/>
    <a:srgbClr val="0070C0"/>
    <a:srgbClr val="800080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993" autoAdjust="0"/>
  </p:normalViewPr>
  <p:slideViewPr>
    <p:cSldViewPr snapToObjects="1">
      <p:cViewPr>
        <p:scale>
          <a:sx n="75" d="100"/>
          <a:sy n="75" d="100"/>
        </p:scale>
        <p:origin x="-3414" y="-86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21/07/2016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2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959F4-DF48-F941-8737-148BEA9BF33D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39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541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264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77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2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2BE16F37-D63B-443C-96C0-C234F1098F79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‹N°›</a:t>
            </a:fld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6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13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296517" y="1935773"/>
            <a:ext cx="0" cy="169333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531580" y="2063177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88964"/>
              </p:ext>
            </p:extLst>
          </p:nvPr>
        </p:nvGraphicFramePr>
        <p:xfrm>
          <a:off x="4932040" y="3041528"/>
          <a:ext cx="2362912" cy="525340"/>
        </p:xfrm>
        <a:graphic>
          <a:graphicData uri="http://schemas.openxmlformats.org/drawingml/2006/table">
            <a:tbl>
              <a:tblPr/>
              <a:tblGrid>
                <a:gridCol w="2362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27582" y="1261701"/>
            <a:ext cx="1367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43828" y="1699277"/>
            <a:ext cx="2843996" cy="230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kidney disease with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eGFR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(MDRD) &lt; 30 ml/min/1.73m</a:t>
            </a:r>
            <a:r>
              <a:rPr lang="en-US" sz="1400" b="1" baseline="300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(dialysis permitted)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 Study: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+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024042" y="3313835"/>
            <a:ext cx="1907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315200" y="2492896"/>
            <a:ext cx="15917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326217" y="3313835"/>
            <a:ext cx="15917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71839" y="2671049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US" b="1" baseline="-2500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" name="Rectangle 1"/>
          <p:cNvSpPr/>
          <p:nvPr/>
        </p:nvSpPr>
        <p:spPr>
          <a:xfrm>
            <a:off x="176507" y="4005064"/>
            <a:ext cx="81725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** Liver biopsy (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Metavir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≤ F3,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Ishak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score ≤ 4) or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fibroscan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&lt; 12.5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kPa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or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FibroTest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≤ 0.72 + APRI ≤ 2 </a:t>
            </a:r>
            <a:endParaRPr lang="en-US" sz="1400" dirty="0"/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024042" y="2541173"/>
            <a:ext cx="1907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92582"/>
              </p:ext>
            </p:extLst>
          </p:nvPr>
        </p:nvGraphicFramePr>
        <p:xfrm>
          <a:off x="4954928" y="2227546"/>
          <a:ext cx="2317990" cy="489374"/>
        </p:xfrm>
        <a:graphic>
          <a:graphicData uri="http://schemas.openxmlformats.org/drawingml/2006/table">
            <a:tbl>
              <a:tblPr/>
              <a:tblGrid>
                <a:gridCol w="23179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9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DSV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50301" y="2920904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</a:t>
            </a:r>
          </a:p>
        </p:txBody>
      </p:sp>
      <p:sp>
        <p:nvSpPr>
          <p:cNvPr id="3" name="Rectangle 2"/>
          <p:cNvSpPr/>
          <p:nvPr/>
        </p:nvSpPr>
        <p:spPr>
          <a:xfrm>
            <a:off x="2978191" y="2179413"/>
            <a:ext cx="12523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1a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4776" y="2996642"/>
            <a:ext cx="1261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1b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207047" y="212204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13</a:t>
            </a: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5609206" y="6585874"/>
            <a:ext cx="3512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Pockros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PJ. Gastroenterology 2016;150:1590-8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" name="Espace réservé du contenu 4"/>
          <p:cNvSpPr txBox="1">
            <a:spLocks/>
          </p:cNvSpPr>
          <p:nvPr/>
        </p:nvSpPr>
        <p:spPr bwMode="auto">
          <a:xfrm>
            <a:off x="539552" y="4482832"/>
            <a:ext cx="8351838" cy="13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lvl="1" defTabSz="914400"/>
            <a:r>
              <a:rPr lang="en-US" sz="1400" kern="0" dirty="0"/>
              <a:t>Co-formulated </a:t>
            </a:r>
            <a:r>
              <a:rPr lang="en-US" sz="1400" kern="0" dirty="0" err="1"/>
              <a:t>ombitasvir</a:t>
            </a:r>
            <a:r>
              <a:rPr lang="en-US" sz="1400" kern="0" dirty="0"/>
              <a:t> (OBV)/</a:t>
            </a:r>
            <a:r>
              <a:rPr lang="en-US" sz="1400" kern="0" dirty="0" err="1"/>
              <a:t>paritaprevir</a:t>
            </a:r>
            <a:r>
              <a:rPr lang="en-US" sz="1400" kern="0" dirty="0"/>
              <a:t> (PTV)/</a:t>
            </a:r>
            <a:r>
              <a:rPr lang="en-US" sz="1400" kern="0" dirty="0" err="1"/>
              <a:t>rironavir</a:t>
            </a:r>
            <a:r>
              <a:rPr lang="en-US" sz="1400" kern="0" dirty="0"/>
              <a:t> (r): 25/150/100 mg </a:t>
            </a:r>
            <a:r>
              <a:rPr lang="en-US" sz="1400" kern="0" dirty="0" err="1"/>
              <a:t>qd</a:t>
            </a:r>
            <a:r>
              <a:rPr lang="en-US" sz="1400" kern="0" dirty="0"/>
              <a:t> = 2 tablets</a:t>
            </a:r>
          </a:p>
          <a:p>
            <a:pPr lvl="1" defTabSz="914400"/>
            <a:r>
              <a:rPr lang="en-US" sz="1400" kern="0" dirty="0" err="1"/>
              <a:t>Dasabuvir</a:t>
            </a:r>
            <a:r>
              <a:rPr lang="en-US" sz="1400" kern="0" dirty="0"/>
              <a:t> (DSV): 250 mg bid</a:t>
            </a:r>
          </a:p>
          <a:p>
            <a:pPr lvl="1" defTabSz="914400"/>
            <a:r>
              <a:rPr lang="en-US" sz="1400" kern="0" dirty="0"/>
              <a:t>RBV 200 mg </a:t>
            </a:r>
            <a:r>
              <a:rPr lang="en-US" sz="1400" kern="0" dirty="0" err="1"/>
              <a:t>qd</a:t>
            </a:r>
            <a:r>
              <a:rPr lang="en-US" sz="1400" kern="0" dirty="0"/>
              <a:t> (genotype 1a)</a:t>
            </a:r>
          </a:p>
        </p:txBody>
      </p:sp>
      <p:sp>
        <p:nvSpPr>
          <p:cNvPr id="42" name="Espace réservé du contenu 4"/>
          <p:cNvSpPr txBox="1">
            <a:spLocks/>
          </p:cNvSpPr>
          <p:nvPr/>
        </p:nvSpPr>
        <p:spPr bwMode="auto">
          <a:xfrm>
            <a:off x="539552" y="5737842"/>
            <a:ext cx="8351838" cy="84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lvl="1" defTabSz="914400"/>
            <a:r>
              <a:rPr lang="en-US" sz="1400" kern="0" dirty="0"/>
              <a:t>SVR</a:t>
            </a:r>
            <a:r>
              <a:rPr lang="en-US" sz="1400" kern="0" baseline="-25000" dirty="0"/>
              <a:t>12</a:t>
            </a:r>
            <a:r>
              <a:rPr lang="en-US" sz="1400" kern="0" dirty="0"/>
              <a:t> (HCV RNA &lt; 25 IU/ml</a:t>
            </a:r>
            <a:r>
              <a:rPr lang="en-US" sz="1600" kern="0" dirty="0"/>
              <a:t>) by intent-to-treat with 2-sided 95% CI</a:t>
            </a: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7020074" y="134713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32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27584" y="5457055"/>
            <a:ext cx="80648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2 failures</a:t>
            </a:r>
          </a:p>
          <a:p>
            <a:pPr marL="182563" indent="-182563"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0066"/>
                </a:solidFill>
              </a:rPr>
              <a:t>1 Genotype 1a, 60 year old male on hemodialysis and history of </a:t>
            </a:r>
            <a:r>
              <a:rPr lang="en-US" sz="1400" dirty="0" err="1">
                <a:solidFill>
                  <a:srgbClr val="000066"/>
                </a:solidFill>
              </a:rPr>
              <a:t>hypertesnsion</a:t>
            </a:r>
            <a:r>
              <a:rPr lang="en-US" sz="1400" dirty="0">
                <a:solidFill>
                  <a:srgbClr val="000066"/>
                </a:solidFill>
              </a:rPr>
              <a:t>, died at D14 after the end of treatment (unrelated cardiac cause) ; HCV RNA undetectable at the end of treatment</a:t>
            </a:r>
          </a:p>
          <a:p>
            <a:pPr marL="182563" indent="-182563"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0066"/>
                </a:solidFill>
              </a:rPr>
              <a:t>1 relapse : black male on hemodialysis, 49, GT1a, F3, IL28B CT, RBV discontinued at D58 due to anemia, compliance not optimal, RAVs emergence at failure : NS3 (D168V) and NS5A (Q30R)</a:t>
            </a:r>
          </a:p>
        </p:txBody>
      </p:sp>
      <p:sp>
        <p:nvSpPr>
          <p:cNvPr id="16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7070792"/>
              </p:ext>
            </p:extLst>
          </p:nvPr>
        </p:nvGraphicFramePr>
        <p:xfrm>
          <a:off x="836728" y="1700808"/>
          <a:ext cx="7495569" cy="3734439"/>
        </p:xfrm>
        <a:graphic>
          <a:graphicData uri="http://schemas.openxmlformats.org/drawingml/2006/table">
            <a:tbl>
              <a:tblPr/>
              <a:tblGrid>
                <a:gridCol w="48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81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6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 / 70%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/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F0-F1 / F2 / F3,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/ 6 /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 (range)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(5.5 – 7.6)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History of diabetes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(55%)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15-30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(CKD stage 4),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15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or dialysis (CKD stage 5),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(HCV RNA &lt; 25 IU/ml)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18/20 (90%, 95% CI: 70-97 )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  <a:endParaRPr lang="fr-FR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95768" y="6585874"/>
            <a:ext cx="3425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Pockros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PJ. Gastroenterology 2016;150:1590-8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16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08723" y="1122253"/>
            <a:ext cx="6728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8313" y="76200"/>
            <a:ext cx="8653393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  <a:endParaRPr lang="fr-FR" sz="2800" dirty="0"/>
          </a:p>
        </p:txBody>
      </p:sp>
      <p:graphicFrame>
        <p:nvGraphicFramePr>
          <p:cNvPr id="1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975880"/>
              </p:ext>
            </p:extLst>
          </p:nvPr>
        </p:nvGraphicFramePr>
        <p:xfrm>
          <a:off x="395536" y="1629342"/>
          <a:ext cx="8404248" cy="4823994"/>
        </p:xfrm>
        <a:graphic>
          <a:graphicData uri="http://schemas.openxmlformats.org/drawingml/2006/table">
            <a:tbl>
              <a:tblPr/>
              <a:tblGrid>
                <a:gridCol w="40948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41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52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 (Genotype 1a)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 (Genotype 1b)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(23)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(14)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related to study drug 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RBV dose reduction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(69)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15% in any group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(69)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(38)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(29)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(31)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(14)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(38)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(23)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Peripheral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edema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(8)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(29)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10-8 g/dl / &lt; 8-6.5 g/dl, 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1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1.5 to 4 x ULN, N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or AST grade 3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254" marR="89254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95768" y="6585874"/>
            <a:ext cx="3425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Pockros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PJ. Gastroenterology 2016;150:1590-8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12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82166" y="1196752"/>
            <a:ext cx="8351838" cy="57551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Plasma </a:t>
            </a:r>
            <a:r>
              <a:rPr lang="fr-FR" dirty="0" err="1"/>
              <a:t>trough</a:t>
            </a:r>
            <a:r>
              <a:rPr lang="fr-FR" dirty="0"/>
              <a:t> concentrations for </a:t>
            </a:r>
            <a:r>
              <a:rPr lang="fr-FR" dirty="0" err="1"/>
              <a:t>study</a:t>
            </a:r>
            <a:r>
              <a:rPr lang="fr-FR" dirty="0"/>
              <a:t> </a:t>
            </a:r>
            <a:r>
              <a:rPr lang="fr-FR" dirty="0" err="1"/>
              <a:t>drugs</a:t>
            </a:r>
            <a:r>
              <a:rPr lang="fr-FR" dirty="0"/>
              <a:t> (</a:t>
            </a:r>
            <a:r>
              <a:rPr lang="fr-FR" dirty="0" err="1"/>
              <a:t>ng</a:t>
            </a:r>
            <a:r>
              <a:rPr lang="fr-FR" dirty="0"/>
              <a:t>/ml), </a:t>
            </a:r>
            <a:r>
              <a:rPr lang="fr-FR" dirty="0" err="1"/>
              <a:t>geometric</a:t>
            </a:r>
            <a:r>
              <a:rPr lang="fr-FR" dirty="0"/>
              <a:t> </a:t>
            </a:r>
            <a:r>
              <a:rPr lang="fr-FR" dirty="0" err="1"/>
              <a:t>mean</a:t>
            </a:r>
            <a:r>
              <a:rPr lang="fr-FR" dirty="0"/>
              <a:t> and 95% CI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89672" y="6289575"/>
            <a:ext cx="8032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Time </a:t>
            </a:r>
            <a:r>
              <a:rPr lang="fr-FR" sz="1400" dirty="0" err="1">
                <a:solidFill>
                  <a:srgbClr val="000066"/>
                </a:solidFill>
              </a:rPr>
              <a:t>interval</a:t>
            </a:r>
            <a:r>
              <a:rPr lang="fr-FR" sz="1400" dirty="0">
                <a:solidFill>
                  <a:srgbClr val="000066"/>
                </a:solidFill>
              </a:rPr>
              <a:t> &gt; 22-26 </a:t>
            </a:r>
            <a:r>
              <a:rPr lang="fr-FR" sz="1400" dirty="0" err="1">
                <a:solidFill>
                  <a:srgbClr val="000066"/>
                </a:solidFill>
              </a:rPr>
              <a:t>hours</a:t>
            </a:r>
            <a:r>
              <a:rPr lang="fr-FR" sz="1400" dirty="0">
                <a:solidFill>
                  <a:srgbClr val="000066"/>
                </a:solidFill>
              </a:rPr>
              <a:t> for PTV, RTV and OBV, and &gt; 10-14 </a:t>
            </a:r>
            <a:r>
              <a:rPr lang="fr-FR" sz="1400" dirty="0" err="1">
                <a:solidFill>
                  <a:srgbClr val="000066"/>
                </a:solidFill>
              </a:rPr>
              <a:t>hours</a:t>
            </a:r>
            <a:r>
              <a:rPr lang="fr-FR" sz="1400" dirty="0">
                <a:solidFill>
                  <a:srgbClr val="000066"/>
                </a:solidFill>
              </a:rPr>
              <a:t> for DSV, DSV M1 and RBV</a:t>
            </a:r>
          </a:p>
        </p:txBody>
      </p:sp>
      <p:sp>
        <p:nvSpPr>
          <p:cNvPr id="10" name="Espace réservé du contenu 11"/>
          <p:cNvSpPr txBox="1">
            <a:spLocks/>
          </p:cNvSpPr>
          <p:nvPr/>
        </p:nvSpPr>
        <p:spPr bwMode="auto">
          <a:xfrm>
            <a:off x="5762808" y="2064810"/>
            <a:ext cx="335889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000066"/>
                </a:solidFill>
                <a:latin typeface="+mn-lt"/>
              </a:rPr>
              <a:t>C trough geometric means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400" dirty="0"/>
              <a:t>Comparable for PTV, RTV, OBV and DSV in patients with stage 4 and 5 CKD and patients  without end-stage renal disease (data from phase 3 studies)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400" b="0" dirty="0">
                <a:solidFill>
                  <a:srgbClr val="000066"/>
                </a:solidFill>
              </a:rPr>
              <a:t>15-38% lower for DSV M1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400" dirty="0"/>
              <a:t>27-36% lower for RBV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000066"/>
                </a:solidFill>
                <a:latin typeface="+mn-lt"/>
              </a:rPr>
              <a:t>Intensive PK in 1 patient on hemodialysis : concentrations </a:t>
            </a:r>
            <a:br>
              <a:rPr lang="en-US" sz="1600" b="0" dirty="0">
                <a:solidFill>
                  <a:srgbClr val="000066"/>
                </a:solidFill>
                <a:latin typeface="+mn-lt"/>
              </a:rPr>
            </a:br>
            <a:r>
              <a:rPr lang="en-US" sz="1600" b="0" dirty="0">
                <a:solidFill>
                  <a:srgbClr val="000066"/>
                </a:solidFill>
                <a:latin typeface="+mn-lt"/>
              </a:rPr>
              <a:t>of all anti-HCV comparable prior to the start of hemodialysis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695768" y="6585874"/>
            <a:ext cx="3425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Pockros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PJ. Gastroenterology 2016;150:1590-8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Titre 10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  <a:endParaRPr lang="fr-FR" dirty="0"/>
          </a:p>
        </p:txBody>
      </p:sp>
      <p:graphicFrame>
        <p:nvGraphicFramePr>
          <p:cNvPr id="134" name="Tableau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12902"/>
              </p:ext>
            </p:extLst>
          </p:nvPr>
        </p:nvGraphicFramePr>
        <p:xfrm>
          <a:off x="874815" y="4932096"/>
          <a:ext cx="461064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180">
                  <a:extLst>
                    <a:ext uri="{9D8B030D-6E8A-4147-A177-3AD203B41FA5}">
                      <a16:colId xmlns:a16="http://schemas.microsoft.com/office/drawing/2014/main" xmlns="" val="2287189159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353374024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623069316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666773486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3933390561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1076730018"/>
                    </a:ext>
                  </a:extLst>
                </a:gridCol>
                <a:gridCol w="571244">
                  <a:extLst>
                    <a:ext uri="{9D8B030D-6E8A-4147-A177-3AD203B41FA5}">
                      <a16:colId xmlns:a16="http://schemas.microsoft.com/office/drawing/2014/main" xmlns="" val="2561214482"/>
                    </a:ext>
                  </a:extLst>
                </a:gridCol>
              </a:tblGrid>
              <a:tr h="157968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RUBY-I 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62332920"/>
                  </a:ext>
                </a:extLst>
              </a:tr>
              <a:tr h="157968">
                <a:tc>
                  <a:txBody>
                    <a:bodyPr/>
                    <a:lstStyle/>
                    <a:p>
                      <a:r>
                        <a:rPr lang="fr-FR" sz="1000" dirty="0" err="1">
                          <a:solidFill>
                            <a:srgbClr val="000066"/>
                          </a:solidFill>
                        </a:rPr>
                        <a:t>Mean</a:t>
                      </a:r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000" dirty="0" err="1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fr-FR" sz="1000" baseline="-25000" dirty="0" err="1">
                          <a:solidFill>
                            <a:srgbClr val="000066"/>
                          </a:solidFill>
                        </a:rPr>
                        <a:t>trough</a:t>
                      </a:r>
                      <a:endParaRPr lang="fr-FR" sz="1000" baseline="-25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36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168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47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1500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19987930"/>
                  </a:ext>
                </a:extLst>
              </a:tr>
              <a:tr h="157968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CV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97%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54%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65%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53%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000066"/>
                          </a:solidFill>
                        </a:rPr>
                        <a:t>49%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3310710"/>
                  </a:ext>
                </a:extLst>
              </a:tr>
            </a:tbl>
          </a:graphicData>
        </a:graphic>
      </p:graphicFrame>
      <p:graphicFrame>
        <p:nvGraphicFramePr>
          <p:cNvPr id="136" name="Tableau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39831"/>
              </p:ext>
            </p:extLst>
          </p:nvPr>
        </p:nvGraphicFramePr>
        <p:xfrm>
          <a:off x="886511" y="5661248"/>
          <a:ext cx="467074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701">
                  <a:extLst>
                    <a:ext uri="{9D8B030D-6E8A-4147-A177-3AD203B41FA5}">
                      <a16:colId xmlns:a16="http://schemas.microsoft.com/office/drawing/2014/main" xmlns="" val="2287189159"/>
                    </a:ext>
                  </a:extLst>
                </a:gridCol>
                <a:gridCol w="544875">
                  <a:extLst>
                    <a:ext uri="{9D8B030D-6E8A-4147-A177-3AD203B41FA5}">
                      <a16:colId xmlns:a16="http://schemas.microsoft.com/office/drawing/2014/main" xmlns="" val="353374024"/>
                    </a:ext>
                  </a:extLst>
                </a:gridCol>
                <a:gridCol w="544875">
                  <a:extLst>
                    <a:ext uri="{9D8B030D-6E8A-4147-A177-3AD203B41FA5}">
                      <a16:colId xmlns:a16="http://schemas.microsoft.com/office/drawing/2014/main" xmlns="" val="623069316"/>
                    </a:ext>
                  </a:extLst>
                </a:gridCol>
                <a:gridCol w="507424">
                  <a:extLst>
                    <a:ext uri="{9D8B030D-6E8A-4147-A177-3AD203B41FA5}">
                      <a16:colId xmlns:a16="http://schemas.microsoft.com/office/drawing/2014/main" xmlns="" val="666773486"/>
                    </a:ext>
                  </a:extLst>
                </a:gridCol>
                <a:gridCol w="608204">
                  <a:extLst>
                    <a:ext uri="{9D8B030D-6E8A-4147-A177-3AD203B41FA5}">
                      <a16:colId xmlns:a16="http://schemas.microsoft.com/office/drawing/2014/main" xmlns="" val="393339056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1076730018"/>
                    </a:ext>
                  </a:extLst>
                </a:gridCol>
                <a:gridCol w="781606">
                  <a:extLst>
                    <a:ext uri="{9D8B030D-6E8A-4147-A177-3AD203B41FA5}">
                      <a16:colId xmlns:a16="http://schemas.microsoft.com/office/drawing/2014/main" xmlns="" val="2561214482"/>
                    </a:ext>
                  </a:extLst>
                </a:gridCol>
              </a:tblGrid>
              <a:tr h="179212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Phase 3 </a:t>
                      </a:r>
                      <a:r>
                        <a:rPr lang="fr-FR" sz="900" dirty="0" err="1">
                          <a:solidFill>
                            <a:srgbClr val="000066"/>
                          </a:solidFill>
                        </a:rPr>
                        <a:t>studies</a:t>
                      </a:r>
                      <a:r>
                        <a:rPr lang="fr-FR" sz="900" baseline="0" dirty="0">
                          <a:solidFill>
                            <a:srgbClr val="000066"/>
                          </a:solidFill>
                        </a:rPr>
                        <a:t> N</a:t>
                      </a:r>
                      <a:endParaRPr lang="fr-FR" sz="900" baseline="-2500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1277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1277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1277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1253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1253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897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19987930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fr-FR" sz="900" baseline="-25000" dirty="0" err="1">
                          <a:solidFill>
                            <a:srgbClr val="000066"/>
                          </a:solidFill>
                        </a:rPr>
                        <a:t>trough</a:t>
                      </a:r>
                      <a:r>
                        <a:rPr lang="fr-FR" sz="900" baseline="-2500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900" baseline="0" dirty="0">
                          <a:solidFill>
                            <a:srgbClr val="000066"/>
                          </a:solidFill>
                        </a:rPr>
                        <a:t>range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16-36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40-57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24-33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175-270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55-76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rgbClr val="000066"/>
                          </a:solidFill>
                        </a:rPr>
                        <a:t>2060-2330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3310710"/>
                  </a:ext>
                </a:extLst>
              </a:tr>
            </a:tbl>
          </a:graphicData>
        </a:graphic>
      </p:graphicFrame>
      <p:grpSp>
        <p:nvGrpSpPr>
          <p:cNvPr id="139" name="Groupe 138"/>
          <p:cNvGrpSpPr/>
          <p:nvPr/>
        </p:nvGrpSpPr>
        <p:grpSpPr>
          <a:xfrm>
            <a:off x="1475657" y="2192545"/>
            <a:ext cx="3960440" cy="2739551"/>
            <a:chOff x="1475657" y="2192545"/>
            <a:chExt cx="3960440" cy="2739551"/>
          </a:xfrm>
        </p:grpSpPr>
        <p:cxnSp>
          <p:nvCxnSpPr>
            <p:cNvPr id="3" name="Connecteur droit 2"/>
            <p:cNvCxnSpPr/>
            <p:nvPr/>
          </p:nvCxnSpPr>
          <p:spPr>
            <a:xfrm>
              <a:off x="2070632" y="2276045"/>
              <a:ext cx="0" cy="72691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2064900" y="3201753"/>
              <a:ext cx="0" cy="1379561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001765" y="4581314"/>
              <a:ext cx="3434332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5036702" y="2379152"/>
              <a:ext cx="1633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5128573" y="2379152"/>
              <a:ext cx="0" cy="6068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4959719" y="2767728"/>
              <a:ext cx="3267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>
              <a:off x="5047678" y="2986051"/>
              <a:ext cx="1543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5100685" y="228374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5100685" y="263380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5048823" y="2815253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5152547" y="2815253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5100684" y="2961284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2" name="Connecteur droit 31"/>
            <p:cNvCxnSpPr/>
            <p:nvPr/>
          </p:nvCxnSpPr>
          <p:spPr>
            <a:xfrm>
              <a:off x="3909872" y="3332466"/>
              <a:ext cx="21929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807926" y="4008121"/>
              <a:ext cx="3934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909872" y="4312322"/>
              <a:ext cx="21929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4017303" y="3332466"/>
              <a:ext cx="0" cy="9798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3991371" y="3459163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991371" y="360145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4037692" y="3750632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3939509" y="3816525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3985830" y="418421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/>
            <p:cNvSpPr/>
            <p:nvPr/>
          </p:nvSpPr>
          <p:spPr>
            <a:xfrm>
              <a:off x="3985830" y="4389484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44"/>
            <p:cNvCxnSpPr/>
            <p:nvPr/>
          </p:nvCxnSpPr>
          <p:spPr>
            <a:xfrm>
              <a:off x="4455902" y="4277112"/>
              <a:ext cx="24504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4374219" y="4414250"/>
              <a:ext cx="40841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 flipV="1">
              <a:off x="4464134" y="4488548"/>
              <a:ext cx="216782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8426" y="4286834"/>
              <a:ext cx="0" cy="2004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Ellipse 52"/>
            <p:cNvSpPr/>
            <p:nvPr/>
          </p:nvSpPr>
          <p:spPr>
            <a:xfrm>
              <a:off x="4551941" y="422702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/>
            <p:cNvSpPr/>
            <p:nvPr/>
          </p:nvSpPr>
          <p:spPr>
            <a:xfrm>
              <a:off x="4493651" y="429565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4603803" y="4361487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4450392" y="4389484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4649089" y="446249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/>
            <p:cNvSpPr/>
            <p:nvPr/>
          </p:nvSpPr>
          <p:spPr>
            <a:xfrm>
              <a:off x="4550352" y="4485979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0" name="Connecteur droit 59"/>
            <p:cNvCxnSpPr/>
            <p:nvPr/>
          </p:nvCxnSpPr>
          <p:spPr>
            <a:xfrm>
              <a:off x="3358378" y="4393439"/>
              <a:ext cx="22124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3272892" y="4462498"/>
              <a:ext cx="3661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3358378" y="4510745"/>
              <a:ext cx="1990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3455982" y="4393439"/>
              <a:ext cx="0" cy="1173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>
              <a:off x="2822243" y="4251795"/>
              <a:ext cx="1633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>
            <a:xfrm>
              <a:off x="2740560" y="4389484"/>
              <a:ext cx="3267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2822243" y="4462498"/>
              <a:ext cx="1633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2903926" y="4251795"/>
              <a:ext cx="0" cy="2107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Ellipse 74"/>
            <p:cNvSpPr/>
            <p:nvPr/>
          </p:nvSpPr>
          <p:spPr>
            <a:xfrm>
              <a:off x="3430226" y="4210893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3465943" y="4496496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3530204" y="4442907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3505527" y="4412322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3453666" y="4401804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3395603" y="4412322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3380412" y="445408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3324497" y="446715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398892" y="4514737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5" name="Connecteur droit 84"/>
            <p:cNvCxnSpPr/>
            <p:nvPr/>
          </p:nvCxnSpPr>
          <p:spPr>
            <a:xfrm>
              <a:off x="2251490" y="4232108"/>
              <a:ext cx="1963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2168779" y="4461855"/>
              <a:ext cx="3267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2251490" y="4535513"/>
              <a:ext cx="1963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349660" y="4235659"/>
              <a:ext cx="0" cy="2998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Ellipse 92"/>
            <p:cNvSpPr/>
            <p:nvPr/>
          </p:nvSpPr>
          <p:spPr>
            <a:xfrm>
              <a:off x="3023946" y="435338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Ellipse 93"/>
            <p:cNvSpPr/>
            <p:nvPr/>
          </p:nvSpPr>
          <p:spPr>
            <a:xfrm>
              <a:off x="2828644" y="4497393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2930369" y="4395156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Ellipse 95"/>
            <p:cNvSpPr/>
            <p:nvPr/>
          </p:nvSpPr>
          <p:spPr>
            <a:xfrm>
              <a:off x="2828821" y="4372334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/>
            <p:cNvSpPr/>
            <p:nvPr/>
          </p:nvSpPr>
          <p:spPr>
            <a:xfrm>
              <a:off x="2740560" y="4303847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/>
            <p:cNvSpPr/>
            <p:nvPr/>
          </p:nvSpPr>
          <p:spPr>
            <a:xfrm>
              <a:off x="2825167" y="418324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/>
            <p:cNvSpPr/>
            <p:nvPr/>
          </p:nvSpPr>
          <p:spPr>
            <a:xfrm>
              <a:off x="2924412" y="4123800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2319531" y="3915666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2316773" y="4253287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Ellipse 101"/>
            <p:cNvSpPr/>
            <p:nvPr/>
          </p:nvSpPr>
          <p:spPr>
            <a:xfrm>
              <a:off x="2461674" y="4392652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2374022" y="4429321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2176841" y="4330595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2269254" y="4400382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2272231" y="4542638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2368970" y="4546029"/>
              <a:ext cx="51862" cy="495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9" name="Connecteur droit 108"/>
            <p:cNvCxnSpPr/>
            <p:nvPr/>
          </p:nvCxnSpPr>
          <p:spPr>
            <a:xfrm>
              <a:off x="2001765" y="3201753"/>
              <a:ext cx="126271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2001765" y="3547888"/>
              <a:ext cx="6313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1995074" y="4236927"/>
              <a:ext cx="6313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2005413" y="3896643"/>
              <a:ext cx="6313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2001765" y="2682081"/>
              <a:ext cx="6313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1999925" y="3001776"/>
              <a:ext cx="126271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>
              <a:off x="2007497" y="2338909"/>
              <a:ext cx="63135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ZoneTexte 119"/>
            <p:cNvSpPr txBox="1"/>
            <p:nvPr/>
          </p:nvSpPr>
          <p:spPr>
            <a:xfrm>
              <a:off x="1475657" y="2192545"/>
              <a:ext cx="594975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2800</a:t>
              </a: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1483903" y="2538807"/>
              <a:ext cx="594975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1800</a:t>
              </a: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1580277" y="2865861"/>
              <a:ext cx="498601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800</a:t>
              </a: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1580277" y="3057549"/>
              <a:ext cx="498601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400</a:t>
              </a:r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580277" y="3411836"/>
              <a:ext cx="498601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300</a:t>
              </a: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576995" y="3751478"/>
              <a:ext cx="498601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1585108" y="4095046"/>
              <a:ext cx="498601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1777262" y="4439018"/>
              <a:ext cx="305853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2064900" y="4625196"/>
              <a:ext cx="549515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PTV</a:t>
              </a:r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2633390" y="4631986"/>
              <a:ext cx="555480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RTV</a:t>
              </a: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3176638" y="4625196"/>
              <a:ext cx="578610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OBV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3746789" y="4631986"/>
              <a:ext cx="567699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DSV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4149106" y="4630124"/>
              <a:ext cx="858640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DSV M1</a:t>
              </a: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4844724" y="4630081"/>
              <a:ext cx="567699" cy="3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RBV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065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73152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In HCV genotype 1-infected patients with stage 4 or 5 chronic kidney disease, including patients on dialysis, 12 weeks of therapy achieved a SVR</a:t>
            </a:r>
            <a:r>
              <a:rPr lang="en-US" baseline="-25000" dirty="0"/>
              <a:t>12</a:t>
            </a:r>
            <a:r>
              <a:rPr lang="en-US" dirty="0"/>
              <a:t> of 90% overall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Among patients with post-treatment data available, the SVR</a:t>
            </a:r>
            <a:r>
              <a:rPr lang="en-US" baseline="-25000" dirty="0"/>
              <a:t>12</a:t>
            </a:r>
            <a:r>
              <a:rPr lang="en-US" dirty="0"/>
              <a:t> rate was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For genotype 1a : 92.3% (12/13) with OBV/PTV/r + DSV + RBV ; 1 relapse, possibly related to poor treatment compliance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For genotype 1b : 100% (7/7) with OBV/PTV/r + DSV 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OBV/PTV/r + DSV ± RBV was well tolerated with no treatment discontinuations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The majority of patients receiving RBV 200 mg/day required RBV interruption (9/13)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Laboratory abnormalities and safety findings were otherwise consistent with the safety profile in patients with normal renal function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These data support the use of the 3D regimen with no dose adjustment in patients with severe or end-stage renal disease</a:t>
            </a:r>
            <a:endParaRPr lang="en-US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endParaRPr lang="fr-FR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695768" y="6585874"/>
            <a:ext cx="3425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Pockros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PJ. Gastroenterology 2016;150:1590-8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005535"/>
      </p:ext>
    </p:extLst>
  </p:cSld>
  <p:clrMapOvr>
    <a:masterClrMapping/>
  </p:clrMapOvr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911</Words>
  <Application>Microsoft Office PowerPoint</Application>
  <PresentationFormat>Affichage à l'écran (4:3)</PresentationFormat>
  <Paragraphs>185</Paragraphs>
  <Slides>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ARV_trials_2010</vt:lpstr>
      <vt:lpstr>HCV-trials.com 2015 </vt:lpstr>
      <vt:lpstr>RUBY-I Study: ombitasvir/paritaprevir/ritonavir + dasabuvir + RBV for HCV genotype 1 with renal impairment</vt:lpstr>
      <vt:lpstr>RUBY-I Study: ombitasvir/paritaprevir/ritonavir + dasabuvir + RBV for HCV genotype 1 with renal impairment</vt:lpstr>
      <vt:lpstr>RUBY-I Study: ombitasvir/paritaprevir/ritonavir + dasabuvir + RBV for HCV genotype 1 with renal impairment</vt:lpstr>
      <vt:lpstr>RUBY-I Study: ombitasvir/paritaprevir/ritonavir + dasabuvir + RBV for HCV genotype 1 with renal impairment</vt:lpstr>
      <vt:lpstr>RUBY-I Study: ombitasvir/paritaprevir/ritonavir + dasabuvir + RBV for HCV genotype 1 with renal impairment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</cp:lastModifiedBy>
  <cp:revision>141</cp:revision>
  <dcterms:created xsi:type="dcterms:W3CDTF">2015-05-22T12:00:39Z</dcterms:created>
  <dcterms:modified xsi:type="dcterms:W3CDTF">2016-07-21T13:06:28Z</dcterms:modified>
  <cp:category/>
</cp:coreProperties>
</file>