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63" r:id="rId2"/>
  </p:sldMasterIdLst>
  <p:notesMasterIdLst>
    <p:notesMasterId r:id="rId7"/>
  </p:notesMasterIdLst>
  <p:sldIdLst>
    <p:sldId id="278" r:id="rId3"/>
    <p:sldId id="277" r:id="rId4"/>
    <p:sldId id="279" r:id="rId5"/>
    <p:sldId id="280" r:id="rId6"/>
  </p:sldIdLst>
  <p:sldSz cx="9144000" cy="6858000" type="screen4x3"/>
  <p:notesSz cx="6858000" cy="9144000"/>
  <p:custDataLst>
    <p:tags r:id="rId9"/>
  </p:custDataLst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>
          <p15:clr>
            <a:srgbClr val="A4A3A4"/>
          </p15:clr>
        </p15:guide>
        <p15:guide id="2" pos="5759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rançois RAFFI" initials="FR" lastIdx="8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CCFFCC"/>
    <a:srgbClr val="FEA610"/>
    <a:srgbClr val="DDDDDD"/>
    <a:srgbClr val="000066"/>
    <a:srgbClr val="0070C0"/>
    <a:srgbClr val="800080"/>
    <a:srgbClr val="FFC000"/>
    <a:srgbClr val="00B2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7993" autoAdjust="0"/>
  </p:normalViewPr>
  <p:slideViewPr>
    <p:cSldViewPr snapToObjects="1">
      <p:cViewPr varScale="1">
        <p:scale>
          <a:sx n="75" d="100"/>
          <a:sy n="75" d="100"/>
        </p:scale>
        <p:origin x="-208" y="-104"/>
      </p:cViewPr>
      <p:guideLst>
        <p:guide orient="horz"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tags" Target="tags/tag1.xml"/><Relationship Id="rId10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010ECD-B946-CB4A-8BB3-0315FBE2F8F0}" type="datetimeFigureOut">
              <a:rPr lang="fr-FR" smtClean="0"/>
              <a:pPr/>
              <a:t>15/12/16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D959F4-DF48-F941-8737-148BEA9BF33D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72864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552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5525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ABD13AC1-ED3F-2A4B-9921-15F23555C253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7572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7573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880136FD-DA54-CE44-8A56-02770BFDE739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4054169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dirty="0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925" y="1484313"/>
            <a:ext cx="4424363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11688" y="1484313"/>
            <a:ext cx="4424362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2926479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2977233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63021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685800" y="6497638"/>
            <a:ext cx="685800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sz="1200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 userDrawn="1"/>
        </p:nvSpPr>
        <p:spPr bwMode="auto">
          <a:xfrm>
            <a:off x="685800" y="6503988"/>
            <a:ext cx="685800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sz="1200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7640"/>
            <a:ext cx="7924800" cy="787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900"/>
              </a:spcBef>
              <a:defRPr/>
            </a:lvl1pPr>
            <a:lvl2pPr>
              <a:spcBef>
                <a:spcPts val="0"/>
              </a:spcBef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609599" y="6248400"/>
            <a:ext cx="7870371" cy="457200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2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985000" y="6492879"/>
            <a:ext cx="2133600" cy="365125"/>
          </a:xfrm>
          <a:prstGeom prst="rect">
            <a:avLst/>
          </a:prstGeo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 baseline="0">
                <a:solidFill>
                  <a:srgbClr val="000000">
                    <a:tint val="75000"/>
                  </a:srgbClr>
                </a:solidFill>
              </a:defRPr>
            </a:lvl1pPr>
          </a:lstStyle>
          <a:p>
            <a:pPr defTabSz="914400">
              <a:defRPr/>
            </a:pPr>
            <a:fld id="{2BE16F37-D63B-443C-96C0-C234F1098F79}" type="slidenum">
              <a:rPr lang="en-US">
                <a:latin typeface="Arial" charset="0"/>
                <a:cs typeface="Arial" charset="0"/>
              </a:rPr>
              <a:pPr defTabSz="914400">
                <a:defRPr/>
              </a:pPr>
              <a:t>‹#›</a:t>
            </a:fld>
            <a:endParaRPr lang="en-US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1565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2.xml"/><Relationship Id="rId7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-1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7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76200"/>
            <a:ext cx="8351837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557338"/>
            <a:ext cx="8351838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4211347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9pPr>
    </p:titleStyle>
    <p:bodyStyle>
      <a:lvl1pPr marL="271463" indent="-271463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Font typeface="Wingdings" pitchFamily="2" charset="2"/>
        <a:buChar char="§"/>
        <a:defRPr sz="2400" b="1">
          <a:solidFill>
            <a:srgbClr val="0070C0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>
          <a:solidFill>
            <a:srgbClr val="000066"/>
          </a:solidFill>
          <a:latin typeface="+mn-lt"/>
        </a:defRPr>
      </a:lvl2pPr>
      <a:lvl3pPr marL="1144588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•"/>
        <a:defRPr sz="1600">
          <a:solidFill>
            <a:srgbClr val="0000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 sz="1400">
          <a:solidFill>
            <a:srgbClr val="00006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»"/>
        <a:defRPr sz="1400">
          <a:solidFill>
            <a:srgbClr val="0000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tags" Target="../tags/tag2.xml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tags" Target="../tags/tag3.xml"/><Relationship Id="rId2" Type="http://schemas.openxmlformats.org/officeDocument/2006/relationships/slideLayout" Target="../slideLayouts/slideLayout3.xml"/><Relationship Id="rId3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tags" Target="../tags/tag4.xml"/><Relationship Id="rId2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tags" Target="../tags/tag5.xml"/><Relationship Id="rId2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Line 172"/>
          <p:cNvSpPr>
            <a:spLocks noChangeShapeType="1"/>
          </p:cNvSpPr>
          <p:nvPr/>
        </p:nvSpPr>
        <p:spPr bwMode="auto">
          <a:xfrm>
            <a:off x="7296517" y="1935774"/>
            <a:ext cx="0" cy="1871848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cxnSp>
        <p:nvCxnSpPr>
          <p:cNvPr id="234501" name="Connecteur droit 66"/>
          <p:cNvCxnSpPr>
            <a:cxnSpLocks noChangeShapeType="1"/>
          </p:cNvCxnSpPr>
          <p:nvPr/>
        </p:nvCxnSpPr>
        <p:spPr bwMode="auto">
          <a:xfrm rot="5400000">
            <a:off x="3764041" y="2151152"/>
            <a:ext cx="576000" cy="1588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</p:spPr>
      </p:cxnSp>
      <p:sp>
        <p:nvSpPr>
          <p:cNvPr id="234519" name="Oval 170"/>
          <p:cNvSpPr>
            <a:spLocks noChangeArrowheads="1"/>
          </p:cNvSpPr>
          <p:nvPr/>
        </p:nvSpPr>
        <p:spPr bwMode="auto">
          <a:xfrm>
            <a:off x="3348018" y="1261701"/>
            <a:ext cx="1367998" cy="575999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Open label</a:t>
            </a:r>
          </a:p>
        </p:txBody>
      </p:sp>
      <p:sp>
        <p:nvSpPr>
          <p:cNvPr id="234520" name="AutoShape 162"/>
          <p:cNvSpPr>
            <a:spLocks noChangeArrowheads="1"/>
          </p:cNvSpPr>
          <p:nvPr/>
        </p:nvSpPr>
        <p:spPr bwMode="auto">
          <a:xfrm>
            <a:off x="251520" y="2169088"/>
            <a:ext cx="3170980" cy="2052000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≥ 18 years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Chronic HCV infection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Genotype 1a or 4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Treatment-naïve 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Stage 4 or 5 chronic kidney disease 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with </a:t>
            </a:r>
            <a:r>
              <a:rPr lang="en-US" sz="1400" b="1" dirty="0" err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eGFR</a:t>
            </a:r>
            <a:r>
              <a:rPr lang="en-US" sz="14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 (MDRD) &lt; 30 ml/min/1.73m</a:t>
            </a:r>
            <a:r>
              <a:rPr lang="en-US" sz="1400" b="1" baseline="30000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2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(dialysis permitted)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No cirrhosis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No HBV or HIV co-infection</a:t>
            </a:r>
          </a:p>
        </p:txBody>
      </p:sp>
      <p:sp>
        <p:nvSpPr>
          <p:cNvPr id="234522" name="Rectangle 27"/>
          <p:cNvSpPr>
            <a:spLocks noGrp="1" noChangeArrowheads="1"/>
          </p:cNvSpPr>
          <p:nvPr>
            <p:ph type="title"/>
          </p:nvPr>
        </p:nvSpPr>
        <p:spPr>
          <a:xfrm>
            <a:off x="251521" y="76200"/>
            <a:ext cx="8870186" cy="976313"/>
          </a:xfrm>
        </p:spPr>
        <p:txBody>
          <a:bodyPr/>
          <a:lstStyle/>
          <a:p>
            <a:r>
              <a:rPr lang="en-US" sz="2400" dirty="0">
                <a:ea typeface="ＭＳ Ｐゴシック" pitchFamily="-1" charset="-128"/>
                <a:cs typeface="ＭＳ Ｐゴシック" pitchFamily="-1" charset="-128"/>
              </a:rPr>
              <a:t>RUBY-II Study: </a:t>
            </a:r>
            <a:r>
              <a:rPr lang="en-US" sz="2400" dirty="0" err="1">
                <a:ea typeface="ＭＳ Ｐゴシック" pitchFamily="-1" charset="-128"/>
                <a:cs typeface="ＭＳ Ｐゴシック" pitchFamily="-1" charset="-128"/>
              </a:rPr>
              <a:t>ombitasvir</a:t>
            </a:r>
            <a:r>
              <a:rPr lang="en-US" sz="2400" dirty="0">
                <a:ea typeface="ＭＳ Ｐゴシック" pitchFamily="-1" charset="-128"/>
                <a:cs typeface="ＭＳ Ｐゴシック" pitchFamily="-1" charset="-128"/>
              </a:rPr>
              <a:t>/</a:t>
            </a:r>
            <a:r>
              <a:rPr lang="en-US" sz="2400" dirty="0" err="1">
                <a:ea typeface="ＭＳ Ｐゴシック" pitchFamily="-1" charset="-128"/>
                <a:cs typeface="ＭＳ Ｐゴシック" pitchFamily="-1" charset="-128"/>
              </a:rPr>
              <a:t>paritaprevir</a:t>
            </a:r>
            <a:r>
              <a:rPr lang="en-US" sz="2400" dirty="0">
                <a:ea typeface="ＭＳ Ｐゴシック" pitchFamily="-1" charset="-128"/>
                <a:cs typeface="ＭＳ Ｐゴシック" pitchFamily="-1" charset="-128"/>
              </a:rPr>
              <a:t>/ritonavir </a:t>
            </a:r>
            <a:r>
              <a:rPr lang="en-US" sz="2400" u="sng" dirty="0">
                <a:ea typeface="ＭＳ Ｐゴシック" pitchFamily="-1" charset="-128"/>
                <a:cs typeface="ＭＳ Ｐゴシック" pitchFamily="-1" charset="-128"/>
              </a:rPr>
              <a:t>+</a:t>
            </a:r>
            <a:r>
              <a:rPr lang="en-US" sz="2400" dirty="0">
                <a:ea typeface="ＭＳ Ｐゴシック" pitchFamily="-1" charset="-128"/>
                <a:cs typeface="ＭＳ Ｐゴシック" pitchFamily="-1" charset="-128"/>
              </a:rPr>
              <a:t> dasabuvir for HCV genotype 1a or 4 with severe renal impairment</a:t>
            </a:r>
          </a:p>
        </p:txBody>
      </p:sp>
      <p:sp>
        <p:nvSpPr>
          <p:cNvPr id="234524" name="Line 63"/>
          <p:cNvSpPr>
            <a:spLocks noChangeShapeType="1"/>
          </p:cNvSpPr>
          <p:nvPr/>
        </p:nvSpPr>
        <p:spPr bwMode="auto">
          <a:xfrm>
            <a:off x="3419872" y="3529859"/>
            <a:ext cx="1548000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 type="none"/>
            <a:tailEnd type="triangle"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8" name="Line 63"/>
          <p:cNvSpPr>
            <a:spLocks noChangeShapeType="1"/>
          </p:cNvSpPr>
          <p:nvPr/>
        </p:nvSpPr>
        <p:spPr bwMode="auto">
          <a:xfrm>
            <a:off x="7315200" y="2708920"/>
            <a:ext cx="1591737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 type="non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2" name="Line 63"/>
          <p:cNvSpPr>
            <a:spLocks noChangeShapeType="1"/>
          </p:cNvSpPr>
          <p:nvPr/>
        </p:nvSpPr>
        <p:spPr bwMode="auto">
          <a:xfrm>
            <a:off x="7326217" y="3529859"/>
            <a:ext cx="1591737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 type="non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3" name="ZoneTexte 32"/>
          <p:cNvSpPr txBox="1"/>
          <p:nvPr/>
        </p:nvSpPr>
        <p:spPr>
          <a:xfrm>
            <a:off x="8346697" y="2932944"/>
            <a:ext cx="7144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>
                <a:solidFill>
                  <a:srgbClr val="333399"/>
                </a:solidFill>
                <a:latin typeface="Calibri" panose="020F0502020204030204" pitchFamily="34" charset="0"/>
              </a:rPr>
              <a:t>SVR</a:t>
            </a:r>
            <a:r>
              <a:rPr lang="en-US" b="1" baseline="-25000">
                <a:solidFill>
                  <a:srgbClr val="333399"/>
                </a:solidFill>
                <a:latin typeface="Calibri" panose="020F0502020204030204" pitchFamily="34" charset="0"/>
              </a:rPr>
              <a:t>12</a:t>
            </a:r>
          </a:p>
        </p:txBody>
      </p:sp>
      <p:sp>
        <p:nvSpPr>
          <p:cNvPr id="34" name="Line 63"/>
          <p:cNvSpPr>
            <a:spLocks noChangeShapeType="1"/>
          </p:cNvSpPr>
          <p:nvPr/>
        </p:nvSpPr>
        <p:spPr bwMode="auto">
          <a:xfrm>
            <a:off x="3419872" y="2757197"/>
            <a:ext cx="1548000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 type="none"/>
            <a:tailEnd type="triangle"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6" name="Rectangle 8"/>
          <p:cNvSpPr>
            <a:spLocks noChangeArrowheads="1"/>
          </p:cNvSpPr>
          <p:nvPr/>
        </p:nvSpPr>
        <p:spPr bwMode="auto">
          <a:xfrm>
            <a:off x="4250301" y="3522494"/>
            <a:ext cx="62068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/>
            <a:r>
              <a:rPr lang="en-US" sz="1600" b="1" dirty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 5</a:t>
            </a:r>
          </a:p>
        </p:txBody>
      </p:sp>
      <p:sp>
        <p:nvSpPr>
          <p:cNvPr id="3" name="Rectangle 2"/>
          <p:cNvSpPr/>
          <p:nvPr/>
        </p:nvSpPr>
        <p:spPr>
          <a:xfrm>
            <a:off x="3391642" y="2406247"/>
            <a:ext cx="127310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>
                <a:solidFill>
                  <a:srgbClr val="333399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Genotype 1a</a:t>
            </a:r>
            <a:endParaRPr lang="en-US" sz="1600" b="1" dirty="0">
              <a:solidFill>
                <a:srgbClr val="333399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391642" y="3140968"/>
            <a:ext cx="117211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>
                <a:solidFill>
                  <a:srgbClr val="333399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Genotype 4</a:t>
            </a:r>
            <a:endParaRPr lang="en-US" sz="1600" b="1" dirty="0">
              <a:solidFill>
                <a:srgbClr val="333399"/>
              </a:solidFill>
            </a:endParaRPr>
          </a:p>
        </p:txBody>
      </p:sp>
      <p:sp>
        <p:nvSpPr>
          <p:cNvPr id="30" name="Rectangle 8"/>
          <p:cNvSpPr>
            <a:spLocks noChangeArrowheads="1"/>
          </p:cNvSpPr>
          <p:nvPr/>
        </p:nvSpPr>
        <p:spPr bwMode="auto">
          <a:xfrm>
            <a:off x="4207047" y="2780928"/>
            <a:ext cx="72327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/>
            <a:r>
              <a:rPr lang="en-US" sz="1600" b="1" dirty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 13</a:t>
            </a:r>
          </a:p>
        </p:txBody>
      </p:sp>
      <p:sp>
        <p:nvSpPr>
          <p:cNvPr id="37" name="ZoneTexte 69"/>
          <p:cNvSpPr txBox="1">
            <a:spLocks noChangeArrowheads="1"/>
          </p:cNvSpPr>
          <p:nvPr/>
        </p:nvSpPr>
        <p:spPr bwMode="auto">
          <a:xfrm>
            <a:off x="6720326" y="6585874"/>
            <a:ext cx="240138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 err="1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Gane</a:t>
            </a:r>
            <a:r>
              <a:rPr lang="en-GB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E. AASLD 2016, Abs. 935 </a:t>
            </a:r>
          </a:p>
        </p:txBody>
      </p:sp>
      <p:sp>
        <p:nvSpPr>
          <p:cNvPr id="38" name="AutoShape 162"/>
          <p:cNvSpPr>
            <a:spLocks noChangeArrowheads="1"/>
          </p:cNvSpPr>
          <p:nvPr/>
        </p:nvSpPr>
        <p:spPr bwMode="auto">
          <a:xfrm>
            <a:off x="0" y="6570663"/>
            <a:ext cx="731520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RUBY-II</a:t>
            </a:r>
            <a:endParaRPr lang="en-GB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9" name="Espace réservé du contenu 2"/>
          <p:cNvSpPr txBox="1">
            <a:spLocks/>
          </p:cNvSpPr>
          <p:nvPr/>
        </p:nvSpPr>
        <p:spPr bwMode="auto">
          <a:xfrm>
            <a:off x="395536" y="1160540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defTabSz="914400" fontAlgn="base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Wingdings" pitchFamily="-109" charset="2"/>
              <a:buChar char="§"/>
              <a:defRPr/>
            </a:pPr>
            <a:r>
              <a:rPr lang="en-US" sz="2400" b="1" kern="0" dirty="0">
                <a:solidFill>
                  <a:srgbClr val="0070C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Design</a:t>
            </a:r>
          </a:p>
        </p:txBody>
      </p:sp>
      <p:sp>
        <p:nvSpPr>
          <p:cNvPr id="41" name="Espace réservé du contenu 4"/>
          <p:cNvSpPr txBox="1">
            <a:spLocks/>
          </p:cNvSpPr>
          <p:nvPr/>
        </p:nvSpPr>
        <p:spPr bwMode="auto">
          <a:xfrm>
            <a:off x="395536" y="4247777"/>
            <a:ext cx="8665652" cy="22055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1463" indent="-2714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Wingdings" pitchFamily="2" charset="2"/>
              <a:buChar char="§"/>
              <a:defRPr sz="2400" b="1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–"/>
              <a:defRPr>
                <a:solidFill>
                  <a:srgbClr val="000066"/>
                </a:solidFill>
                <a:latin typeface="+mn-lt"/>
              </a:defRPr>
            </a:lvl2pPr>
            <a:lvl3pPr marL="11445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•"/>
              <a:defRPr sz="1600">
                <a:solidFill>
                  <a:srgbClr val="000066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–"/>
              <a:defRPr sz="1400">
                <a:solidFill>
                  <a:srgbClr val="000066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»"/>
              <a:defRPr sz="1400">
                <a:solidFill>
                  <a:srgbClr val="000066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9pPr>
          </a:lstStyle>
          <a:p>
            <a:pPr marL="342900" indent="-342900" defTabSz="914400">
              <a:spcBef>
                <a:spcPts val="72"/>
              </a:spcBef>
              <a:buFont typeface="Wingdings" pitchFamily="-1" charset="2"/>
              <a:buChar char="§"/>
            </a:pPr>
            <a:r>
              <a:rPr lang="en-US" dirty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Treatment regimens</a:t>
            </a:r>
          </a:p>
          <a:p>
            <a:pPr lvl="1" defTabSz="914400"/>
            <a:r>
              <a:rPr lang="en-US" sz="1600" kern="0" dirty="0"/>
              <a:t>Co-formulated </a:t>
            </a:r>
            <a:r>
              <a:rPr lang="en-US" sz="1600" kern="0" dirty="0" err="1"/>
              <a:t>ombitasvir</a:t>
            </a:r>
            <a:r>
              <a:rPr lang="en-US" sz="1600" kern="0" dirty="0"/>
              <a:t> (OBV)/</a:t>
            </a:r>
            <a:r>
              <a:rPr lang="en-US" sz="1600" kern="0" dirty="0" err="1"/>
              <a:t>paritaprevir</a:t>
            </a:r>
            <a:r>
              <a:rPr lang="en-US" sz="1600" kern="0" dirty="0"/>
              <a:t> (PTV)/</a:t>
            </a:r>
            <a:r>
              <a:rPr lang="en-US" sz="1600" kern="0" dirty="0" err="1"/>
              <a:t>rironavir</a:t>
            </a:r>
            <a:r>
              <a:rPr lang="en-US" sz="1600" kern="0" dirty="0"/>
              <a:t> (r): 25/150/100 mg QD = 2 tablets</a:t>
            </a:r>
          </a:p>
          <a:p>
            <a:pPr lvl="1" defTabSz="914400"/>
            <a:r>
              <a:rPr lang="en-US" sz="1600" kern="0" dirty="0"/>
              <a:t>Dasabuvir (DSV): 250 mg BID</a:t>
            </a:r>
          </a:p>
          <a:p>
            <a:pPr marL="457200" lvl="1" indent="0" defTabSz="914400">
              <a:buNone/>
            </a:pPr>
            <a:endParaRPr lang="en-US" sz="1000" kern="0" dirty="0"/>
          </a:p>
          <a:p>
            <a:pPr marL="342900" indent="-342900" defTabSz="914400">
              <a:spcBef>
                <a:spcPts val="72"/>
              </a:spcBef>
              <a:buFont typeface="Wingdings" pitchFamily="-1" charset="2"/>
              <a:buChar char="§"/>
            </a:pPr>
            <a:r>
              <a:rPr lang="en-US" dirty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Objective</a:t>
            </a:r>
            <a:endParaRPr lang="en-US" sz="2000" dirty="0"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  <a:p>
            <a:pPr lvl="1" defTabSz="914400"/>
            <a:r>
              <a:rPr lang="en-US" kern="0" dirty="0"/>
              <a:t>SVR</a:t>
            </a:r>
            <a:r>
              <a:rPr lang="en-US" kern="0" baseline="-25000" dirty="0"/>
              <a:t>12</a:t>
            </a:r>
            <a:r>
              <a:rPr lang="en-US" kern="0" dirty="0"/>
              <a:t> (HCV RNA &lt; 25 IU/mL), by ITT and </a:t>
            </a:r>
            <a:r>
              <a:rPr lang="en-US" kern="0" dirty="0" err="1"/>
              <a:t>mITT</a:t>
            </a:r>
            <a:r>
              <a:rPr lang="en-US" kern="0" dirty="0"/>
              <a:t> (exclusion of non-virologic failures)</a:t>
            </a:r>
          </a:p>
        </p:txBody>
      </p:sp>
      <p:sp>
        <p:nvSpPr>
          <p:cNvPr id="43" name="Oval 110"/>
          <p:cNvSpPr>
            <a:spLocks noChangeArrowheads="1"/>
          </p:cNvSpPr>
          <p:nvPr/>
        </p:nvSpPr>
        <p:spPr bwMode="auto">
          <a:xfrm>
            <a:off x="7020074" y="1347139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F0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W12</a:t>
            </a:r>
            <a:endParaRPr lang="en-US" sz="160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2" name="Rectangle à coins arrondis 1"/>
          <p:cNvSpPr/>
          <p:nvPr/>
        </p:nvSpPr>
        <p:spPr>
          <a:xfrm>
            <a:off x="4967872" y="2467038"/>
            <a:ext cx="2340333" cy="555525"/>
          </a:xfrm>
          <a:prstGeom prst="roundRect">
            <a:avLst/>
          </a:prstGeom>
          <a:solidFill>
            <a:srgbClr val="FEA61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9144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GB" b="1" dirty="0">
                <a:solidFill>
                  <a:schemeClr val="tx1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OBV/PTV/r + DSV</a:t>
            </a:r>
          </a:p>
        </p:txBody>
      </p:sp>
      <p:sp>
        <p:nvSpPr>
          <p:cNvPr id="25" name="Rectangle à coins arrondis 24"/>
          <p:cNvSpPr/>
          <p:nvPr/>
        </p:nvSpPr>
        <p:spPr>
          <a:xfrm>
            <a:off x="4951972" y="3252096"/>
            <a:ext cx="2344545" cy="555525"/>
          </a:xfrm>
          <a:prstGeom prst="roundRect">
            <a:avLst/>
          </a:prstGeom>
          <a:solidFill>
            <a:srgbClr val="CCFFCC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9144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GB" b="1" dirty="0">
                <a:solidFill>
                  <a:schemeClr val="tx1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OBV/PTV/r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853228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614" name="Rectangle 6"/>
          <p:cNvSpPr>
            <a:spLocks noChangeArrowheads="1"/>
          </p:cNvSpPr>
          <p:nvPr/>
        </p:nvSpPr>
        <p:spPr bwMode="auto">
          <a:xfrm>
            <a:off x="971550" y="1351155"/>
            <a:ext cx="7162800" cy="327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defTabSz="914400" fontAlgn="base">
              <a:lnSpc>
                <a:spcPts val="1525"/>
              </a:lnSpc>
              <a:spcBef>
                <a:spcPct val="20000"/>
              </a:spcBef>
              <a:spcAft>
                <a:spcPct val="0"/>
              </a:spcAft>
            </a:pPr>
            <a:r>
              <a:rPr lang="en-GB" sz="28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Baseline characteristics and outcome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418642" y="6007896"/>
            <a:ext cx="84018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333399"/>
                </a:solidFill>
              </a:rPr>
              <a:t>* The patient underwent elective renal transplantation and withdrew consent at treatment W2 and did not achieve SVR</a:t>
            </a:r>
            <a:r>
              <a:rPr lang="en-US" sz="1400" baseline="-25000" dirty="0">
                <a:solidFill>
                  <a:srgbClr val="333399"/>
                </a:solidFill>
              </a:rPr>
              <a:t>12</a:t>
            </a:r>
          </a:p>
        </p:txBody>
      </p:sp>
      <p:graphicFrame>
        <p:nvGraphicFramePr>
          <p:cNvPr id="17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685762915"/>
              </p:ext>
            </p:extLst>
          </p:nvPr>
        </p:nvGraphicFramePr>
        <p:xfrm>
          <a:off x="395536" y="1700808"/>
          <a:ext cx="7936761" cy="4313438"/>
        </p:xfrm>
        <a:graphic>
          <a:graphicData uri="http://schemas.openxmlformats.org/drawingml/2006/table">
            <a:tbl>
              <a:tblPr/>
              <a:tblGrid>
                <a:gridCol w="295232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9228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39214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627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1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Genotype 1a (N = 13)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21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OBV/PTV/r + DSV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A61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1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Genotype 4 (N = 5)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21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OBV/PTV/r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84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Median age, years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84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Female,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84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Race : white,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84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Fibrosis stage F0-F1 / F2 / F3,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62 / 8 / 31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60 / 20 / 20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84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IL28B CC genotype,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84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HCV RNA log</a:t>
                      </a:r>
                      <a:r>
                        <a:rPr kumimoji="0" lang="en-GB" sz="14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IU/mL, median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5.8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5.7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9409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Chronic kidney disease, %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Stage 4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Stage 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100 (</a:t>
                      </a:r>
                      <a:r>
                        <a:rPr kumimoji="0" lang="en-GB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hemodialysis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: 62, peritoneal dialysis : 38)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20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80 (all on </a:t>
                      </a:r>
                      <a:r>
                        <a:rPr kumimoji="0" lang="en-GB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hemodialysis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84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Mean </a:t>
                      </a:r>
                      <a:r>
                        <a:rPr kumimoji="0" lang="en-GB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eGFR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, ml/min/1.73 m</a:t>
                      </a:r>
                      <a:r>
                        <a:rPr kumimoji="0" lang="en-GB" sz="14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6.7 </a:t>
                      </a:r>
                      <a:r>
                        <a:rPr kumimoji="0" lang="en-GB" sz="1400" b="1" i="0" u="sng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+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3.0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10.1 </a:t>
                      </a:r>
                      <a:r>
                        <a:rPr kumimoji="0" lang="en-GB" sz="1400" b="1" i="0" u="sng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+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4.6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7504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SVR</a:t>
                      </a:r>
                      <a:r>
                        <a:rPr kumimoji="0" lang="en-GB" sz="14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, %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ITT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mITT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80 *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  <p:sp>
        <p:nvSpPr>
          <p:cNvPr id="9" name="Rectangle 27"/>
          <p:cNvSpPr>
            <a:spLocks noGrp="1" noChangeArrowheads="1"/>
          </p:cNvSpPr>
          <p:nvPr>
            <p:ph type="title"/>
          </p:nvPr>
        </p:nvSpPr>
        <p:spPr>
          <a:xfrm>
            <a:off x="251521" y="76200"/>
            <a:ext cx="8870186" cy="976313"/>
          </a:xfrm>
        </p:spPr>
        <p:txBody>
          <a:bodyPr/>
          <a:lstStyle/>
          <a:p>
            <a:r>
              <a:rPr lang="en-US" sz="2400" dirty="0">
                <a:ea typeface="ＭＳ Ｐゴシック" pitchFamily="-1" charset="-128"/>
                <a:cs typeface="ＭＳ Ｐゴシック" pitchFamily="-1" charset="-128"/>
              </a:rPr>
              <a:t>RUBY-II Study: </a:t>
            </a:r>
            <a:r>
              <a:rPr lang="en-US" sz="2400" dirty="0" err="1">
                <a:ea typeface="ＭＳ Ｐゴシック" pitchFamily="-1" charset="-128"/>
                <a:cs typeface="ＭＳ Ｐゴシック" pitchFamily="-1" charset="-128"/>
              </a:rPr>
              <a:t>ombitasvir</a:t>
            </a:r>
            <a:r>
              <a:rPr lang="en-US" sz="2400" dirty="0">
                <a:ea typeface="ＭＳ Ｐゴシック" pitchFamily="-1" charset="-128"/>
                <a:cs typeface="ＭＳ Ｐゴシック" pitchFamily="-1" charset="-128"/>
              </a:rPr>
              <a:t>/</a:t>
            </a:r>
            <a:r>
              <a:rPr lang="en-US" sz="2400" dirty="0" err="1">
                <a:ea typeface="ＭＳ Ｐゴシック" pitchFamily="-1" charset="-128"/>
                <a:cs typeface="ＭＳ Ｐゴシック" pitchFamily="-1" charset="-128"/>
              </a:rPr>
              <a:t>paritaprevir</a:t>
            </a:r>
            <a:r>
              <a:rPr lang="en-US" sz="2400" dirty="0">
                <a:ea typeface="ＭＳ Ｐゴシック" pitchFamily="-1" charset="-128"/>
                <a:cs typeface="ＭＳ Ｐゴシック" pitchFamily="-1" charset="-128"/>
              </a:rPr>
              <a:t>/ritonavir </a:t>
            </a:r>
            <a:r>
              <a:rPr lang="en-US" sz="2400" u="sng" dirty="0">
                <a:ea typeface="ＭＳ Ｐゴシック" pitchFamily="-1" charset="-128"/>
                <a:cs typeface="ＭＳ Ｐゴシック" pitchFamily="-1" charset="-128"/>
              </a:rPr>
              <a:t>+</a:t>
            </a:r>
            <a:r>
              <a:rPr lang="en-US" sz="2400" dirty="0">
                <a:ea typeface="ＭＳ Ｐゴシック" pitchFamily="-1" charset="-128"/>
                <a:cs typeface="ＭＳ Ｐゴシック" pitchFamily="-1" charset="-128"/>
              </a:rPr>
              <a:t> dasabuvir for HCV genotype 1a or 4 with severe renal impairment</a:t>
            </a:r>
          </a:p>
        </p:txBody>
      </p:sp>
      <p:sp>
        <p:nvSpPr>
          <p:cNvPr id="10" name="ZoneTexte 69"/>
          <p:cNvSpPr txBox="1">
            <a:spLocks noChangeArrowheads="1"/>
          </p:cNvSpPr>
          <p:nvPr/>
        </p:nvSpPr>
        <p:spPr bwMode="auto">
          <a:xfrm>
            <a:off x="6720326" y="6585874"/>
            <a:ext cx="240138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 err="1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Gane</a:t>
            </a:r>
            <a:r>
              <a:rPr lang="en-GB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E. AASLD 2016, Abs. 935 </a:t>
            </a:r>
          </a:p>
        </p:txBody>
      </p:sp>
      <p:sp>
        <p:nvSpPr>
          <p:cNvPr id="12" name="AutoShape 162"/>
          <p:cNvSpPr>
            <a:spLocks noChangeArrowheads="1"/>
          </p:cNvSpPr>
          <p:nvPr/>
        </p:nvSpPr>
        <p:spPr bwMode="auto">
          <a:xfrm>
            <a:off x="0" y="6570663"/>
            <a:ext cx="731520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RUBY-II</a:t>
            </a:r>
            <a:endParaRPr lang="en-GB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774354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29061" y="1239143"/>
            <a:ext cx="78878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Adverse events and laboratory abnormalities, N (%)</a:t>
            </a:r>
          </a:p>
        </p:txBody>
      </p:sp>
      <p:graphicFrame>
        <p:nvGraphicFramePr>
          <p:cNvPr id="14" name="Group 7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631515"/>
              </p:ext>
            </p:extLst>
          </p:nvPr>
        </p:nvGraphicFramePr>
        <p:xfrm>
          <a:off x="251520" y="1804011"/>
          <a:ext cx="8640960" cy="4001253"/>
        </p:xfrm>
        <a:graphic>
          <a:graphicData uri="http://schemas.openxmlformats.org/drawingml/2006/table">
            <a:tbl>
              <a:tblPr/>
              <a:tblGrid>
                <a:gridCol w="444217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9512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0366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7770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254" marR="89254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OBV/PTV/r + DSV + RBV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13 (Genotype 1a)</a:t>
                      </a:r>
                    </a:p>
                  </a:txBody>
                  <a:tcPr marL="89254" marR="89254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A61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OBV/PTV/r + DSV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5 (Genotype 4)</a:t>
                      </a:r>
                    </a:p>
                  </a:txBody>
                  <a:tcPr marL="89254" marR="89254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890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Serious adverse event (not related to study drugs)</a:t>
                      </a:r>
                    </a:p>
                  </a:txBody>
                  <a:tcPr marL="89254" marR="89254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 (23%)</a:t>
                      </a:r>
                    </a:p>
                  </a:txBody>
                  <a:tcPr marL="89254" marR="89254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 (20%)</a:t>
                      </a:r>
                    </a:p>
                  </a:txBody>
                  <a:tcPr marL="89254" marR="89254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890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Adverse event leading to discontinuation</a:t>
                      </a:r>
                    </a:p>
                  </a:txBody>
                  <a:tcPr marL="89254" marR="89254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 (8%) *</a:t>
                      </a:r>
                    </a:p>
                  </a:txBody>
                  <a:tcPr marL="89254" marR="89254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 (20%) **</a:t>
                      </a:r>
                    </a:p>
                  </a:txBody>
                  <a:tcPr marL="89254" marR="89254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7788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Adverse event in </a:t>
                      </a:r>
                      <a:r>
                        <a:rPr kumimoji="0" lang="en-GB" sz="1400" b="1" i="0" u="sng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&gt;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15% in any group, %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Abdominal pain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Fatigue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Diarrhea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Headache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Hypertension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Nausea 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Pruritus</a:t>
                      </a:r>
                    </a:p>
                  </a:txBody>
                  <a:tcPr marL="89254" marR="89254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31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23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15</a:t>
                      </a:r>
                    </a:p>
                  </a:txBody>
                  <a:tcPr marL="89254" marR="89254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20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20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20</a:t>
                      </a:r>
                    </a:p>
                  </a:txBody>
                  <a:tcPr marL="89254" marR="89254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890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Hemoglobin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8-10 g/</a:t>
                      </a:r>
                      <a:r>
                        <a:rPr kumimoji="0" lang="en-GB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dL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/ 6.5-8 g/</a:t>
                      </a:r>
                      <a:r>
                        <a:rPr kumimoji="0" lang="en-GB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dL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, N</a:t>
                      </a:r>
                    </a:p>
                  </a:txBody>
                  <a:tcPr marL="89254" marR="89254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 / 0</a:t>
                      </a:r>
                    </a:p>
                  </a:txBody>
                  <a:tcPr marL="89254" marR="89254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 / 0</a:t>
                      </a:r>
                    </a:p>
                  </a:txBody>
                  <a:tcPr marL="89254" marR="89254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890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Total bilirubin grade ≥ 2 (&gt; 1.5 x ULN), N</a:t>
                      </a:r>
                    </a:p>
                  </a:txBody>
                  <a:tcPr marL="89254" marR="89254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89254" marR="89254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89254" marR="89254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890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ALT or AST grade 3, N</a:t>
                      </a:r>
                    </a:p>
                  </a:txBody>
                  <a:tcPr marL="89254" marR="89254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</a:p>
                  </a:txBody>
                  <a:tcPr marL="89254" marR="89254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</a:p>
                  </a:txBody>
                  <a:tcPr marL="89254" marR="89254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251520" y="5877272"/>
            <a:ext cx="887018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400" dirty="0">
                <a:solidFill>
                  <a:srgbClr val="333399"/>
                </a:solidFill>
              </a:rPr>
              <a:t>* </a:t>
            </a:r>
            <a:r>
              <a:rPr lang="fr-FR" sz="1400" dirty="0" err="1">
                <a:solidFill>
                  <a:srgbClr val="333399"/>
                </a:solidFill>
              </a:rPr>
              <a:t>Discontinued</a:t>
            </a:r>
            <a:r>
              <a:rPr lang="fr-FR" sz="1400" dirty="0">
                <a:solidFill>
                  <a:srgbClr val="333399"/>
                </a:solidFill>
              </a:rPr>
              <a:t> </a:t>
            </a:r>
            <a:r>
              <a:rPr lang="fr-FR" sz="1400" dirty="0" err="1">
                <a:solidFill>
                  <a:srgbClr val="333399"/>
                </a:solidFill>
              </a:rPr>
              <a:t>study</a:t>
            </a:r>
            <a:r>
              <a:rPr lang="fr-FR" sz="1400" dirty="0">
                <a:solidFill>
                  <a:srgbClr val="333399"/>
                </a:solidFill>
              </a:rPr>
              <a:t> </a:t>
            </a:r>
            <a:r>
              <a:rPr lang="fr-FR" sz="1400" dirty="0" err="1">
                <a:solidFill>
                  <a:srgbClr val="333399"/>
                </a:solidFill>
              </a:rPr>
              <a:t>drug</a:t>
            </a:r>
            <a:r>
              <a:rPr lang="fr-FR" sz="1400" dirty="0">
                <a:solidFill>
                  <a:srgbClr val="333399"/>
                </a:solidFill>
              </a:rPr>
              <a:t> (on </a:t>
            </a:r>
            <a:r>
              <a:rPr lang="fr-FR" sz="1400" dirty="0" err="1">
                <a:solidFill>
                  <a:srgbClr val="333399"/>
                </a:solidFill>
              </a:rPr>
              <a:t>treatment</a:t>
            </a:r>
            <a:r>
              <a:rPr lang="fr-FR" sz="1400" dirty="0">
                <a:solidFill>
                  <a:srgbClr val="333399"/>
                </a:solidFill>
              </a:rPr>
              <a:t> D77) due to grade 3 ALT, but </a:t>
            </a:r>
            <a:r>
              <a:rPr lang="fr-FR" sz="1400" dirty="0" err="1">
                <a:solidFill>
                  <a:srgbClr val="333399"/>
                </a:solidFill>
              </a:rPr>
              <a:t>achieved</a:t>
            </a:r>
            <a:r>
              <a:rPr lang="fr-FR" sz="1400" dirty="0">
                <a:solidFill>
                  <a:srgbClr val="333399"/>
                </a:solidFill>
              </a:rPr>
              <a:t> SVR</a:t>
            </a:r>
            <a:r>
              <a:rPr lang="fr-FR" sz="1400" baseline="-25000" dirty="0">
                <a:solidFill>
                  <a:srgbClr val="333399"/>
                </a:solidFill>
              </a:rPr>
              <a:t>12</a:t>
            </a:r>
          </a:p>
          <a:p>
            <a:r>
              <a:rPr lang="fr-FR" sz="1400" dirty="0">
                <a:solidFill>
                  <a:srgbClr val="333399"/>
                </a:solidFill>
              </a:rPr>
              <a:t>** </a:t>
            </a:r>
            <a:r>
              <a:rPr lang="fr-FR" sz="1400" dirty="0" err="1">
                <a:solidFill>
                  <a:srgbClr val="333399"/>
                </a:solidFill>
              </a:rPr>
              <a:t>Discontinued</a:t>
            </a:r>
            <a:r>
              <a:rPr lang="fr-FR" sz="1400" dirty="0">
                <a:solidFill>
                  <a:srgbClr val="333399"/>
                </a:solidFill>
              </a:rPr>
              <a:t> </a:t>
            </a:r>
            <a:r>
              <a:rPr lang="fr-FR" sz="1400" dirty="0" err="1">
                <a:solidFill>
                  <a:srgbClr val="333399"/>
                </a:solidFill>
              </a:rPr>
              <a:t>study</a:t>
            </a:r>
            <a:r>
              <a:rPr lang="fr-FR" sz="1400" dirty="0">
                <a:solidFill>
                  <a:srgbClr val="333399"/>
                </a:solidFill>
              </a:rPr>
              <a:t> </a:t>
            </a:r>
            <a:r>
              <a:rPr lang="fr-FR" sz="1400" dirty="0" err="1">
                <a:solidFill>
                  <a:srgbClr val="333399"/>
                </a:solidFill>
              </a:rPr>
              <a:t>drug</a:t>
            </a:r>
            <a:r>
              <a:rPr lang="fr-FR" sz="1400" dirty="0">
                <a:solidFill>
                  <a:srgbClr val="333399"/>
                </a:solidFill>
              </a:rPr>
              <a:t> due to </a:t>
            </a:r>
            <a:r>
              <a:rPr lang="fr-FR" sz="1400" dirty="0" err="1">
                <a:solidFill>
                  <a:srgbClr val="333399"/>
                </a:solidFill>
              </a:rPr>
              <a:t>renal</a:t>
            </a:r>
            <a:r>
              <a:rPr lang="fr-FR" sz="1400" dirty="0">
                <a:solidFill>
                  <a:srgbClr val="333399"/>
                </a:solidFill>
              </a:rPr>
              <a:t> </a:t>
            </a:r>
            <a:r>
              <a:rPr lang="fr-FR" sz="1400" dirty="0" err="1">
                <a:solidFill>
                  <a:srgbClr val="333399"/>
                </a:solidFill>
              </a:rPr>
              <a:t>failure</a:t>
            </a:r>
            <a:r>
              <a:rPr lang="fr-FR" sz="1400" dirty="0">
                <a:solidFill>
                  <a:srgbClr val="333399"/>
                </a:solidFill>
              </a:rPr>
              <a:t> and transplantation </a:t>
            </a:r>
            <a:r>
              <a:rPr lang="fr-FR" sz="1400" dirty="0" err="1">
                <a:solidFill>
                  <a:srgbClr val="333399"/>
                </a:solidFill>
              </a:rPr>
              <a:t>at</a:t>
            </a:r>
            <a:r>
              <a:rPr lang="fr-FR" sz="1400" dirty="0">
                <a:solidFill>
                  <a:srgbClr val="333399"/>
                </a:solidFill>
              </a:rPr>
              <a:t> </a:t>
            </a:r>
            <a:r>
              <a:rPr lang="fr-FR" sz="1400" dirty="0" err="1">
                <a:solidFill>
                  <a:srgbClr val="333399"/>
                </a:solidFill>
              </a:rPr>
              <a:t>treatment</a:t>
            </a:r>
            <a:r>
              <a:rPr lang="fr-FR" sz="1400" dirty="0">
                <a:solidFill>
                  <a:srgbClr val="333399"/>
                </a:solidFill>
              </a:rPr>
              <a:t> W2, and </a:t>
            </a:r>
            <a:r>
              <a:rPr lang="fr-FR" sz="1400" dirty="0" err="1">
                <a:solidFill>
                  <a:srgbClr val="333399"/>
                </a:solidFill>
              </a:rPr>
              <a:t>did</a:t>
            </a:r>
            <a:r>
              <a:rPr lang="fr-FR" sz="1400" dirty="0">
                <a:solidFill>
                  <a:srgbClr val="333399"/>
                </a:solidFill>
              </a:rPr>
              <a:t> not </a:t>
            </a:r>
            <a:r>
              <a:rPr lang="fr-FR" sz="1400" dirty="0" err="1">
                <a:solidFill>
                  <a:srgbClr val="333399"/>
                </a:solidFill>
              </a:rPr>
              <a:t>achieve</a:t>
            </a:r>
            <a:r>
              <a:rPr lang="fr-FR" sz="1400" dirty="0">
                <a:solidFill>
                  <a:srgbClr val="333399"/>
                </a:solidFill>
              </a:rPr>
              <a:t> SVR</a:t>
            </a:r>
            <a:r>
              <a:rPr lang="fr-FR" sz="1400" baseline="-25000" dirty="0">
                <a:solidFill>
                  <a:srgbClr val="333399"/>
                </a:solidFill>
              </a:rPr>
              <a:t>12</a:t>
            </a:r>
          </a:p>
        </p:txBody>
      </p:sp>
      <p:sp>
        <p:nvSpPr>
          <p:cNvPr id="9" name="Rectangle 27"/>
          <p:cNvSpPr>
            <a:spLocks noGrp="1" noChangeArrowheads="1"/>
          </p:cNvSpPr>
          <p:nvPr>
            <p:ph type="title"/>
          </p:nvPr>
        </p:nvSpPr>
        <p:spPr>
          <a:xfrm>
            <a:off x="251521" y="76200"/>
            <a:ext cx="8870186" cy="976313"/>
          </a:xfrm>
        </p:spPr>
        <p:txBody>
          <a:bodyPr/>
          <a:lstStyle/>
          <a:p>
            <a:r>
              <a:rPr lang="en-US" sz="2400" dirty="0">
                <a:ea typeface="ＭＳ Ｐゴシック" pitchFamily="-1" charset="-128"/>
                <a:cs typeface="ＭＳ Ｐゴシック" pitchFamily="-1" charset="-128"/>
              </a:rPr>
              <a:t>RUBY-II Study: </a:t>
            </a:r>
            <a:r>
              <a:rPr lang="en-US" sz="2400" dirty="0" err="1">
                <a:ea typeface="ＭＳ Ｐゴシック" pitchFamily="-1" charset="-128"/>
                <a:cs typeface="ＭＳ Ｐゴシック" pitchFamily="-1" charset="-128"/>
              </a:rPr>
              <a:t>ombitasvir</a:t>
            </a:r>
            <a:r>
              <a:rPr lang="en-US" sz="2400" dirty="0">
                <a:ea typeface="ＭＳ Ｐゴシック" pitchFamily="-1" charset="-128"/>
                <a:cs typeface="ＭＳ Ｐゴシック" pitchFamily="-1" charset="-128"/>
              </a:rPr>
              <a:t>/</a:t>
            </a:r>
            <a:r>
              <a:rPr lang="en-US" sz="2400" dirty="0" err="1">
                <a:ea typeface="ＭＳ Ｐゴシック" pitchFamily="-1" charset="-128"/>
                <a:cs typeface="ＭＳ Ｐゴシック" pitchFamily="-1" charset="-128"/>
              </a:rPr>
              <a:t>paritaprevir</a:t>
            </a:r>
            <a:r>
              <a:rPr lang="en-US" sz="2400" dirty="0">
                <a:ea typeface="ＭＳ Ｐゴシック" pitchFamily="-1" charset="-128"/>
                <a:cs typeface="ＭＳ Ｐゴシック" pitchFamily="-1" charset="-128"/>
              </a:rPr>
              <a:t>/ritonavir </a:t>
            </a:r>
            <a:r>
              <a:rPr lang="en-US" sz="2400" u="sng" dirty="0">
                <a:ea typeface="ＭＳ Ｐゴシック" pitchFamily="-1" charset="-128"/>
                <a:cs typeface="ＭＳ Ｐゴシック" pitchFamily="-1" charset="-128"/>
              </a:rPr>
              <a:t>+</a:t>
            </a:r>
            <a:r>
              <a:rPr lang="en-US" sz="2400" dirty="0">
                <a:ea typeface="ＭＳ Ｐゴシック" pitchFamily="-1" charset="-128"/>
                <a:cs typeface="ＭＳ Ｐゴシック" pitchFamily="-1" charset="-128"/>
              </a:rPr>
              <a:t> dasabuvir for HCV genotype 1a or 4 with severe renal impairment</a:t>
            </a:r>
          </a:p>
        </p:txBody>
      </p:sp>
      <p:sp>
        <p:nvSpPr>
          <p:cNvPr id="10" name="ZoneTexte 69"/>
          <p:cNvSpPr txBox="1">
            <a:spLocks noChangeArrowheads="1"/>
          </p:cNvSpPr>
          <p:nvPr/>
        </p:nvSpPr>
        <p:spPr bwMode="auto">
          <a:xfrm>
            <a:off x="6720326" y="6585874"/>
            <a:ext cx="240138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 err="1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Gane</a:t>
            </a:r>
            <a:r>
              <a:rPr lang="en-GB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E. AASLD 2016, Abs. 935 </a:t>
            </a:r>
          </a:p>
        </p:txBody>
      </p:sp>
      <p:sp>
        <p:nvSpPr>
          <p:cNvPr id="13" name="AutoShape 162"/>
          <p:cNvSpPr>
            <a:spLocks noChangeArrowheads="1"/>
          </p:cNvSpPr>
          <p:nvPr/>
        </p:nvSpPr>
        <p:spPr bwMode="auto">
          <a:xfrm>
            <a:off x="0" y="6570663"/>
            <a:ext cx="731520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RUBY-II</a:t>
            </a:r>
            <a:endParaRPr lang="en-GB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261298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Espace réservé du contenu 11"/>
          <p:cNvSpPr>
            <a:spLocks noGrp="1"/>
          </p:cNvSpPr>
          <p:nvPr>
            <p:ph idx="1"/>
          </p:nvPr>
        </p:nvSpPr>
        <p:spPr>
          <a:xfrm>
            <a:off x="107504" y="1196752"/>
            <a:ext cx="8784976" cy="5112568"/>
          </a:xfrm>
        </p:spPr>
        <p:txBody>
          <a:bodyPr/>
          <a:lstStyle/>
          <a:p>
            <a:pPr>
              <a:spcBef>
                <a:spcPts val="300"/>
              </a:spcBef>
              <a:spcAft>
                <a:spcPts val="0"/>
              </a:spcAft>
            </a:pPr>
            <a:r>
              <a:rPr lang="en-US" sz="2800" dirty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Summary</a:t>
            </a:r>
            <a:br>
              <a:rPr lang="en-US" sz="2800" dirty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</a:br>
            <a:endParaRPr lang="en-US" sz="1200" dirty="0"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  <a:p>
            <a:pPr lvl="1">
              <a:spcBef>
                <a:spcPts val="300"/>
              </a:spcBef>
              <a:spcAft>
                <a:spcPts val="0"/>
              </a:spcAft>
            </a:pPr>
            <a:r>
              <a:rPr lang="en-US" sz="2000" dirty="0"/>
              <a:t>In this study of non-cirrhotic, treatment-naïve patients with stage 4 or 5 chronic kidney disease, including those receiving dialysis, the RBV-free regimen of OBV/PTV/r ± DSV resulted in ITT SVR</a:t>
            </a:r>
            <a:r>
              <a:rPr lang="en-US" sz="2000" baseline="-25000" dirty="0"/>
              <a:t>12</a:t>
            </a:r>
            <a:r>
              <a:rPr lang="en-US" sz="2000" dirty="0"/>
              <a:t> rate of 100% for genotype 1a and 80% for genotype 4 (only 5 patients enrolled</a:t>
            </a:r>
            <a:r>
              <a:rPr lang="en-US" sz="2000" dirty="0" smtClean="0"/>
              <a:t>), and </a:t>
            </a:r>
            <a:r>
              <a:rPr lang="en-US" sz="2000" dirty="0"/>
              <a:t>a </a:t>
            </a:r>
            <a:r>
              <a:rPr lang="en-US" sz="2000" dirty="0" err="1"/>
              <a:t>mITT</a:t>
            </a:r>
            <a:r>
              <a:rPr lang="en-US" sz="2000" dirty="0"/>
              <a:t> SVR</a:t>
            </a:r>
            <a:r>
              <a:rPr lang="en-US" sz="2000" baseline="-25000" dirty="0"/>
              <a:t>12</a:t>
            </a:r>
            <a:r>
              <a:rPr lang="en-US" sz="2000" dirty="0"/>
              <a:t> rate of 100% for genotypes 1a and 4, with no on-treatment </a:t>
            </a:r>
            <a:r>
              <a:rPr lang="en-US" sz="2000" dirty="0" err="1"/>
              <a:t>virologic</a:t>
            </a:r>
            <a:r>
              <a:rPr lang="en-US" sz="2000" dirty="0"/>
              <a:t> failure or relapse</a:t>
            </a:r>
          </a:p>
          <a:p>
            <a:pPr lvl="1">
              <a:spcBef>
                <a:spcPts val="300"/>
              </a:spcBef>
              <a:spcAft>
                <a:spcPts val="0"/>
              </a:spcAft>
            </a:pPr>
            <a:r>
              <a:rPr lang="en-US" sz="2000" dirty="0"/>
              <a:t>The RBV-free 2-DAA and 3-DAA regimens were generally well tolerated in this patient population</a:t>
            </a:r>
          </a:p>
          <a:p>
            <a:pPr lvl="2">
              <a:spcBef>
                <a:spcPts val="300"/>
              </a:spcBef>
              <a:spcAft>
                <a:spcPts val="0"/>
              </a:spcAft>
            </a:pPr>
            <a:r>
              <a:rPr lang="en-US" sz="1800" dirty="0"/>
              <a:t>Most adverse events were mild to moderate in severity, and there were no serious adverse event deemed related to study drugs</a:t>
            </a:r>
          </a:p>
          <a:p>
            <a:pPr lvl="1">
              <a:spcBef>
                <a:spcPts val="300"/>
              </a:spcBef>
              <a:spcAft>
                <a:spcPts val="0"/>
              </a:spcAft>
            </a:pPr>
            <a:r>
              <a:rPr lang="en-US" sz="2000" dirty="0"/>
              <a:t>These data suggest that RBV may not be necessary in some genotype 1a- </a:t>
            </a:r>
            <a:r>
              <a:rPr lang="en-US" sz="2000" dirty="0" smtClean="0"/>
              <a:t>or </a:t>
            </a:r>
            <a:r>
              <a:rPr lang="en-US" sz="2000" dirty="0"/>
              <a:t>genotype 4-infected patients with severe renal impairment treated with OBV/PTV/r ± DSV</a:t>
            </a:r>
          </a:p>
          <a:p>
            <a:pPr lvl="2">
              <a:spcBef>
                <a:spcPts val="300"/>
              </a:spcBef>
              <a:spcAft>
                <a:spcPts val="0"/>
              </a:spcAft>
            </a:pPr>
            <a:r>
              <a:rPr lang="en-US" sz="2000" dirty="0"/>
              <a:t>larger trials are needed to confirm the results of this exploratory study</a:t>
            </a:r>
            <a:endParaRPr lang="fr-FR" sz="2000" dirty="0"/>
          </a:p>
        </p:txBody>
      </p:sp>
      <p:sp>
        <p:nvSpPr>
          <p:cNvPr id="7" name="Rectangle 27"/>
          <p:cNvSpPr>
            <a:spLocks noGrp="1" noChangeArrowheads="1"/>
          </p:cNvSpPr>
          <p:nvPr>
            <p:ph type="title"/>
          </p:nvPr>
        </p:nvSpPr>
        <p:spPr>
          <a:xfrm>
            <a:off x="251521" y="76200"/>
            <a:ext cx="8870186" cy="976313"/>
          </a:xfrm>
        </p:spPr>
        <p:txBody>
          <a:bodyPr/>
          <a:lstStyle/>
          <a:p>
            <a:r>
              <a:rPr lang="en-US" sz="2400" dirty="0">
                <a:ea typeface="ＭＳ Ｐゴシック" pitchFamily="-1" charset="-128"/>
                <a:cs typeface="ＭＳ Ｐゴシック" pitchFamily="-1" charset="-128"/>
              </a:rPr>
              <a:t>RUBY-II Study: </a:t>
            </a:r>
            <a:r>
              <a:rPr lang="en-US" sz="2400" dirty="0" err="1">
                <a:ea typeface="ＭＳ Ｐゴシック" pitchFamily="-1" charset="-128"/>
                <a:cs typeface="ＭＳ Ｐゴシック" pitchFamily="-1" charset="-128"/>
              </a:rPr>
              <a:t>ombitasvir</a:t>
            </a:r>
            <a:r>
              <a:rPr lang="en-US" sz="2400" dirty="0">
                <a:ea typeface="ＭＳ Ｐゴシック" pitchFamily="-1" charset="-128"/>
                <a:cs typeface="ＭＳ Ｐゴシック" pitchFamily="-1" charset="-128"/>
              </a:rPr>
              <a:t>/</a:t>
            </a:r>
            <a:r>
              <a:rPr lang="en-US" sz="2400" dirty="0" err="1">
                <a:ea typeface="ＭＳ Ｐゴシック" pitchFamily="-1" charset="-128"/>
                <a:cs typeface="ＭＳ Ｐゴシック" pitchFamily="-1" charset="-128"/>
              </a:rPr>
              <a:t>paritaprevir</a:t>
            </a:r>
            <a:r>
              <a:rPr lang="en-US" sz="2400" dirty="0">
                <a:ea typeface="ＭＳ Ｐゴシック" pitchFamily="-1" charset="-128"/>
                <a:cs typeface="ＭＳ Ｐゴシック" pitchFamily="-1" charset="-128"/>
              </a:rPr>
              <a:t>/ritonavir </a:t>
            </a:r>
            <a:r>
              <a:rPr lang="en-US" sz="2400" u="sng" dirty="0">
                <a:ea typeface="ＭＳ Ｐゴシック" pitchFamily="-1" charset="-128"/>
                <a:cs typeface="ＭＳ Ｐゴシック" pitchFamily="-1" charset="-128"/>
              </a:rPr>
              <a:t>+</a:t>
            </a:r>
            <a:r>
              <a:rPr lang="en-US" sz="2400" dirty="0">
                <a:ea typeface="ＭＳ Ｐゴシック" pitchFamily="-1" charset="-128"/>
                <a:cs typeface="ＭＳ Ｐゴシック" pitchFamily="-1" charset="-128"/>
              </a:rPr>
              <a:t> dasabuvir for HCV genotype 1a or 4 with severe renal impairment</a:t>
            </a:r>
          </a:p>
        </p:txBody>
      </p:sp>
      <p:sp>
        <p:nvSpPr>
          <p:cNvPr id="8" name="ZoneTexte 69"/>
          <p:cNvSpPr txBox="1">
            <a:spLocks noChangeArrowheads="1"/>
          </p:cNvSpPr>
          <p:nvPr/>
        </p:nvSpPr>
        <p:spPr bwMode="auto">
          <a:xfrm>
            <a:off x="6720326" y="6585874"/>
            <a:ext cx="240138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 err="1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Gane</a:t>
            </a:r>
            <a:r>
              <a:rPr lang="en-GB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E. AASLD 2016, Abs. 935 </a:t>
            </a:r>
          </a:p>
        </p:txBody>
      </p:sp>
      <p:sp>
        <p:nvSpPr>
          <p:cNvPr id="13" name="AutoShape 162"/>
          <p:cNvSpPr>
            <a:spLocks noChangeArrowheads="1"/>
          </p:cNvSpPr>
          <p:nvPr/>
        </p:nvSpPr>
        <p:spPr bwMode="auto">
          <a:xfrm>
            <a:off x="0" y="6570663"/>
            <a:ext cx="731520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RUBY-II</a:t>
            </a:r>
            <a:endParaRPr lang="en-GB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4800553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ARV_trials_2010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HCV-trials.com 2015 ">
  <a:themeElements>
    <a:clrScheme name="SNFMI 2013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SNFMI 2013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NFMI 201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6017</TotalTime>
  <Words>613</Words>
  <Application>Microsoft Macintosh PowerPoint</Application>
  <PresentationFormat>Présentation à l'écran (4:3)</PresentationFormat>
  <Paragraphs>130</Paragraphs>
  <Slides>4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2</vt:i4>
      </vt:variant>
      <vt:variant>
        <vt:lpstr>Titres des diapositives</vt:lpstr>
      </vt:variant>
      <vt:variant>
        <vt:i4>4</vt:i4>
      </vt:variant>
    </vt:vector>
  </HeadingPairs>
  <TitlesOfParts>
    <vt:vector size="6" baseType="lpstr">
      <vt:lpstr>ARV_trials_2010</vt:lpstr>
      <vt:lpstr>HCV-trials.com 2015 </vt:lpstr>
      <vt:lpstr>RUBY-II Study: ombitasvir/paritaprevir/ritonavir + dasabuvir for HCV genotype 1a or 4 with severe renal impairment</vt:lpstr>
      <vt:lpstr>RUBY-II Study: ombitasvir/paritaprevir/ritonavir + dasabuvir for HCV genotype 1a or 4 with severe renal impairment</vt:lpstr>
      <vt:lpstr>RUBY-II Study: ombitasvir/paritaprevir/ritonavir + dasabuvir for HCV genotype 1a or 4 with severe renal impairment</vt:lpstr>
      <vt:lpstr>RUBY-II Study: ombitasvir/paritaprevir/ritonavir + dasabuvir for HCV genotype 1a or 4 with severe renal impairment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François RAFFI</dc:creator>
  <cp:lastModifiedBy>Utilisateur de Microsoft Office</cp:lastModifiedBy>
  <cp:revision>142</cp:revision>
  <dcterms:created xsi:type="dcterms:W3CDTF">2015-05-22T12:00:39Z</dcterms:created>
  <dcterms:modified xsi:type="dcterms:W3CDTF">2016-12-15T19:48:56Z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60E4ED41-732C-4105-BF36-AD56571BFEBB</vt:lpwstr>
  </property>
  <property fmtid="{D5CDD505-2E9C-101B-9397-08002B2CF9AE}" pid="3" name="ArticulatePath">
    <vt:lpwstr>RUBY-II 7 Déc 2016</vt:lpwstr>
  </property>
</Properties>
</file>