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</p:sldMasterIdLst>
  <p:notesMasterIdLst>
    <p:notesMasterId r:id="rId7"/>
  </p:notesMasterIdLst>
  <p:sldIdLst>
    <p:sldId id="278" r:id="rId3"/>
    <p:sldId id="277" r:id="rId4"/>
    <p:sldId id="279" r:id="rId5"/>
    <p:sldId id="280" r:id="rId6"/>
  </p:sldIdLst>
  <p:sldSz cx="9144000" cy="6858000" type="screen4x3"/>
  <p:notesSz cx="6858000" cy="9144000"/>
  <p:custDataLst>
    <p:tags r:id="rId9"/>
  </p:custDataLst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CCFFCC"/>
    <a:srgbClr val="FEA610"/>
    <a:srgbClr val="DDDDDD"/>
    <a:srgbClr val="000066"/>
    <a:srgbClr val="0070C0"/>
    <a:srgbClr val="800080"/>
    <a:srgbClr val="FFC000"/>
    <a:srgbClr val="00B2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993" autoAdjust="0"/>
  </p:normalViewPr>
  <p:slideViewPr>
    <p:cSldViewPr snapToObjects="1">
      <p:cViewPr varScale="1">
        <p:scale>
          <a:sx n="75" d="100"/>
          <a:sy n="75" d="100"/>
        </p:scale>
        <p:origin x="-208" y="-10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tags" Target="tags/tag1.xml"/><Relationship Id="rId1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15/12/16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286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5416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2647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7723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02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85800" y="649763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85800" y="650398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"/>
            <a:ext cx="7924800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9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defTabSz="914400">
              <a:defRPr/>
            </a:pPr>
            <a:fld id="{2BE16F37-D63B-443C-96C0-C234F1098F79}" type="slidenum">
              <a:rPr lang="en-US">
                <a:latin typeface="Arial" charset="0"/>
                <a:cs typeface="Arial" charset="0"/>
              </a:rPr>
              <a:pPr defTabSz="914400">
                <a:defRPr/>
              </a:pPr>
              <a:t>‹#›</a:t>
            </a:fld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6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1134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296517" y="1935774"/>
            <a:ext cx="0" cy="187184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764041" y="2151152"/>
            <a:ext cx="57600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348018" y="1261701"/>
            <a:ext cx="1367998" cy="575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251520" y="2169088"/>
            <a:ext cx="3170980" cy="20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1a or 4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Stage 4 or 5 chronic kidney disease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with </a:t>
            </a:r>
            <a:r>
              <a:rPr lang="en-US" sz="14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eGFR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(MDRD) &lt; 30 ml/min/1.73m</a:t>
            </a:r>
            <a:r>
              <a:rPr lang="en-US" sz="1400" b="1" baseline="300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(dialysis permitted)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251521" y="76200"/>
            <a:ext cx="8870186" cy="976313"/>
          </a:xfrm>
        </p:spPr>
        <p:txBody>
          <a:bodyPr/>
          <a:lstStyle/>
          <a:p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RUBY-II Study: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dasabuvir for HCV genotype 1a or 4 with severe renal impairment</a:t>
            </a: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3419872" y="3529859"/>
            <a:ext cx="1548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7315200" y="2708920"/>
            <a:ext cx="15917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7326217" y="3529859"/>
            <a:ext cx="15917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46697" y="2932944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333399"/>
                </a:solidFill>
                <a:latin typeface="Calibri" panose="020F0502020204030204" pitchFamily="34" charset="0"/>
              </a:rPr>
              <a:t>SVR</a:t>
            </a:r>
            <a:r>
              <a:rPr lang="en-US" b="1" baseline="-25000">
                <a:solidFill>
                  <a:srgbClr val="333399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3419872" y="2757197"/>
            <a:ext cx="1548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4250301" y="3522494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5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1642" y="2406247"/>
            <a:ext cx="12731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1a</a:t>
            </a:r>
            <a:endParaRPr lang="en-US" sz="1600" b="1" dirty="0">
              <a:solidFill>
                <a:srgbClr val="33339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91642" y="3140968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4</a:t>
            </a:r>
            <a:endParaRPr lang="en-US" sz="1600" b="1" dirty="0">
              <a:solidFill>
                <a:srgbClr val="333399"/>
              </a:solidFill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4207047" y="2780928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13</a:t>
            </a:r>
          </a:p>
        </p:txBody>
      </p:sp>
      <p:sp>
        <p:nvSpPr>
          <p:cNvPr id="37" name="ZoneTexte 69"/>
          <p:cNvSpPr txBox="1">
            <a:spLocks noChangeArrowheads="1"/>
          </p:cNvSpPr>
          <p:nvPr/>
        </p:nvSpPr>
        <p:spPr bwMode="auto">
          <a:xfrm>
            <a:off x="6720326" y="6585874"/>
            <a:ext cx="24013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Gane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E. AASLD 2016, Abs. 935 </a:t>
            </a:r>
          </a:p>
        </p:txBody>
      </p:sp>
      <p:sp>
        <p:nvSpPr>
          <p:cNvPr id="38" name="AutoShape 162"/>
          <p:cNvSpPr>
            <a:spLocks noChangeArrowheads="1"/>
          </p:cNvSpPr>
          <p:nvPr/>
        </p:nvSpPr>
        <p:spPr bwMode="auto">
          <a:xfrm>
            <a:off x="0" y="6570663"/>
            <a:ext cx="73152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 bwMode="auto">
          <a:xfrm>
            <a:off x="395536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1" name="Espace réservé du contenu 4"/>
          <p:cNvSpPr txBox="1">
            <a:spLocks/>
          </p:cNvSpPr>
          <p:nvPr/>
        </p:nvSpPr>
        <p:spPr bwMode="auto">
          <a:xfrm>
            <a:off x="395536" y="4247777"/>
            <a:ext cx="8665652" cy="220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342900" indent="-342900" defTabSz="914400">
              <a:spcBef>
                <a:spcPts val="72"/>
              </a:spcBef>
              <a:buFont typeface="Wingdings" pitchFamily="-1" charset="2"/>
              <a:buChar char="§"/>
            </a:pPr>
            <a:r>
              <a:rPr lang="en-US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 regimens</a:t>
            </a:r>
          </a:p>
          <a:p>
            <a:pPr lvl="1" defTabSz="914400"/>
            <a:r>
              <a:rPr lang="en-US" sz="1600" kern="0" dirty="0"/>
              <a:t>Co-formulated </a:t>
            </a:r>
            <a:r>
              <a:rPr lang="en-US" sz="1600" kern="0" dirty="0" err="1"/>
              <a:t>ombitasvir</a:t>
            </a:r>
            <a:r>
              <a:rPr lang="en-US" sz="1600" kern="0" dirty="0"/>
              <a:t> (OBV)/</a:t>
            </a:r>
            <a:r>
              <a:rPr lang="en-US" sz="1600" kern="0" dirty="0" err="1"/>
              <a:t>paritaprevir</a:t>
            </a:r>
            <a:r>
              <a:rPr lang="en-US" sz="1600" kern="0" dirty="0"/>
              <a:t> (PTV)/</a:t>
            </a:r>
            <a:r>
              <a:rPr lang="en-US" sz="1600" kern="0" dirty="0" err="1"/>
              <a:t>rironavir</a:t>
            </a:r>
            <a:r>
              <a:rPr lang="en-US" sz="1600" kern="0" dirty="0"/>
              <a:t> (r): 25/150/100 mg QD = 2 tablets</a:t>
            </a:r>
          </a:p>
          <a:p>
            <a:pPr lvl="1" defTabSz="914400"/>
            <a:r>
              <a:rPr lang="en-US" sz="1600" kern="0" dirty="0"/>
              <a:t>Dasabuvir (DSV): 250 mg BID</a:t>
            </a:r>
          </a:p>
          <a:p>
            <a:pPr marL="457200" lvl="1" indent="0" defTabSz="914400">
              <a:buNone/>
            </a:pPr>
            <a:endParaRPr lang="en-US" sz="1000" kern="0" dirty="0"/>
          </a:p>
          <a:p>
            <a:pPr marL="342900" indent="-342900" defTabSz="914400">
              <a:spcBef>
                <a:spcPts val="72"/>
              </a:spcBef>
              <a:buFont typeface="Wingdings" pitchFamily="-1" charset="2"/>
              <a:buChar char="§"/>
            </a:pPr>
            <a:r>
              <a:rPr lang="en-US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  <a:endParaRPr lang="en-US" sz="2000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 defTabSz="914400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25 IU/mL), by ITT and </a:t>
            </a:r>
            <a:r>
              <a:rPr lang="en-US" kern="0" dirty="0" err="1"/>
              <a:t>mITT</a:t>
            </a:r>
            <a:r>
              <a:rPr lang="en-US" kern="0" dirty="0"/>
              <a:t> (exclusion of non-virologic failures)</a:t>
            </a: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7020074" y="134713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4967872" y="2467038"/>
            <a:ext cx="2340333" cy="555525"/>
          </a:xfrm>
          <a:prstGeom prst="roundRect">
            <a:avLst/>
          </a:prstGeom>
          <a:solidFill>
            <a:srgbClr val="FEA61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chemeClr val="tx1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OBV/PTV/r + DSV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4951972" y="3252096"/>
            <a:ext cx="2344545" cy="555525"/>
          </a:xfrm>
          <a:prstGeom prst="roundRect">
            <a:avLst/>
          </a:prstGeom>
          <a:solidFill>
            <a:srgbClr val="CCFFC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chemeClr val="tx1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OBV/PTV/r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532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351155"/>
            <a:ext cx="7162800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outcome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18642" y="6007896"/>
            <a:ext cx="8401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3399"/>
                </a:solidFill>
              </a:rPr>
              <a:t>* The patient underwent elective renal transplantation and withdrew consent at treatment W2 and did not achieve SVR</a:t>
            </a:r>
            <a:r>
              <a:rPr lang="en-US" sz="1400" baseline="-25000" dirty="0">
                <a:solidFill>
                  <a:srgbClr val="333399"/>
                </a:solidFill>
              </a:rPr>
              <a:t>12</a:t>
            </a:r>
          </a:p>
        </p:txBody>
      </p:sp>
      <p:graphicFrame>
        <p:nvGraphicFramePr>
          <p:cNvPr id="1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85762915"/>
              </p:ext>
            </p:extLst>
          </p:nvPr>
        </p:nvGraphicFramePr>
        <p:xfrm>
          <a:off x="395536" y="1700808"/>
          <a:ext cx="7936761" cy="4313438"/>
        </p:xfrm>
        <a:graphic>
          <a:graphicData uri="http://schemas.openxmlformats.org/drawingml/2006/table">
            <a:tbl>
              <a:tblPr/>
              <a:tblGrid>
                <a:gridCol w="29523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21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(N = 13)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A61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4 (N = 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F0-F1 / F2 / F3,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 / 8 / 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 / 20 / 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40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Chronic kidney disease,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Stage 4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Stage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hemodialysis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: 62, peritoneal dialysis : 38)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 (all on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hemodialysis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ml/min/1.73 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10.1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4.6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50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ITT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mITT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251521" y="76200"/>
            <a:ext cx="8870186" cy="976313"/>
          </a:xfrm>
        </p:spPr>
        <p:txBody>
          <a:bodyPr/>
          <a:lstStyle/>
          <a:p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RUBY-II Study: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dasabuvir for HCV genotype 1a or 4 with severe renal impairment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720326" y="6585874"/>
            <a:ext cx="24013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Gane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E. AASLD 2016, Abs. 935 </a:t>
            </a: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73152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743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29061" y="1239143"/>
            <a:ext cx="7887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N (%)</a:t>
            </a:r>
          </a:p>
        </p:txBody>
      </p:sp>
      <p:graphicFrame>
        <p:nvGraphicFramePr>
          <p:cNvPr id="14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31515"/>
              </p:ext>
            </p:extLst>
          </p:nvPr>
        </p:nvGraphicFramePr>
        <p:xfrm>
          <a:off x="251520" y="1804011"/>
          <a:ext cx="8640960" cy="4001253"/>
        </p:xfrm>
        <a:graphic>
          <a:graphicData uri="http://schemas.openxmlformats.org/drawingml/2006/table">
            <a:tbl>
              <a:tblPr/>
              <a:tblGrid>
                <a:gridCol w="44421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1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36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7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 (Genotype 1a)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A61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 (Genotype 4)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 (not related to study drugs)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(23%)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(20%)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(8%) *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(20%) **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8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15% in any group,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Abdominal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Hypertension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8-10 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/ 6.5-8 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 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≥ 2 (&gt; 1.5 x ULN), N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or AST grade 3, N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1520" y="5877272"/>
            <a:ext cx="88701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333399"/>
                </a:solidFill>
              </a:rPr>
              <a:t>* </a:t>
            </a:r>
            <a:r>
              <a:rPr lang="fr-FR" sz="1400" dirty="0" err="1">
                <a:solidFill>
                  <a:srgbClr val="333399"/>
                </a:solidFill>
              </a:rPr>
              <a:t>Discontinued</a:t>
            </a:r>
            <a:r>
              <a:rPr lang="fr-FR" sz="1400" dirty="0">
                <a:solidFill>
                  <a:srgbClr val="333399"/>
                </a:solidFill>
              </a:rPr>
              <a:t> </a:t>
            </a:r>
            <a:r>
              <a:rPr lang="fr-FR" sz="1400" dirty="0" err="1">
                <a:solidFill>
                  <a:srgbClr val="333399"/>
                </a:solidFill>
              </a:rPr>
              <a:t>study</a:t>
            </a:r>
            <a:r>
              <a:rPr lang="fr-FR" sz="1400" dirty="0">
                <a:solidFill>
                  <a:srgbClr val="333399"/>
                </a:solidFill>
              </a:rPr>
              <a:t> </a:t>
            </a:r>
            <a:r>
              <a:rPr lang="fr-FR" sz="1400" dirty="0" err="1">
                <a:solidFill>
                  <a:srgbClr val="333399"/>
                </a:solidFill>
              </a:rPr>
              <a:t>drug</a:t>
            </a:r>
            <a:r>
              <a:rPr lang="fr-FR" sz="1400" dirty="0">
                <a:solidFill>
                  <a:srgbClr val="333399"/>
                </a:solidFill>
              </a:rPr>
              <a:t> (on </a:t>
            </a:r>
            <a:r>
              <a:rPr lang="fr-FR" sz="1400" dirty="0" err="1">
                <a:solidFill>
                  <a:srgbClr val="333399"/>
                </a:solidFill>
              </a:rPr>
              <a:t>treatment</a:t>
            </a:r>
            <a:r>
              <a:rPr lang="fr-FR" sz="1400" dirty="0">
                <a:solidFill>
                  <a:srgbClr val="333399"/>
                </a:solidFill>
              </a:rPr>
              <a:t> D77) due to grade 3 ALT, but </a:t>
            </a:r>
            <a:r>
              <a:rPr lang="fr-FR" sz="1400" dirty="0" err="1">
                <a:solidFill>
                  <a:srgbClr val="333399"/>
                </a:solidFill>
              </a:rPr>
              <a:t>achieved</a:t>
            </a:r>
            <a:r>
              <a:rPr lang="fr-FR" sz="1400" dirty="0">
                <a:solidFill>
                  <a:srgbClr val="333399"/>
                </a:solidFill>
              </a:rPr>
              <a:t> SVR</a:t>
            </a:r>
            <a:r>
              <a:rPr lang="fr-FR" sz="1400" baseline="-25000" dirty="0">
                <a:solidFill>
                  <a:srgbClr val="333399"/>
                </a:solidFill>
              </a:rPr>
              <a:t>12</a:t>
            </a:r>
          </a:p>
          <a:p>
            <a:r>
              <a:rPr lang="fr-FR" sz="1400" dirty="0">
                <a:solidFill>
                  <a:srgbClr val="333399"/>
                </a:solidFill>
              </a:rPr>
              <a:t>** </a:t>
            </a:r>
            <a:r>
              <a:rPr lang="fr-FR" sz="1400" dirty="0" err="1">
                <a:solidFill>
                  <a:srgbClr val="333399"/>
                </a:solidFill>
              </a:rPr>
              <a:t>Discontinued</a:t>
            </a:r>
            <a:r>
              <a:rPr lang="fr-FR" sz="1400" dirty="0">
                <a:solidFill>
                  <a:srgbClr val="333399"/>
                </a:solidFill>
              </a:rPr>
              <a:t> </a:t>
            </a:r>
            <a:r>
              <a:rPr lang="fr-FR" sz="1400" dirty="0" err="1">
                <a:solidFill>
                  <a:srgbClr val="333399"/>
                </a:solidFill>
              </a:rPr>
              <a:t>study</a:t>
            </a:r>
            <a:r>
              <a:rPr lang="fr-FR" sz="1400" dirty="0">
                <a:solidFill>
                  <a:srgbClr val="333399"/>
                </a:solidFill>
              </a:rPr>
              <a:t> </a:t>
            </a:r>
            <a:r>
              <a:rPr lang="fr-FR" sz="1400" dirty="0" err="1">
                <a:solidFill>
                  <a:srgbClr val="333399"/>
                </a:solidFill>
              </a:rPr>
              <a:t>drug</a:t>
            </a:r>
            <a:r>
              <a:rPr lang="fr-FR" sz="1400" dirty="0">
                <a:solidFill>
                  <a:srgbClr val="333399"/>
                </a:solidFill>
              </a:rPr>
              <a:t> due to </a:t>
            </a:r>
            <a:r>
              <a:rPr lang="fr-FR" sz="1400" dirty="0" err="1">
                <a:solidFill>
                  <a:srgbClr val="333399"/>
                </a:solidFill>
              </a:rPr>
              <a:t>renal</a:t>
            </a:r>
            <a:r>
              <a:rPr lang="fr-FR" sz="1400" dirty="0">
                <a:solidFill>
                  <a:srgbClr val="333399"/>
                </a:solidFill>
              </a:rPr>
              <a:t> </a:t>
            </a:r>
            <a:r>
              <a:rPr lang="fr-FR" sz="1400" dirty="0" err="1">
                <a:solidFill>
                  <a:srgbClr val="333399"/>
                </a:solidFill>
              </a:rPr>
              <a:t>failure</a:t>
            </a:r>
            <a:r>
              <a:rPr lang="fr-FR" sz="1400" dirty="0">
                <a:solidFill>
                  <a:srgbClr val="333399"/>
                </a:solidFill>
              </a:rPr>
              <a:t> and transplantation </a:t>
            </a:r>
            <a:r>
              <a:rPr lang="fr-FR" sz="1400" dirty="0" err="1">
                <a:solidFill>
                  <a:srgbClr val="333399"/>
                </a:solidFill>
              </a:rPr>
              <a:t>at</a:t>
            </a:r>
            <a:r>
              <a:rPr lang="fr-FR" sz="1400" dirty="0">
                <a:solidFill>
                  <a:srgbClr val="333399"/>
                </a:solidFill>
              </a:rPr>
              <a:t> </a:t>
            </a:r>
            <a:r>
              <a:rPr lang="fr-FR" sz="1400" dirty="0" err="1">
                <a:solidFill>
                  <a:srgbClr val="333399"/>
                </a:solidFill>
              </a:rPr>
              <a:t>treatment</a:t>
            </a:r>
            <a:r>
              <a:rPr lang="fr-FR" sz="1400" dirty="0">
                <a:solidFill>
                  <a:srgbClr val="333399"/>
                </a:solidFill>
              </a:rPr>
              <a:t> W2, and </a:t>
            </a:r>
            <a:r>
              <a:rPr lang="fr-FR" sz="1400" dirty="0" err="1">
                <a:solidFill>
                  <a:srgbClr val="333399"/>
                </a:solidFill>
              </a:rPr>
              <a:t>did</a:t>
            </a:r>
            <a:r>
              <a:rPr lang="fr-FR" sz="1400" dirty="0">
                <a:solidFill>
                  <a:srgbClr val="333399"/>
                </a:solidFill>
              </a:rPr>
              <a:t> not </a:t>
            </a:r>
            <a:r>
              <a:rPr lang="fr-FR" sz="1400" dirty="0" err="1">
                <a:solidFill>
                  <a:srgbClr val="333399"/>
                </a:solidFill>
              </a:rPr>
              <a:t>achieve</a:t>
            </a:r>
            <a:r>
              <a:rPr lang="fr-FR" sz="1400" dirty="0">
                <a:solidFill>
                  <a:srgbClr val="333399"/>
                </a:solidFill>
              </a:rPr>
              <a:t> SVR</a:t>
            </a:r>
            <a:r>
              <a:rPr lang="fr-FR" sz="1400" baseline="-25000" dirty="0">
                <a:solidFill>
                  <a:srgbClr val="333399"/>
                </a:solidFill>
              </a:rPr>
              <a:t>12</a:t>
            </a: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251521" y="76200"/>
            <a:ext cx="8870186" cy="976313"/>
          </a:xfrm>
        </p:spPr>
        <p:txBody>
          <a:bodyPr/>
          <a:lstStyle/>
          <a:p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RUBY-II Study: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dasabuvir for HCV genotype 1a or 4 with severe renal impairment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720326" y="6585874"/>
            <a:ext cx="24013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Gane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E. AASLD 2016, Abs. 935 </a:t>
            </a: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0" y="6570663"/>
            <a:ext cx="73152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612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112568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280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1200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/>
              <a:t>In this study of non-cirrhotic, treatment-naïve patients with stage 4 or 5 chronic kidney disease, including those receiving dialysis, the RBV-free regimen of OBV/PTV/r ± DSV resulted in ITT SVR</a:t>
            </a:r>
            <a:r>
              <a:rPr lang="en-US" sz="2000" baseline="-25000" dirty="0"/>
              <a:t>12</a:t>
            </a:r>
            <a:r>
              <a:rPr lang="en-US" sz="2000" dirty="0"/>
              <a:t> rate of 100% for genotype 1a and 80% for genotype 4 (only 5 patients enrolled</a:t>
            </a:r>
            <a:r>
              <a:rPr lang="en-US" sz="2000" dirty="0" smtClean="0"/>
              <a:t>), and </a:t>
            </a:r>
            <a:r>
              <a:rPr lang="en-US" sz="2000" dirty="0"/>
              <a:t>a </a:t>
            </a:r>
            <a:r>
              <a:rPr lang="en-US" sz="2000" dirty="0" err="1"/>
              <a:t>mITT</a:t>
            </a:r>
            <a:r>
              <a:rPr lang="en-US" sz="2000" dirty="0"/>
              <a:t> SVR</a:t>
            </a:r>
            <a:r>
              <a:rPr lang="en-US" sz="2000" baseline="-25000" dirty="0"/>
              <a:t>12</a:t>
            </a:r>
            <a:r>
              <a:rPr lang="en-US" sz="2000" dirty="0"/>
              <a:t> rate of 100% for genotypes 1a and 4, with no on-treatment </a:t>
            </a:r>
            <a:r>
              <a:rPr lang="en-US" sz="2000" dirty="0" err="1"/>
              <a:t>virologic</a:t>
            </a:r>
            <a:r>
              <a:rPr lang="en-US" sz="2000" dirty="0"/>
              <a:t> failure or relapse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/>
              <a:t>The RBV-free 2-DAA and 3-DAA regimens were generally well tolerated in this patient population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Most adverse events were mild to moderate in severity, and there were no serious adverse event deemed related to study drugs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/>
              <a:t>These data suggest that RBV may not be necessary in some genotype 1a- </a:t>
            </a:r>
            <a:r>
              <a:rPr lang="en-US" sz="2000" dirty="0" smtClean="0"/>
              <a:t>or </a:t>
            </a:r>
            <a:r>
              <a:rPr lang="en-US" sz="2000" dirty="0"/>
              <a:t>genotype 4-infected patients with severe renal impairment treated with OBV/PTV/r ± DSV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2000" dirty="0"/>
              <a:t>larger trials are needed to confirm the results of this exploratory study</a:t>
            </a:r>
            <a:endParaRPr lang="fr-FR" sz="2000" dirty="0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251521" y="76200"/>
            <a:ext cx="8870186" cy="976313"/>
          </a:xfrm>
        </p:spPr>
        <p:txBody>
          <a:bodyPr/>
          <a:lstStyle/>
          <a:p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RUBY-II Study: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dasabuvir for HCV genotype 1a or 4 with severe renal impairment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720326" y="6585874"/>
            <a:ext cx="24013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Gane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E. AASLD 2016, Abs. 935 </a:t>
            </a: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0" y="6570663"/>
            <a:ext cx="73152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80055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6017</TotalTime>
  <Words>613</Words>
  <Application>Microsoft Macintosh PowerPoint</Application>
  <PresentationFormat>Présentation à l'écran (4:3)</PresentationFormat>
  <Paragraphs>130</Paragraphs>
  <Slides>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ARV_trials_2010</vt:lpstr>
      <vt:lpstr>HCV-trials.com 2015 </vt:lpstr>
      <vt:lpstr>RUBY-II Study: ombitasvir/paritaprevir/ritonavir + dasabuvir for HCV genotype 1a or 4 with severe renal impairment</vt:lpstr>
      <vt:lpstr>RUBY-II Study: ombitasvir/paritaprevir/ritonavir + dasabuvir for HCV genotype 1a or 4 with severe renal impairment</vt:lpstr>
      <vt:lpstr>RUBY-II Study: ombitasvir/paritaprevir/ritonavir + dasabuvir for HCV genotype 1a or 4 with severe renal impairment</vt:lpstr>
      <vt:lpstr>RUBY-II Study: ombitasvir/paritaprevir/ritonavir + dasabuvir for HCV genotype 1a or 4 with severe renal impairment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François RAFFI</dc:creator>
  <cp:lastModifiedBy>Utilisateur de Microsoft Office</cp:lastModifiedBy>
  <cp:revision>142</cp:revision>
  <dcterms:created xsi:type="dcterms:W3CDTF">2015-05-22T12:00:39Z</dcterms:created>
  <dcterms:modified xsi:type="dcterms:W3CDTF">2016-12-15T19:48:56Z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60E4ED41-732C-4105-BF36-AD56571BFEBB</vt:lpwstr>
  </property>
  <property fmtid="{D5CDD505-2E9C-101B-9397-08002B2CF9AE}" pid="3" name="ArticulatePath">
    <vt:lpwstr>RUBY-II 7 Déc 2016</vt:lpwstr>
  </property>
</Properties>
</file>