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5" r:id="rId3"/>
    <p:sldId id="286" r:id="rId4"/>
    <p:sldId id="287" r:id="rId5"/>
  </p:sldIdLst>
  <p:sldSz cx="9144000" cy="6858000" type="screen4x3"/>
  <p:notesSz cx="6858000" cy="9144000"/>
  <p:custDataLst>
    <p:tags r:id="rId7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3399"/>
    <a:srgbClr val="000066"/>
    <a:srgbClr val="DDDDDD"/>
    <a:srgbClr val="10EB00"/>
    <a:srgbClr val="FF66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66" y="10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04/07/2018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333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pace réservé du contenu 2"/>
          <p:cNvSpPr>
            <a:spLocks/>
          </p:cNvSpPr>
          <p:nvPr/>
        </p:nvSpPr>
        <p:spPr bwMode="auto">
          <a:xfrm>
            <a:off x="312391" y="4437112"/>
            <a:ext cx="8580089" cy="192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 regimens</a:t>
            </a:r>
          </a:p>
          <a:p>
            <a:pPr marL="800100" lvl="1" indent="-342900"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Co-formulated SOF/VEL 400/100 mg 1 pill QD</a:t>
            </a:r>
          </a:p>
          <a:p>
            <a:pPr lvl="1">
              <a:buClr>
                <a:srgbClr val="0070C0"/>
              </a:buClr>
            </a:pPr>
            <a:endParaRPr lang="en-US" dirty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342900" indent="-342900">
              <a:spcBef>
                <a:spcPts val="72"/>
              </a:spcBef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(HCV RNA &lt; 15 IU/mL), by intention to treat, with 95% CI, descriptive analysis</a:t>
            </a:r>
          </a:p>
          <a:p>
            <a:pPr defTabSz="914400" fontAlgn="base">
              <a:spcAft>
                <a:spcPct val="0"/>
              </a:spcAft>
              <a:buClr>
                <a:srgbClr val="0070C0"/>
              </a:buClr>
            </a:pPr>
            <a:endParaRPr lang="en-US" dirty="0">
              <a:solidFill>
                <a:srgbClr val="000066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endParaRPr lang="en-US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498" name="ZoneTexte 69"/>
          <p:cNvSpPr txBox="1">
            <a:spLocks noChangeArrowheads="1"/>
          </p:cNvSpPr>
          <p:nvPr/>
        </p:nvSpPr>
        <p:spPr bwMode="auto">
          <a:xfrm>
            <a:off x="4067944" y="6573663"/>
            <a:ext cx="50534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Agarwal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K, 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2018; May 29 (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</a:p>
        </p:txBody>
      </p:sp>
      <p:grpSp>
        <p:nvGrpSpPr>
          <p:cNvPr id="3" name="Grouper 26"/>
          <p:cNvGrpSpPr/>
          <p:nvPr/>
        </p:nvGrpSpPr>
        <p:grpSpPr>
          <a:xfrm>
            <a:off x="0" y="6581775"/>
            <a:ext cx="2123728" cy="276999"/>
            <a:chOff x="0" y="6581775"/>
            <a:chExt cx="2584849" cy="276999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97352"/>
              <a:ext cx="2409563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25086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SOF/VEL </a:t>
              </a:r>
              <a:r>
                <a:rPr lang="fr-FR" sz="1200" b="1" i="1" dirty="0" err="1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Liver</a:t>
              </a: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 Transplant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12390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899780"/>
              </p:ext>
            </p:extLst>
          </p:nvPr>
        </p:nvGraphicFramePr>
        <p:xfrm>
          <a:off x="5863234" y="2724390"/>
          <a:ext cx="2020936" cy="368300"/>
        </p:xfrm>
        <a:graphic>
          <a:graphicData uri="http://schemas.openxmlformats.org/drawingml/2006/table">
            <a:tbl>
              <a:tblPr/>
              <a:tblGrid>
                <a:gridCol w="2020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4426899" y="1515007"/>
            <a:ext cx="1455636" cy="443275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Phase II</a:t>
            </a: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910933" y="2003483"/>
            <a:ext cx="3419997" cy="17706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infection, genotype 1-4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Liver transplantation</a:t>
            </a:r>
            <a:r>
              <a:rPr lang="en-GB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</a:t>
            </a:r>
            <a:r>
              <a:rPr lang="en-GB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months ago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 naive or experienced (apart from prior NS5A treatment</a:t>
            </a:r>
            <a:r>
              <a:rPr lang="fr-FR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)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cirrhosis or compensated cirrhosis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</a:t>
            </a:r>
            <a:r>
              <a:rPr lang="en-GB" sz="14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coinfection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SOF/VEL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in liver transplantation </a:t>
            </a:r>
            <a:br>
              <a:rPr lang="en-GB" sz="2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with genotype 1-4 infection </a:t>
            </a: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7884276" y="1802874"/>
            <a:ext cx="0" cy="126608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7596138" y="1393437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4834126" y="256490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79</a:t>
            </a: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4353598" y="2910120"/>
            <a:ext cx="150963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568" y="3789040"/>
            <a:ext cx="4040607" cy="315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ts val="1900"/>
              </a:lnSpc>
              <a:spcBef>
                <a:spcPts val="1000"/>
              </a:spcBef>
              <a:spcAft>
                <a:spcPct val="0"/>
              </a:spcAft>
              <a:buClr>
                <a:srgbClr val="126B8F"/>
              </a:buClr>
              <a:buSzPct val="90000"/>
              <a:defRPr/>
            </a:pPr>
            <a:r>
              <a:rPr lang="en-US" sz="1400" dirty="0">
                <a:latin typeface="Arial" pitchFamily="22" charset="0"/>
              </a:rPr>
              <a:t>Glucocorticoids at dose ≤ 5 mg/day permitted</a:t>
            </a:r>
          </a:p>
        </p:txBody>
      </p:sp>
      <p:cxnSp>
        <p:nvCxnSpPr>
          <p:cNvPr id="4" name="Connecteur droit avec flèche 3"/>
          <p:cNvCxnSpPr/>
          <p:nvPr/>
        </p:nvCxnSpPr>
        <p:spPr bwMode="auto">
          <a:xfrm>
            <a:off x="5177867" y="1993007"/>
            <a:ext cx="0" cy="427881"/>
          </a:xfrm>
          <a:prstGeom prst="straightConnector1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32652201"/>
              </p:ext>
            </p:extLst>
          </p:nvPr>
        </p:nvGraphicFramePr>
        <p:xfrm>
          <a:off x="977888" y="1628800"/>
          <a:ext cx="7213545" cy="3705238"/>
        </p:xfrm>
        <a:graphic>
          <a:graphicData uri="http://schemas.openxmlformats.org/drawingml/2006/table">
            <a:tbl>
              <a:tblPr/>
              <a:tblGrid>
                <a:gridCol w="4897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5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9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Demographics and clinical characteristics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 / 2 / 3 / 4,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 / 28 / 4 / 44 /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± SD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 ± 0.55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HCV treatment,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Time since liver transplantation, years,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Tacrolimus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/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mycophenolic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acid / cyclosporine,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 / 24 / 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9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All patients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 * (76/79)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9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 / 2 / 3 / 4</a:t>
                      </a:r>
                      <a:endParaRPr kumimoji="0" lang="en-GB" sz="14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 / 100 / 97 / 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750162" y="1283749"/>
            <a:ext cx="7697626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treatment response (N = 79)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971600" y="5373216"/>
            <a:ext cx="80648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1 non-virologic failure (discontinuation for AE at D7: hyperglycemia) ;</a:t>
            </a:r>
          </a:p>
          <a:p>
            <a:r>
              <a:rPr lang="en-US" sz="1400" dirty="0"/>
              <a:t>1 relapse at post-treatment W4 (genotype 1a, non-cirrhotic, treatment-naive), at failure: emergence of NS5A RAS L31V ;</a:t>
            </a:r>
          </a:p>
          <a:p>
            <a:r>
              <a:rPr lang="en-US" sz="1400" dirty="0"/>
              <a:t>1 relapse at post-treatment W12 (genotype 3b, non-cirrhotic, treatment-experienced without DAA), at failure: emergence of NS5B RAS S282T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067944" y="6573663"/>
            <a:ext cx="50534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Agarwal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K, 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2018; May 29 (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</a:p>
        </p:txBody>
      </p:sp>
      <p:grpSp>
        <p:nvGrpSpPr>
          <p:cNvPr id="12" name="Grouper 26"/>
          <p:cNvGrpSpPr/>
          <p:nvPr/>
        </p:nvGrpSpPr>
        <p:grpSpPr>
          <a:xfrm>
            <a:off x="0" y="6581775"/>
            <a:ext cx="2123728" cy="276999"/>
            <a:chOff x="0" y="6581775"/>
            <a:chExt cx="2584849" cy="276999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0" y="6597352"/>
              <a:ext cx="2409563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25086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SOF/VEL </a:t>
              </a:r>
              <a:r>
                <a:rPr lang="fr-FR" sz="1200" b="1" i="1" dirty="0" err="1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Liver</a:t>
              </a: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 Transplant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5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SOF/VEL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in liver transplantation </a:t>
            </a:r>
            <a:br>
              <a:rPr lang="en-GB" sz="2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with genotype 1-4 infection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68087800"/>
              </p:ext>
            </p:extLst>
          </p:nvPr>
        </p:nvGraphicFramePr>
        <p:xfrm>
          <a:off x="1523023" y="2060848"/>
          <a:ext cx="6145321" cy="3152322"/>
        </p:xfrm>
        <a:graphic>
          <a:graphicData uri="http://schemas.openxmlformats.org/drawingml/2006/table">
            <a:tbl>
              <a:tblPr/>
              <a:tblGrid>
                <a:gridCol w="4111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3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(1%)*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(4%)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≥ 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laboratory abnormality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Hyperuricemia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Hyperglycemia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Lymphocytopenia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Proteinuria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8653" y="1122253"/>
            <a:ext cx="874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in the 79 patients, N (%)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475656" y="5229200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 Hyperglycemia on D4 in a patient with diabetes ;</a:t>
            </a:r>
          </a:p>
          <a:p>
            <a:r>
              <a:rPr lang="en-US" sz="1400" dirty="0"/>
              <a:t>** Hepatocellular carcinoma, joint swelling, pneumonia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5993764"/>
            <a:ext cx="33166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 No graft rejection and no death</a:t>
            </a: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4067944" y="6573663"/>
            <a:ext cx="50534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Agarwal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K, 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2018; May 29 (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</a:p>
        </p:txBody>
      </p:sp>
      <p:grpSp>
        <p:nvGrpSpPr>
          <p:cNvPr id="14" name="Grouper 26"/>
          <p:cNvGrpSpPr/>
          <p:nvPr/>
        </p:nvGrpSpPr>
        <p:grpSpPr>
          <a:xfrm>
            <a:off x="0" y="6581775"/>
            <a:ext cx="2123728" cy="276999"/>
            <a:chOff x="0" y="6581775"/>
            <a:chExt cx="2584849" cy="276999"/>
          </a:xfrm>
        </p:grpSpPr>
        <p:sp>
          <p:nvSpPr>
            <p:cNvPr id="15" name="AutoShape 162"/>
            <p:cNvSpPr>
              <a:spLocks noChangeArrowheads="1"/>
            </p:cNvSpPr>
            <p:nvPr/>
          </p:nvSpPr>
          <p:spPr bwMode="auto">
            <a:xfrm>
              <a:off x="0" y="6597352"/>
              <a:ext cx="2409563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6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25086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SOF/VEL </a:t>
              </a:r>
              <a:r>
                <a:rPr lang="fr-FR" sz="1200" b="1" i="1" dirty="0" err="1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Liver</a:t>
              </a: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 Transplant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7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SOF/VEL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in liver transplantation </a:t>
            </a:r>
            <a:br>
              <a:rPr lang="en-GB" sz="2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with genotype 1-4 infection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8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The single-tablet regimen of SOF/VEL was well tolerated and highly effective in genotype 1-4 HCV-infected liver transplant recipients.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SOF/VEL is a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pangenotypic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, ribavirin-free, simple, and well-tolerated treatment option for HCV-infected liver transplant recipients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.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067944" y="6573663"/>
            <a:ext cx="50534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Agarwal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K, 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2018; May 29 (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</a:p>
        </p:txBody>
      </p:sp>
      <p:grpSp>
        <p:nvGrpSpPr>
          <p:cNvPr id="10" name="Grouper 26"/>
          <p:cNvGrpSpPr/>
          <p:nvPr/>
        </p:nvGrpSpPr>
        <p:grpSpPr>
          <a:xfrm>
            <a:off x="0" y="6581775"/>
            <a:ext cx="2123728" cy="276999"/>
            <a:chOff x="0" y="6581775"/>
            <a:chExt cx="2584849" cy="276999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97352"/>
              <a:ext cx="2409563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25086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SOF/VEL </a:t>
              </a:r>
              <a:r>
                <a:rPr lang="fr-FR" sz="1200" b="1" i="1" dirty="0" err="1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Liver</a:t>
              </a: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 Transplant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SOF/VEL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in liver transplantation </a:t>
            </a:r>
            <a:br>
              <a:rPr lang="en-GB" sz="2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with genotype 1-4 infection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</TotalTime>
  <Words>472</Words>
  <Application>Microsoft Office PowerPoint</Application>
  <PresentationFormat>Affichage à l'écran (4:3)</PresentationFormat>
  <Paragraphs>93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Trebuchet MS</vt:lpstr>
      <vt:lpstr>Wingdings</vt:lpstr>
      <vt:lpstr>HCV-trials.com 2015 </vt:lpstr>
      <vt:lpstr>SOF/VEL in liver transplantation  with genotype 1-4 infection </vt:lpstr>
      <vt:lpstr>SOF/VEL in liver transplantation  with genotype 1-4 infection </vt:lpstr>
      <vt:lpstr>SOF/VEL in liver transplantation  with genotype 1-4 infection </vt:lpstr>
      <vt:lpstr>SOF/VEL in liver transplantation  with genotype 1-4 infection 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Pilar</cp:lastModifiedBy>
  <cp:revision>91</cp:revision>
  <dcterms:created xsi:type="dcterms:W3CDTF">2010-10-19T10:42:50Z</dcterms:created>
  <dcterms:modified xsi:type="dcterms:W3CDTF">2018-07-04T13:29:21Z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6DD66D4C-5D8D-4217-A16E-D9D049416E51</vt:lpwstr>
  </property>
  <property fmtid="{D5CDD505-2E9C-101B-9397-08002B2CF9AE}" pid="3" name="ArticulatePath">
    <vt:lpwstr>coral</vt:lpwstr>
  </property>
</Properties>
</file>