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5" r:id="rId3"/>
    <p:sldId id="297" r:id="rId4"/>
    <p:sldId id="289" r:id="rId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2" pos="5759">
          <p15:clr>
            <a:srgbClr val="A4A3A4"/>
          </p15:clr>
        </p15:guide>
        <p15:guide id="3" orient="horz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C00000"/>
    <a:srgbClr val="D35B1F"/>
    <a:srgbClr val="333399"/>
    <a:srgbClr val="000066"/>
    <a:srgbClr val="FF3F3F"/>
    <a:srgbClr val="FFFFFF"/>
    <a:srgbClr val="DDDDDD"/>
    <a:srgbClr val="A38904"/>
    <a:srgbClr val="3D6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80" autoAdjust="0"/>
    <p:restoredTop sz="98179" autoAdjust="0"/>
  </p:normalViewPr>
  <p:slideViewPr>
    <p:cSldViewPr>
      <p:cViewPr varScale="1">
        <p:scale>
          <a:sx n="84" d="100"/>
          <a:sy n="84" d="100"/>
        </p:scale>
        <p:origin x="978" y="66"/>
      </p:cViewPr>
      <p:guideLst>
        <p:guide pos="5759"/>
        <p:guide orient="horz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17/05/2018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Line 172"/>
          <p:cNvSpPr>
            <a:spLocks noChangeShapeType="1"/>
          </p:cNvSpPr>
          <p:nvPr/>
        </p:nvSpPr>
        <p:spPr bwMode="auto">
          <a:xfrm>
            <a:off x="5909031" y="1917097"/>
            <a:ext cx="0" cy="1908007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-68263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endParaRPr lang="en-US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186" name="AutoShape 162"/>
          <p:cNvSpPr>
            <a:spLocks noChangeArrowheads="1"/>
          </p:cNvSpPr>
          <p:nvPr/>
        </p:nvSpPr>
        <p:spPr bwMode="auto">
          <a:xfrm>
            <a:off x="827584" y="2532889"/>
            <a:ext cx="2592288" cy="137910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500" b="1" dirty="0">
                <a:latin typeface="Calibri" pitchFamily="34" charset="0"/>
              </a:rPr>
              <a:t>≥ 18 years</a:t>
            </a:r>
          </a:p>
          <a:p>
            <a:pPr algn="ctr"/>
            <a:r>
              <a:rPr lang="en-US" sz="1500" b="1" dirty="0">
                <a:latin typeface="Calibri" pitchFamily="34" charset="0"/>
              </a:rPr>
              <a:t>HCV genotype 1b</a:t>
            </a:r>
          </a:p>
          <a:p>
            <a:pPr algn="ctr"/>
            <a:r>
              <a:rPr lang="en-US" sz="1500" b="1" dirty="0">
                <a:latin typeface="Calibri" pitchFamily="34" charset="0"/>
              </a:rPr>
              <a:t>Treatment-naïve</a:t>
            </a:r>
          </a:p>
          <a:p>
            <a:pPr algn="ctr"/>
            <a:r>
              <a:rPr lang="en-US" sz="1500" b="1" dirty="0">
                <a:latin typeface="Calibri" pitchFamily="34" charset="0"/>
              </a:rPr>
              <a:t>No severe fibrosis *</a:t>
            </a:r>
          </a:p>
          <a:p>
            <a:pPr algn="ctr"/>
            <a:r>
              <a:rPr lang="en-US" sz="1500" b="1" dirty="0">
                <a:latin typeface="Calibri" pitchFamily="34" charset="0"/>
              </a:rPr>
              <a:t>No HBV or HIV co-infection</a:t>
            </a:r>
          </a:p>
        </p:txBody>
      </p:sp>
      <p:sp>
        <p:nvSpPr>
          <p:cNvPr id="6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STREAGER Study: EBR/GZR for 8 weeks </a:t>
            </a:r>
            <a:br>
              <a:rPr lang="en-US" sz="2800" dirty="0">
                <a:ea typeface="ＭＳ Ｐゴシック" pitchFamily="34" charset="-128"/>
              </a:rPr>
            </a:br>
            <a:r>
              <a:rPr lang="en-US" sz="2800" dirty="0">
                <a:ea typeface="ＭＳ Ｐゴシック" pitchFamily="34" charset="-128"/>
              </a:rPr>
              <a:t>in genotype 1b without severe fibrosis</a:t>
            </a:r>
          </a:p>
        </p:txBody>
      </p:sp>
      <p:sp>
        <p:nvSpPr>
          <p:cNvPr id="7188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Design</a:t>
            </a:r>
          </a:p>
          <a:p>
            <a:endParaRPr lang="en-US" sz="2800" dirty="0"/>
          </a:p>
        </p:txBody>
      </p:sp>
      <p:sp>
        <p:nvSpPr>
          <p:cNvPr id="7191" name="Rectangle 9"/>
          <p:cNvSpPr>
            <a:spLocks noChangeArrowheads="1"/>
          </p:cNvSpPr>
          <p:nvPr/>
        </p:nvSpPr>
        <p:spPr bwMode="auto">
          <a:xfrm>
            <a:off x="3635896" y="2862228"/>
            <a:ext cx="8274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120</a:t>
            </a:r>
          </a:p>
        </p:txBody>
      </p:sp>
      <p:sp>
        <p:nvSpPr>
          <p:cNvPr id="32" name="Line 63"/>
          <p:cNvSpPr>
            <a:spLocks noChangeShapeType="1"/>
          </p:cNvSpPr>
          <p:nvPr/>
        </p:nvSpPr>
        <p:spPr bwMode="auto">
          <a:xfrm>
            <a:off x="3419871" y="3222267"/>
            <a:ext cx="4289933" cy="171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4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857369"/>
              </p:ext>
            </p:extLst>
          </p:nvPr>
        </p:nvGraphicFramePr>
        <p:xfrm>
          <a:off x="4436647" y="2869383"/>
          <a:ext cx="1480354" cy="631625"/>
        </p:xfrm>
        <a:graphic>
          <a:graphicData uri="http://schemas.openxmlformats.org/drawingml/2006/table">
            <a:tbl>
              <a:tblPr/>
              <a:tblGrid>
                <a:gridCol w="1480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EBR/GZR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30" name="Grouper 65"/>
          <p:cNvGrpSpPr/>
          <p:nvPr/>
        </p:nvGrpSpPr>
        <p:grpSpPr>
          <a:xfrm>
            <a:off x="2" y="6597350"/>
            <a:ext cx="899598" cy="288032"/>
            <a:chOff x="-1" y="6570634"/>
            <a:chExt cx="1161711" cy="287366"/>
          </a:xfrm>
        </p:grpSpPr>
        <p:sp>
          <p:nvSpPr>
            <p:cNvPr id="31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34" name="ZoneTexte 23"/>
            <p:cNvSpPr txBox="1">
              <a:spLocks noChangeArrowheads="1"/>
            </p:cNvSpPr>
            <p:nvPr/>
          </p:nvSpPr>
          <p:spPr bwMode="auto">
            <a:xfrm>
              <a:off x="915" y="6570634"/>
              <a:ext cx="1160795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STREAGER</a:t>
              </a:r>
            </a:p>
          </p:txBody>
        </p:sp>
      </p:grpSp>
      <p:sp>
        <p:nvSpPr>
          <p:cNvPr id="52" name="ZoneTexte 51"/>
          <p:cNvSpPr txBox="1"/>
          <p:nvPr/>
        </p:nvSpPr>
        <p:spPr>
          <a:xfrm>
            <a:off x="7648849" y="3037773"/>
            <a:ext cx="71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b="1" baseline="-25000" dirty="0">
                <a:solidFill>
                  <a:srgbClr val="333399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39552" y="4005064"/>
            <a:ext cx="540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</a:t>
            </a:r>
            <a:r>
              <a:rPr lang="en-US" sz="1400" dirty="0" err="1"/>
              <a:t>Fibroscan</a:t>
            </a:r>
            <a:r>
              <a:rPr lang="en-US" sz="1400" baseline="30000" dirty="0"/>
              <a:t>®</a:t>
            </a:r>
            <a:r>
              <a:rPr lang="en-US" sz="1400" dirty="0"/>
              <a:t> &lt; 9.5 </a:t>
            </a:r>
            <a:r>
              <a:rPr lang="en-US" sz="1400" dirty="0" err="1"/>
              <a:t>kPa</a:t>
            </a:r>
            <a:r>
              <a:rPr lang="en-US" sz="1400" dirty="0"/>
              <a:t> + </a:t>
            </a:r>
            <a:r>
              <a:rPr lang="en-US" sz="1400" dirty="0" err="1"/>
              <a:t>FibroTest</a:t>
            </a:r>
            <a:r>
              <a:rPr lang="en-US" sz="1400" baseline="30000" dirty="0"/>
              <a:t>®</a:t>
            </a:r>
            <a:r>
              <a:rPr lang="en-US" sz="1400" dirty="0"/>
              <a:t> &lt; 0.59 or </a:t>
            </a:r>
            <a:r>
              <a:rPr lang="en-US" sz="1400" dirty="0" err="1"/>
              <a:t>Fibrometer</a:t>
            </a:r>
            <a:r>
              <a:rPr lang="en-US" sz="1400" baseline="30000" dirty="0"/>
              <a:t> ®</a:t>
            </a:r>
            <a:r>
              <a:rPr lang="en-US" sz="1400" dirty="0"/>
              <a:t> &lt; 0.63</a:t>
            </a:r>
          </a:p>
        </p:txBody>
      </p:sp>
      <p:sp>
        <p:nvSpPr>
          <p:cNvPr id="36" name="Oval 110"/>
          <p:cNvSpPr>
            <a:spLocks noChangeArrowheads="1"/>
          </p:cNvSpPr>
          <p:nvPr/>
        </p:nvSpPr>
        <p:spPr bwMode="auto">
          <a:xfrm>
            <a:off x="5621693" y="1389782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W8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7584" y="4869160"/>
            <a:ext cx="3942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fr-FR" dirty="0"/>
              <a:t>EBR/GZR: 50/100 mg 1 </a:t>
            </a:r>
            <a:r>
              <a:rPr lang="fr-FR" dirty="0" err="1"/>
              <a:t>tablet</a:t>
            </a:r>
            <a:r>
              <a:rPr lang="fr-FR" dirty="0"/>
              <a:t> QD</a:t>
            </a:r>
          </a:p>
        </p:txBody>
      </p:sp>
      <p:sp>
        <p:nvSpPr>
          <p:cNvPr id="18" name="Espace réservé du contenu 2"/>
          <p:cNvSpPr>
            <a:spLocks/>
          </p:cNvSpPr>
          <p:nvPr/>
        </p:nvSpPr>
        <p:spPr bwMode="auto">
          <a:xfrm>
            <a:off x="395536" y="5389753"/>
            <a:ext cx="7128792" cy="1063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fr-FR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fr-FR" baseline="-25000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fr-FR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(HCV RNA &lt; LLOQ)</a:t>
            </a:r>
          </a:p>
        </p:txBody>
      </p:sp>
      <p:cxnSp>
        <p:nvCxnSpPr>
          <p:cNvPr id="19" name="Connecteur droit 66"/>
          <p:cNvCxnSpPr>
            <a:cxnSpLocks noChangeShapeType="1"/>
          </p:cNvCxnSpPr>
          <p:nvPr/>
        </p:nvCxnSpPr>
        <p:spPr bwMode="auto">
          <a:xfrm flipH="1">
            <a:off x="3851920" y="2132856"/>
            <a:ext cx="4060" cy="68366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20" name="Oval 170"/>
          <p:cNvSpPr>
            <a:spLocks noChangeArrowheads="1"/>
          </p:cNvSpPr>
          <p:nvPr/>
        </p:nvSpPr>
        <p:spPr bwMode="auto">
          <a:xfrm>
            <a:off x="3059832" y="1484784"/>
            <a:ext cx="1548160" cy="68383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400" b="1" dirty="0">
                <a:latin typeface="Calibri" pitchFamily="34" charset="0"/>
              </a:rPr>
              <a:t>Open-label</a:t>
            </a:r>
          </a:p>
        </p:txBody>
      </p:sp>
      <p:sp>
        <p:nvSpPr>
          <p:cNvPr id="21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Abergel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A. EASL 2018, Abs. LBP-010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STREAGER Study: EBR/GZR for 8 weeks </a:t>
            </a:r>
            <a:br>
              <a:rPr lang="en-US" sz="2800" dirty="0">
                <a:ea typeface="ＭＳ Ｐゴシック" pitchFamily="34" charset="-128"/>
              </a:rPr>
            </a:br>
            <a:r>
              <a:rPr lang="en-US" sz="2800" dirty="0">
                <a:ea typeface="ＭＳ Ｐゴシック" pitchFamily="34" charset="-128"/>
              </a:rPr>
              <a:t>in genotype 1b without severe fibrosis</a:t>
            </a:r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0422729"/>
              </p:ext>
            </p:extLst>
          </p:nvPr>
        </p:nvGraphicFramePr>
        <p:xfrm>
          <a:off x="539750" y="1557338"/>
          <a:ext cx="8351962" cy="3746372"/>
        </p:xfrm>
        <a:graphic>
          <a:graphicData uri="http://schemas.openxmlformats.org/drawingml/2006/table">
            <a:tbl>
              <a:tblPr/>
              <a:tblGrid>
                <a:gridCol w="5916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59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1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13465" marR="11346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EBR/GZR 8W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90 *</a:t>
                      </a:r>
                    </a:p>
                  </a:txBody>
                  <a:tcPr marL="113465" marR="11346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7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age, years</a:t>
                      </a:r>
                    </a:p>
                  </a:txBody>
                  <a:tcPr marL="113465" marR="11346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53 </a:t>
                      </a:r>
                    </a:p>
                  </a:txBody>
                  <a:tcPr marL="113465" marR="11346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7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</a:p>
                  </a:txBody>
                  <a:tcPr marL="113465" marR="11346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66</a:t>
                      </a:r>
                    </a:p>
                  </a:txBody>
                  <a:tcPr marL="113465" marR="11346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7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&gt; ULN, %</a:t>
                      </a:r>
                    </a:p>
                  </a:txBody>
                  <a:tcPr marL="113465" marR="11346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</a:t>
                      </a:r>
                    </a:p>
                  </a:txBody>
                  <a:tcPr marL="113465" marR="11346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7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BMI, kg/m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113465" marR="11346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24.5 </a:t>
                      </a:r>
                    </a:p>
                  </a:txBody>
                  <a:tcPr marL="113465" marR="11346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6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Baseline viral load,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≤ 800,000 IU/mL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 800,000 IU/mL</a:t>
                      </a:r>
                    </a:p>
                  </a:txBody>
                  <a:tcPr marL="113465" marR="11346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</a:t>
                      </a:r>
                    </a:p>
                  </a:txBody>
                  <a:tcPr marL="113465" marR="11346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6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     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Fibroscan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®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F0-F1, %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Fibrotest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®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F0-F1, %</a:t>
                      </a:r>
                    </a:p>
                  </a:txBody>
                  <a:tcPr marL="113465" marR="11346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61</a:t>
                      </a:r>
                    </a:p>
                  </a:txBody>
                  <a:tcPr marL="113465" marR="11346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89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(exclusion of a patient with genotype 1a)</a:t>
                      </a:r>
                    </a:p>
                  </a:txBody>
                  <a:tcPr marL="113465" marR="11346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98% **</a:t>
                      </a:r>
                    </a:p>
                  </a:txBody>
                  <a:tcPr marL="113465" marR="11346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196752"/>
            <a:ext cx="8640960" cy="32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8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characteristics and outcome</a:t>
            </a:r>
            <a:endParaRPr lang="en-GB" sz="28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Abergel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A. EASL 2018, Abs. LBP-010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54404" y="5326863"/>
            <a:ext cx="77048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Interim analysis on 90 patients</a:t>
            </a:r>
          </a:p>
          <a:p>
            <a:r>
              <a:rPr lang="en-US" sz="1400" dirty="0"/>
              <a:t>** 3 relapses: 1 patient, F0-F1, with genotype 1b, at relapse: emergence of Y93H RAS ;</a:t>
            </a:r>
          </a:p>
          <a:p>
            <a:r>
              <a:rPr lang="en-US" sz="1400" dirty="0"/>
              <a:t>1 patient, F2, with genotype 1e, at relapse: emergence of L28M + R30Q + A92T + Y93H RASs, 1 patient, F0-F1, with  genotype 1b, at relapse: emergence of L31 M + Y93H RASs</a:t>
            </a:r>
          </a:p>
          <a:p>
            <a:r>
              <a:rPr lang="en-US" sz="1400" dirty="0"/>
              <a:t>Another patient relapsed post SVR</a:t>
            </a:r>
            <a:r>
              <a:rPr lang="en-US" sz="1400" baseline="-25000" dirty="0"/>
              <a:t>12</a:t>
            </a:r>
          </a:p>
        </p:txBody>
      </p:sp>
      <p:grpSp>
        <p:nvGrpSpPr>
          <p:cNvPr id="12" name="Grouper 65"/>
          <p:cNvGrpSpPr/>
          <p:nvPr/>
        </p:nvGrpSpPr>
        <p:grpSpPr>
          <a:xfrm>
            <a:off x="2" y="6597350"/>
            <a:ext cx="899598" cy="288032"/>
            <a:chOff x="-1" y="6570634"/>
            <a:chExt cx="1161711" cy="287366"/>
          </a:xfrm>
        </p:grpSpPr>
        <p:sp>
          <p:nvSpPr>
            <p:cNvPr id="13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4" name="ZoneTexte 23"/>
            <p:cNvSpPr txBox="1">
              <a:spLocks noChangeArrowheads="1"/>
            </p:cNvSpPr>
            <p:nvPr/>
          </p:nvSpPr>
          <p:spPr bwMode="auto">
            <a:xfrm>
              <a:off x="915" y="6570634"/>
              <a:ext cx="1160795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STREAGER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contenu 2"/>
          <p:cNvSpPr txBox="1">
            <a:spLocks/>
          </p:cNvSpPr>
          <p:nvPr/>
        </p:nvSpPr>
        <p:spPr>
          <a:xfrm>
            <a:off x="323528" y="1196876"/>
            <a:ext cx="8640960" cy="5184452"/>
          </a:xfrm>
          <a:prstGeom prst="rect">
            <a:avLst/>
          </a:prstGeom>
        </p:spPr>
        <p:txBody>
          <a:bodyPr/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>
              <a:spcBef>
                <a:spcPts val="300"/>
              </a:spcBef>
            </a:pPr>
            <a:r>
              <a:rPr lang="en-US" sz="2800" dirty="0">
                <a:ea typeface="ＭＳ Ｐゴシック" pitchFamily="34" charset="-128"/>
              </a:rPr>
              <a:t>Safety</a:t>
            </a:r>
            <a:br>
              <a:rPr lang="en-US" sz="2800" dirty="0">
                <a:ea typeface="ＭＳ Ｐゴシック" pitchFamily="34" charset="-128"/>
              </a:rPr>
            </a:br>
            <a:endParaRPr lang="en-US" sz="28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No adverse event of grade 3 or 4 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Adverse events &gt; 10% related to treatment: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Asthenia: 28%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Headache: 23%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Digestive disorders: 13%</a:t>
            </a:r>
          </a:p>
        </p:txBody>
      </p: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STREAGER Study: EBR/GZR for 8 weeks </a:t>
            </a:r>
            <a:br>
              <a:rPr lang="en-US" sz="2800" dirty="0">
                <a:ea typeface="ＭＳ Ｐゴシック" pitchFamily="34" charset="-128"/>
              </a:rPr>
            </a:br>
            <a:r>
              <a:rPr lang="en-US" sz="2800" dirty="0">
                <a:ea typeface="ＭＳ Ｐゴシック" pitchFamily="34" charset="-128"/>
              </a:rPr>
              <a:t>in genotype 1b without severe fibrosis</a:t>
            </a:r>
          </a:p>
        </p:txBody>
      </p:sp>
      <p:grpSp>
        <p:nvGrpSpPr>
          <p:cNvPr id="13" name="Grouper 65"/>
          <p:cNvGrpSpPr/>
          <p:nvPr/>
        </p:nvGrpSpPr>
        <p:grpSpPr>
          <a:xfrm>
            <a:off x="2" y="6597350"/>
            <a:ext cx="899598" cy="288032"/>
            <a:chOff x="-1" y="6570634"/>
            <a:chExt cx="1161711" cy="287366"/>
          </a:xfrm>
        </p:grpSpPr>
        <p:sp>
          <p:nvSpPr>
            <p:cNvPr id="14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5" name="ZoneTexte 23"/>
            <p:cNvSpPr txBox="1">
              <a:spLocks noChangeArrowheads="1"/>
            </p:cNvSpPr>
            <p:nvPr/>
          </p:nvSpPr>
          <p:spPr bwMode="auto">
            <a:xfrm>
              <a:off x="915" y="6570634"/>
              <a:ext cx="1160795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STREAGER</a:t>
              </a:r>
            </a:p>
          </p:txBody>
        </p:sp>
      </p:grp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Abergel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A. EASL 2018, Abs. LBP-010</a:t>
            </a:r>
          </a:p>
        </p:txBody>
      </p:sp>
    </p:spTree>
    <p:extLst>
      <p:ext uri="{BB962C8B-B14F-4D97-AF65-F5344CB8AC3E}">
        <p14:creationId xmlns:p14="http://schemas.microsoft.com/office/powerpoint/2010/main" val="344578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STREAGER Study: EBR/GZR for 8 weeks </a:t>
            </a:r>
            <a:br>
              <a:rPr lang="en-US" sz="2800" dirty="0">
                <a:ea typeface="ＭＳ Ｐゴシック" pitchFamily="34" charset="-128"/>
              </a:rPr>
            </a:br>
            <a:r>
              <a:rPr lang="en-US" sz="2800" dirty="0">
                <a:ea typeface="ＭＳ Ｐゴシック" pitchFamily="34" charset="-128"/>
              </a:rPr>
              <a:t>in genotype 1b without severe fibrosis</a:t>
            </a:r>
          </a:p>
        </p:txBody>
      </p:sp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>
                <a:ea typeface="ＭＳ Ｐゴシック" pitchFamily="34" charset="-128"/>
              </a:rPr>
              <a:t>Summary</a:t>
            </a:r>
            <a:br>
              <a:rPr lang="en-US" sz="2800" dirty="0">
                <a:ea typeface="ＭＳ Ｐゴシック" pitchFamily="34" charset="-128"/>
              </a:rPr>
            </a:br>
            <a:endParaRPr lang="en-US" sz="28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High cure rate (SVR</a:t>
            </a:r>
            <a:r>
              <a:rPr lang="en-US" sz="2000" baseline="-25000" dirty="0">
                <a:ea typeface="ＭＳ Ｐゴシック" pitchFamily="34" charset="-128"/>
              </a:rPr>
              <a:t>12</a:t>
            </a:r>
            <a:r>
              <a:rPr lang="en-US" sz="2000" dirty="0">
                <a:ea typeface="ＭＳ Ｐゴシック" pitchFamily="34" charset="-128"/>
              </a:rPr>
              <a:t> 97%) was achieved in a treatment-naïve non severe fibrosis GT1b-infected population treated for 8 weeks with the combination of EBR/GZR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Good safety profile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These results are 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in agreement with the results obtained in the C-WORTHY study with 8 weeks of EBR/GZR </a:t>
            </a:r>
            <a:r>
              <a:rPr lang="en-US" sz="2000" u="sng" dirty="0">
                <a:ea typeface="ＭＳ Ｐゴシック" pitchFamily="34" charset="-128"/>
              </a:rPr>
              <a:t>+</a:t>
            </a:r>
            <a:r>
              <a:rPr lang="en-US" sz="2000" dirty="0">
                <a:ea typeface="ＭＳ Ｐゴシック" pitchFamily="34" charset="-128"/>
              </a:rPr>
              <a:t> RBV (SVR</a:t>
            </a:r>
            <a:r>
              <a:rPr lang="en-US" sz="2000" baseline="-25000" dirty="0">
                <a:ea typeface="ＭＳ Ｐゴシック" pitchFamily="34" charset="-128"/>
              </a:rPr>
              <a:t>12</a:t>
            </a:r>
            <a:r>
              <a:rPr lang="en-US" sz="2000" dirty="0">
                <a:ea typeface="ＭＳ Ｐゴシック" pitchFamily="34" charset="-128"/>
              </a:rPr>
              <a:t> of 97%)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very similar to those obtained in patients treated 12 weeks with EBR/GZR (SVR</a:t>
            </a:r>
            <a:r>
              <a:rPr lang="en-US" sz="2000" baseline="-25000" dirty="0">
                <a:ea typeface="ＭＳ Ｐゴシック" pitchFamily="34" charset="-128"/>
              </a:rPr>
              <a:t>12</a:t>
            </a:r>
            <a:r>
              <a:rPr lang="en-US" sz="2000" dirty="0">
                <a:ea typeface="ＭＳ Ｐゴシック" pitchFamily="34" charset="-128"/>
              </a:rPr>
              <a:t> of 98%)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These results are preliminary</a:t>
            </a:r>
          </a:p>
        </p:txBody>
      </p:sp>
      <p:grpSp>
        <p:nvGrpSpPr>
          <p:cNvPr id="11" name="Grouper 65"/>
          <p:cNvGrpSpPr/>
          <p:nvPr/>
        </p:nvGrpSpPr>
        <p:grpSpPr>
          <a:xfrm>
            <a:off x="2" y="6597350"/>
            <a:ext cx="899598" cy="288032"/>
            <a:chOff x="-1" y="6570634"/>
            <a:chExt cx="1161711" cy="287366"/>
          </a:xfrm>
        </p:grpSpPr>
        <p:sp>
          <p:nvSpPr>
            <p:cNvPr id="12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3" name="ZoneTexte 23"/>
            <p:cNvSpPr txBox="1">
              <a:spLocks noChangeArrowheads="1"/>
            </p:cNvSpPr>
            <p:nvPr/>
          </p:nvSpPr>
          <p:spPr bwMode="auto">
            <a:xfrm>
              <a:off x="915" y="6570634"/>
              <a:ext cx="1160795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STREAGER</a:t>
              </a:r>
            </a:p>
          </p:txBody>
        </p:sp>
      </p:grp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Abergel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A. EASL 2018, Abs. LBP-010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CV-trials.com 2018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7245</TotalTime>
  <Words>274</Words>
  <Application>Microsoft Office PowerPoint</Application>
  <PresentationFormat>Affichage à l'écran (4:3)</PresentationFormat>
  <Paragraphs>69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Calibri</vt:lpstr>
      <vt:lpstr>Cambria</vt:lpstr>
      <vt:lpstr>Trebuchet MS</vt:lpstr>
      <vt:lpstr>Wingdings</vt:lpstr>
      <vt:lpstr>HCV-trials.com 2018</vt:lpstr>
      <vt:lpstr>STREAGER Study: EBR/GZR for 8 weeks  in genotype 1b without severe fibrosis</vt:lpstr>
      <vt:lpstr>STREAGER Study: EBR/GZR for 8 weeks  in genotype 1b without severe fibrosis</vt:lpstr>
      <vt:lpstr>STREAGER Study: EBR/GZR for 8 weeks  in genotype 1b without severe fibrosis</vt:lpstr>
      <vt:lpstr>STREAGER Study: EBR/GZR for 8 weeks  in genotype 1b without severe fibrosis</vt:lpstr>
    </vt:vector>
  </TitlesOfParts>
  <Company>AEI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2016</dc:title>
  <dc:subject>AEI - www.aei.fr</dc:subject>
  <dc:creator>www.hcv-trial.com</dc:creator>
  <cp:lastModifiedBy>Pilar</cp:lastModifiedBy>
  <cp:revision>280</cp:revision>
  <dcterms:created xsi:type="dcterms:W3CDTF">2010-10-19T10:42:50Z</dcterms:created>
  <dcterms:modified xsi:type="dcterms:W3CDTF">2018-05-17T18:00:34Z</dcterms:modified>
</cp:coreProperties>
</file>