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98" r:id="rId4"/>
    <p:sldId id="300" r:id="rId5"/>
    <p:sldId id="299" r:id="rId6"/>
    <p:sldId id="301" r:id="rId7"/>
    <p:sldId id="297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000066"/>
    <a:srgbClr val="F5CD06"/>
    <a:srgbClr val="F13BFE"/>
    <a:srgbClr val="FFFFFF"/>
    <a:srgbClr val="FF9966"/>
    <a:srgbClr val="A38904"/>
    <a:srgbClr val="0070C0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1" autoAdjust="0"/>
    <p:restoredTop sz="98179" autoAdjust="0"/>
  </p:normalViewPr>
  <p:slideViewPr>
    <p:cSldViewPr>
      <p:cViewPr varScale="1">
        <p:scale>
          <a:sx n="104" d="100"/>
          <a:sy n="104" d="100"/>
        </p:scale>
        <p:origin x="912" y="90"/>
      </p:cViewPr>
      <p:guideLst>
        <p:guide orient="horz" pos="89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8F732EA-71D4-4249-A5BA-C181D65590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1CD6148-0DC1-481A-8D96-EF53CA5B29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DFA0D32-8B21-407D-8EFB-9A1EC54BB8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08B0710-E6D0-414F-A5FE-386300AEBC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'image des diapositives 7">
            <a:extLst>
              <a:ext uri="{FF2B5EF4-FFF2-40B4-BE49-F238E27FC236}">
                <a16:creationId xmlns:a16="http://schemas.microsoft.com/office/drawing/2014/main" id="{DAEB23E5-9ED5-4C80-A3BE-EDFEDC8F12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Espace réservé des notes 8">
            <a:extLst>
              <a:ext uri="{FF2B5EF4-FFF2-40B4-BE49-F238E27FC236}">
                <a16:creationId xmlns:a16="http://schemas.microsoft.com/office/drawing/2014/main" id="{7AC5BAB8-C7CC-4D25-BEBF-92DFEDCDBB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D1DEAC9-2F60-43A7-9555-78FC4D306A5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47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E497F85-08DC-4725-A8DF-2A1BD6B90D7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474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476B17-B59D-43D8-9411-B9AD41F2066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670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9BD4BD2-164F-4719-B4BE-704CB1279EA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12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263930" y="2132856"/>
            <a:ext cx="0" cy="35999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491880" y="1268908"/>
            <a:ext cx="1548160" cy="86394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2 : 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287466" y="2393999"/>
            <a:ext cx="3132406" cy="204311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≥ </a:t>
            </a:r>
            <a:r>
              <a:rPr lang="en-US" sz="1600" b="1" dirty="0">
                <a:latin typeface="Calibri" pitchFamily="34" charset="0"/>
              </a:rPr>
              <a:t>18 years, 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genotype 1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Documented failure of a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NS5A inhibitor + SOF regimen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prior PI exposure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Compensated cirrhosis allowed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HBV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 1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with failure to NS5A-inhibitor plus sofosbuvir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56317"/>
              </p:ext>
            </p:extLst>
          </p:nvPr>
        </p:nvGraphicFramePr>
        <p:xfrm>
          <a:off x="5651921" y="2327394"/>
          <a:ext cx="1440160" cy="43204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er 6"/>
          <p:cNvGrpSpPr/>
          <p:nvPr/>
        </p:nvGrpSpPr>
        <p:grpSpPr>
          <a:xfrm>
            <a:off x="0" y="6550402"/>
            <a:ext cx="2555776" cy="324000"/>
            <a:chOff x="0" y="6550402"/>
            <a:chExt cx="2555776" cy="324000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2267742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2555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GLE/PIB in NS5A + SOF failure</a:t>
              </a:r>
            </a:p>
          </p:txBody>
        </p:sp>
      </p:grp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7092080" y="1772816"/>
            <a:ext cx="199" cy="223228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6804049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7406" y="4520154"/>
            <a:ext cx="3613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GLE/PIB: 100/40 mg 3 tablets QD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Weight-based RBV</a:t>
            </a:r>
          </a:p>
        </p:txBody>
      </p:sp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4" y="5075280"/>
            <a:ext cx="8640693" cy="14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LLOQ)</a:t>
            </a:r>
          </a:p>
          <a:p>
            <a:pPr lvl="2"/>
            <a:r>
              <a:rPr lang="en-US" kern="0" dirty="0"/>
              <a:t>Comparison between treatment arms, cirrhosis vs no cirrhosis</a:t>
            </a:r>
          </a:p>
          <a:p>
            <a:pPr lvl="2"/>
            <a:r>
              <a:rPr lang="en-US" kern="0" dirty="0"/>
              <a:t>Comparison between treatment arms, 12 weeks vs 16 weeks treatment durations</a:t>
            </a:r>
          </a:p>
          <a:p>
            <a:pPr lvl="2"/>
            <a:endParaRPr lang="en-US" kern="0" dirty="0"/>
          </a:p>
        </p:txBody>
      </p:sp>
      <p:sp>
        <p:nvSpPr>
          <p:cNvPr id="22" name="Line 63"/>
          <p:cNvSpPr>
            <a:spLocks noChangeShapeType="1"/>
          </p:cNvSpPr>
          <p:nvPr/>
        </p:nvSpPr>
        <p:spPr bwMode="auto">
          <a:xfrm>
            <a:off x="3419872" y="2800673"/>
            <a:ext cx="133212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23" name="AutoShape 60"/>
          <p:cNvCxnSpPr>
            <a:cxnSpLocks noChangeShapeType="1"/>
          </p:cNvCxnSpPr>
          <p:nvPr/>
        </p:nvCxnSpPr>
        <p:spPr bwMode="auto">
          <a:xfrm rot="10800000" flipH="1" flipV="1">
            <a:off x="5650533" y="2492896"/>
            <a:ext cx="1587" cy="575999"/>
          </a:xfrm>
          <a:prstGeom prst="bentConnector3">
            <a:avLst>
              <a:gd name="adj1" fmla="val -57490926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" name="ZoneTexte 3"/>
          <p:cNvSpPr txBox="1"/>
          <p:nvPr/>
        </p:nvSpPr>
        <p:spPr>
          <a:xfrm>
            <a:off x="3510017" y="2492896"/>
            <a:ext cx="1132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No cirrhosis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3673223" y="280067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130</a:t>
            </a:r>
          </a:p>
        </p:txBody>
      </p:sp>
      <p:graphicFrame>
        <p:nvGraphicFramePr>
          <p:cNvPr id="2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82159"/>
              </p:ext>
            </p:extLst>
          </p:nvPr>
        </p:nvGraphicFramePr>
        <p:xfrm>
          <a:off x="5651921" y="2852936"/>
          <a:ext cx="2088232" cy="43204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Line 172"/>
          <p:cNvSpPr>
            <a:spLocks noChangeShapeType="1"/>
          </p:cNvSpPr>
          <p:nvPr/>
        </p:nvSpPr>
        <p:spPr bwMode="auto">
          <a:xfrm>
            <a:off x="7740352" y="1772820"/>
            <a:ext cx="0" cy="277236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Oval 110"/>
          <p:cNvSpPr>
            <a:spLocks noChangeArrowheads="1"/>
          </p:cNvSpPr>
          <p:nvPr/>
        </p:nvSpPr>
        <p:spPr bwMode="auto">
          <a:xfrm>
            <a:off x="7452320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848315" y="220486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86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4848315" y="301843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44</a:t>
            </a:r>
          </a:p>
        </p:txBody>
      </p:sp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78091"/>
              </p:ext>
            </p:extLst>
          </p:nvPr>
        </p:nvGraphicFramePr>
        <p:xfrm>
          <a:off x="5652120" y="3501008"/>
          <a:ext cx="1440160" cy="585216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Line 63"/>
          <p:cNvSpPr>
            <a:spLocks noChangeShapeType="1"/>
          </p:cNvSpPr>
          <p:nvPr/>
        </p:nvSpPr>
        <p:spPr bwMode="auto">
          <a:xfrm>
            <a:off x="3420071" y="4077039"/>
            <a:ext cx="133212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45" name="AutoShape 60"/>
          <p:cNvCxnSpPr>
            <a:cxnSpLocks noChangeShapeType="1"/>
          </p:cNvCxnSpPr>
          <p:nvPr/>
        </p:nvCxnSpPr>
        <p:spPr bwMode="auto">
          <a:xfrm rot="10800000" flipH="1" flipV="1">
            <a:off x="5650732" y="3753113"/>
            <a:ext cx="1587" cy="683999"/>
          </a:xfrm>
          <a:prstGeom prst="bentConnector3">
            <a:avLst>
              <a:gd name="adj1" fmla="val -57490926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6" name="ZoneTexte 45"/>
          <p:cNvSpPr txBox="1"/>
          <p:nvPr/>
        </p:nvSpPr>
        <p:spPr>
          <a:xfrm>
            <a:off x="3607087" y="3769295"/>
            <a:ext cx="892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Cirrhosis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25419" y="4098558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50</a:t>
            </a:r>
          </a:p>
        </p:txBody>
      </p:sp>
      <p:graphicFrame>
        <p:nvGraphicFramePr>
          <p:cNvPr id="4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479672"/>
              </p:ext>
            </p:extLst>
          </p:nvPr>
        </p:nvGraphicFramePr>
        <p:xfrm>
          <a:off x="5652120" y="4221088"/>
          <a:ext cx="2088232" cy="43204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3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4848514" y="342900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22</a:t>
            </a:r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4848765" y="4437112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28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51992" y="4813086"/>
            <a:ext cx="4320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5 and ** 1 PI-experienced patients randomized to 12 weeks</a:t>
            </a:r>
          </a:p>
          <a:p>
            <a:r>
              <a:rPr lang="en-US" sz="1200" dirty="0"/>
              <a:t>were treated for 16 weeks and analyzed with 16-W groups</a:t>
            </a:r>
          </a:p>
        </p:txBody>
      </p:sp>
      <p:sp>
        <p:nvSpPr>
          <p:cNvPr id="43" name="ZoneTexte 69">
            <a:extLst>
              <a:ext uri="{FF2B5EF4-FFF2-40B4-BE49-F238E27FC236}">
                <a16:creationId xmlns:a16="http://schemas.microsoft.com/office/drawing/2014/main" id="{58902CAD-B3F7-47F5-896A-A5AF67AD7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Sulkowski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MS. AASLD 2018, Abs.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0226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85150190"/>
              </p:ext>
            </p:extLst>
          </p:nvPr>
        </p:nvGraphicFramePr>
        <p:xfrm>
          <a:off x="360040" y="1772814"/>
          <a:ext cx="8604448" cy="4392490"/>
        </p:xfrm>
        <a:graphic>
          <a:graphicData uri="http://schemas.openxmlformats.org/drawingml/2006/table">
            <a:tbl>
              <a:tblPr/>
              <a:tblGrid>
                <a:gridCol w="2372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8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68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2254C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Compensated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2254C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25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16W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+ RBV 12W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16W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3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Black,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 / 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/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 /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 /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HIV-co-infection,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Liver transplant,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1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days since NS5A inhibitor 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310956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 1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with failure to NS5A-inhibitor plus sofosbuvir</a:t>
            </a:r>
          </a:p>
        </p:txBody>
      </p:sp>
      <p:grpSp>
        <p:nvGrpSpPr>
          <p:cNvPr id="21" name="Grouper 20"/>
          <p:cNvGrpSpPr/>
          <p:nvPr/>
        </p:nvGrpSpPr>
        <p:grpSpPr>
          <a:xfrm>
            <a:off x="0" y="6550402"/>
            <a:ext cx="2555776" cy="324000"/>
            <a:chOff x="0" y="6550402"/>
            <a:chExt cx="2555776" cy="324000"/>
          </a:xfrm>
        </p:grpSpPr>
        <p:sp>
          <p:nvSpPr>
            <p:cNvPr id="22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2267742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3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2555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GLE/PIB in NS5A + SOF failure</a:t>
              </a:r>
            </a:p>
          </p:txBody>
        </p:sp>
      </p:grp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Sulkowski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MS. AASLD 2018, Abs.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0226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92529"/>
              </p:ext>
            </p:extLst>
          </p:nvPr>
        </p:nvGraphicFramePr>
        <p:xfrm>
          <a:off x="611558" y="4869160"/>
          <a:ext cx="7560843" cy="138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Reinfection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Difference between arms,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% (95% CI)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- 4.1% (- 13.7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to 7.4)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- 10.8% (- 31.4 to 5.8)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" name="Rectangle 6"/>
          <p:cNvSpPr>
            <a:spLocks noChangeArrowheads="1"/>
          </p:cNvSpPr>
          <p:nvPr/>
        </p:nvSpPr>
        <p:spPr bwMode="auto">
          <a:xfrm>
            <a:off x="2807804" y="1241117"/>
            <a:ext cx="352839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by treatment arm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D8A58AA-57D8-4982-ACDE-1B5DD4902906}"/>
              </a:ext>
            </a:extLst>
          </p:cNvPr>
          <p:cNvGrpSpPr/>
          <p:nvPr/>
        </p:nvGrpSpPr>
        <p:grpSpPr>
          <a:xfrm>
            <a:off x="2311024" y="1556792"/>
            <a:ext cx="5933384" cy="3260105"/>
            <a:chOff x="2311024" y="1556792"/>
            <a:chExt cx="5933384" cy="3260105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7203090" y="2076917"/>
              <a:ext cx="858838" cy="2102400"/>
            </a:xfrm>
            <a:prstGeom prst="rect">
              <a:avLst/>
            </a:prstGeom>
            <a:solidFill>
              <a:srgbClr val="F13BFE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110890" y="2276871"/>
              <a:ext cx="860425" cy="1902445"/>
            </a:xfrm>
            <a:prstGeom prst="rect">
              <a:avLst/>
            </a:prstGeom>
            <a:solidFill>
              <a:srgbClr val="B230B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4217218" y="2120117"/>
              <a:ext cx="858838" cy="205920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3174015" y="2204864"/>
              <a:ext cx="858838" cy="197445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2623153" y="2528317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623153" y="3079180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2737453" y="2528317"/>
              <a:ext cx="0" cy="550863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2623153" y="3628455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2623153" y="3628455"/>
              <a:ext cx="114300" cy="550863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2737453" y="3079180"/>
              <a:ext cx="0" cy="549275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 flipH="1">
              <a:off x="2737453" y="4179317"/>
              <a:ext cx="5506955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2623153" y="1977455"/>
              <a:ext cx="114300" cy="550863"/>
            </a:xfrm>
            <a:custGeom>
              <a:avLst/>
              <a:gdLst>
                <a:gd name="T0" fmla="*/ 0 w 72"/>
                <a:gd name="T1" fmla="*/ 0 h 347"/>
                <a:gd name="T2" fmla="*/ 71 w 72"/>
                <a:gd name="T3" fmla="*/ 0 h 347"/>
                <a:gd name="T4" fmla="*/ 72 w 72"/>
                <a:gd name="T5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0"/>
                  </a:moveTo>
                  <a:lnTo>
                    <a:pt x="71" y="0"/>
                  </a:lnTo>
                  <a:lnTo>
                    <a:pt x="72" y="347"/>
                  </a:lnTo>
                </a:path>
              </a:pathLst>
            </a:cu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2311024" y="1862837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2410411" y="241370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75</a:t>
              </a: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2410411" y="296456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</a:t>
              </a: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2410411" y="351542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2509797" y="406628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3498345" y="1927865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90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4499992" y="1772816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94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6372200" y="1999873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86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7526627" y="1711841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97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3244073" y="4239642"/>
              <a:ext cx="72507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G/P 12W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4313024" y="4239642"/>
              <a:ext cx="72507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G/P</a:t>
              </a:r>
              <a:r>
                <a:rPr kumimoji="0" lang="fr-FR" sz="1400" b="1" i="0" u="none" strike="noStrike" cap="none" normalizeH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16W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4"/>
            <p:cNvSpPr>
              <a:spLocks noChangeArrowheads="1"/>
            </p:cNvSpPr>
            <p:nvPr/>
          </p:nvSpPr>
          <p:spPr bwMode="auto">
            <a:xfrm>
              <a:off x="3506761" y="3903886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78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5"/>
            <p:cNvSpPr>
              <a:spLocks noChangeArrowheads="1"/>
            </p:cNvSpPr>
            <p:nvPr/>
          </p:nvSpPr>
          <p:spPr bwMode="auto">
            <a:xfrm>
              <a:off x="4507123" y="3903886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latin typeface="Arial" pitchFamily="34" charset="0"/>
                  <a:cs typeface="Arial" pitchFamily="34" charset="0"/>
                </a:rPr>
                <a:t>49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6443635" y="3903886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21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57"/>
            <p:cNvSpPr>
              <a:spLocks noChangeArrowheads="1"/>
            </p:cNvSpPr>
            <p:nvPr/>
          </p:nvSpPr>
          <p:spPr bwMode="auto">
            <a:xfrm>
              <a:off x="7535041" y="3903886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29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54"/>
            <p:cNvSpPr>
              <a:spLocks noChangeArrowheads="1"/>
            </p:cNvSpPr>
            <p:nvPr/>
          </p:nvSpPr>
          <p:spPr bwMode="auto">
            <a:xfrm>
              <a:off x="5796136" y="4239642"/>
              <a:ext cx="13681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G/P + RBV</a:t>
              </a:r>
              <a:r>
                <a:rPr kumimoji="0" lang="fr-FR" sz="1400" b="1" i="0" u="none" strike="noStrike" cap="none" normalizeH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12W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55"/>
            <p:cNvSpPr>
              <a:spLocks noChangeArrowheads="1"/>
            </p:cNvSpPr>
            <p:nvPr/>
          </p:nvSpPr>
          <p:spPr bwMode="auto">
            <a:xfrm>
              <a:off x="7308304" y="4239642"/>
              <a:ext cx="72507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G/P</a:t>
              </a:r>
              <a:r>
                <a:rPr kumimoji="0" lang="fr-FR" sz="1400" b="1" i="0" u="none" strike="noStrike" cap="none" normalizeH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16W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548708" y="1556792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491880" y="4509120"/>
              <a:ext cx="11324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No cirrhosis</a:t>
              </a:r>
            </a:p>
          </p:txBody>
        </p:sp>
        <p:cxnSp>
          <p:nvCxnSpPr>
            <p:cNvPr id="7" name="Connecteur droit 6"/>
            <p:cNvCxnSpPr/>
            <p:nvPr/>
          </p:nvCxnSpPr>
          <p:spPr>
            <a:xfrm flipV="1">
              <a:off x="3203848" y="4509120"/>
              <a:ext cx="1834247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ZoneTexte 75"/>
            <p:cNvSpPr txBox="1"/>
            <p:nvPr/>
          </p:nvSpPr>
          <p:spPr>
            <a:xfrm>
              <a:off x="6703431" y="4509120"/>
              <a:ext cx="892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Cirrhosis</a:t>
              </a:r>
            </a:p>
          </p:txBody>
        </p:sp>
        <p:cxnSp>
          <p:nvCxnSpPr>
            <p:cNvPr id="77" name="Connecteur droit 76"/>
            <p:cNvCxnSpPr/>
            <p:nvPr/>
          </p:nvCxnSpPr>
          <p:spPr>
            <a:xfrm flipV="1">
              <a:off x="6012160" y="4509120"/>
              <a:ext cx="1834247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ZoneTexte 77"/>
          <p:cNvSpPr txBox="1"/>
          <p:nvPr/>
        </p:nvSpPr>
        <p:spPr>
          <a:xfrm>
            <a:off x="1619672" y="6237312"/>
            <a:ext cx="4660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 virologic failure patients with prior PI therapy (N = 38)</a:t>
            </a:r>
          </a:p>
        </p:txBody>
      </p:sp>
      <p:grpSp>
        <p:nvGrpSpPr>
          <p:cNvPr id="80" name="Grouper 79"/>
          <p:cNvGrpSpPr/>
          <p:nvPr/>
        </p:nvGrpSpPr>
        <p:grpSpPr>
          <a:xfrm>
            <a:off x="0" y="6550402"/>
            <a:ext cx="2555776" cy="324000"/>
            <a:chOff x="0" y="6550402"/>
            <a:chExt cx="2555776" cy="324000"/>
          </a:xfrm>
        </p:grpSpPr>
        <p:sp>
          <p:nvSpPr>
            <p:cNvPr id="81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2267742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2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2555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GLE/PIB in NS5A + SOF failure</a:t>
              </a:r>
            </a:p>
          </p:txBody>
        </p:sp>
      </p:grpSp>
      <p:sp>
        <p:nvSpPr>
          <p:cNvPr id="44" name="ZoneTexte 69">
            <a:extLst>
              <a:ext uri="{FF2B5EF4-FFF2-40B4-BE49-F238E27FC236}">
                <a16:creationId xmlns:a16="http://schemas.microsoft.com/office/drawing/2014/main" id="{5813006F-5304-47EC-99F2-DC0DA66D4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Sulkowski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MS. AASLD 2018, Abs.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0226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8CEDC630-396A-4EF8-8F68-7C5AF48EF9CE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76200"/>
            <a:ext cx="9036496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kern="0" dirty="0" err="1">
                <a:ea typeface="ＭＳ Ｐゴシック" pitchFamily="34" charset="-128"/>
              </a:rPr>
              <a:t>Glecaprevir</a:t>
            </a:r>
            <a:r>
              <a:rPr lang="en-US" sz="3000" kern="0" dirty="0">
                <a:ea typeface="ＭＳ Ｐゴシック" pitchFamily="34" charset="-128"/>
              </a:rPr>
              <a:t>/</a:t>
            </a:r>
            <a:r>
              <a:rPr lang="en-US" sz="3000" kern="0" dirty="0" err="1">
                <a:ea typeface="ＭＳ Ｐゴシック" pitchFamily="34" charset="-128"/>
              </a:rPr>
              <a:t>Pibrentasvir</a:t>
            </a:r>
            <a:r>
              <a:rPr lang="en-US" sz="3000" kern="0" dirty="0">
                <a:ea typeface="ＭＳ Ｐゴシック" pitchFamily="34" charset="-128"/>
              </a:rPr>
              <a:t> in genotype 1 </a:t>
            </a:r>
            <a:br>
              <a:rPr lang="en-US" sz="3000" kern="0" dirty="0">
                <a:ea typeface="ＭＳ Ｐゴシック" pitchFamily="34" charset="-128"/>
              </a:rPr>
            </a:br>
            <a:r>
              <a:rPr lang="en-US" sz="3000" kern="0" dirty="0">
                <a:ea typeface="ＭＳ Ｐゴシック" pitchFamily="34" charset="-128"/>
              </a:rPr>
              <a:t>with failure to NS5A-inhibitor plus sofosbuvir</a:t>
            </a:r>
          </a:p>
        </p:txBody>
      </p:sp>
    </p:spTree>
    <p:extLst>
      <p:ext uri="{BB962C8B-B14F-4D97-AF65-F5344CB8AC3E}">
        <p14:creationId xmlns:p14="http://schemas.microsoft.com/office/powerpoint/2010/main" val="49504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55333"/>
              </p:ext>
            </p:extLst>
          </p:nvPr>
        </p:nvGraphicFramePr>
        <p:xfrm>
          <a:off x="1475656" y="4989316"/>
          <a:ext cx="6264697" cy="95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1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9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Reinfection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" name="Rectangle 6"/>
          <p:cNvSpPr>
            <a:spLocks noChangeArrowheads="1"/>
          </p:cNvSpPr>
          <p:nvPr/>
        </p:nvSpPr>
        <p:spPr bwMode="auto">
          <a:xfrm>
            <a:off x="1689723" y="1231190"/>
            <a:ext cx="626469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by G/P duration and genotype 1 subtype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F6AFE0C7-EC1E-4868-B2C7-6A86A4ADFAB4}"/>
              </a:ext>
            </a:extLst>
          </p:cNvPr>
          <p:cNvGrpSpPr/>
          <p:nvPr/>
        </p:nvGrpSpPr>
        <p:grpSpPr>
          <a:xfrm>
            <a:off x="2095000" y="1700808"/>
            <a:ext cx="5933384" cy="3260105"/>
            <a:chOff x="2095000" y="1676948"/>
            <a:chExt cx="5933384" cy="3260105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7056344" y="2211474"/>
              <a:ext cx="684000" cy="2087999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275064" y="2060849"/>
              <a:ext cx="684000" cy="223862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4320048" y="2420887"/>
              <a:ext cx="684000" cy="187858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3558766" y="2204864"/>
              <a:ext cx="684000" cy="209461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2407129" y="2648473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407129" y="3199336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2521429" y="2648473"/>
              <a:ext cx="0" cy="550863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2407129" y="3748611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2407129" y="3748611"/>
              <a:ext cx="114300" cy="550863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2521429" y="3199336"/>
              <a:ext cx="0" cy="549275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 flipH="1">
              <a:off x="2521429" y="4299473"/>
              <a:ext cx="5506955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2407129" y="2097611"/>
              <a:ext cx="114300" cy="550863"/>
            </a:xfrm>
            <a:custGeom>
              <a:avLst/>
              <a:gdLst>
                <a:gd name="T0" fmla="*/ 0 w 72"/>
                <a:gd name="T1" fmla="*/ 0 h 347"/>
                <a:gd name="T2" fmla="*/ 71 w 72"/>
                <a:gd name="T3" fmla="*/ 0 h 347"/>
                <a:gd name="T4" fmla="*/ 72 w 72"/>
                <a:gd name="T5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0"/>
                  </a:moveTo>
                  <a:lnTo>
                    <a:pt x="71" y="0"/>
                  </a:lnTo>
                  <a:lnTo>
                    <a:pt x="72" y="347"/>
                  </a:lnTo>
                </a:path>
              </a:pathLst>
            </a:cu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2095000" y="1982993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2194387" y="253385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75</a:t>
              </a: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2194387" y="308471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</a:t>
              </a: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2194387" y="363558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2293773" y="418644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2987824" y="2036988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89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4499992" y="2143889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87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6444208" y="1772816"/>
              <a:ext cx="35098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100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7290340" y="1927865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94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2987824" y="4341534"/>
              <a:ext cx="2294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All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3635896" y="4341534"/>
              <a:ext cx="50871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GT 1b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4"/>
            <p:cNvSpPr>
              <a:spLocks noChangeArrowheads="1"/>
            </p:cNvSpPr>
            <p:nvPr/>
          </p:nvSpPr>
          <p:spPr bwMode="auto">
            <a:xfrm>
              <a:off x="3826860" y="402404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21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5"/>
            <p:cNvSpPr>
              <a:spLocks noChangeArrowheads="1"/>
            </p:cNvSpPr>
            <p:nvPr/>
          </p:nvSpPr>
          <p:spPr bwMode="auto">
            <a:xfrm>
              <a:off x="4609953" y="402404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78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6516216" y="402404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13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57"/>
            <p:cNvSpPr>
              <a:spLocks noChangeArrowheads="1"/>
            </p:cNvSpPr>
            <p:nvPr/>
          </p:nvSpPr>
          <p:spPr bwMode="auto">
            <a:xfrm>
              <a:off x="7308304" y="402404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65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54"/>
            <p:cNvSpPr>
              <a:spLocks noChangeArrowheads="1"/>
            </p:cNvSpPr>
            <p:nvPr/>
          </p:nvSpPr>
          <p:spPr bwMode="auto">
            <a:xfrm>
              <a:off x="4355976" y="4341534"/>
              <a:ext cx="7200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GT 1a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332684" y="1676948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275856" y="4629276"/>
              <a:ext cx="943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12 weeks</a:t>
              </a:r>
            </a:p>
          </p:txBody>
        </p:sp>
        <p:cxnSp>
          <p:nvCxnSpPr>
            <p:cNvPr id="7" name="Connecteur droit 6"/>
            <p:cNvCxnSpPr/>
            <p:nvPr/>
          </p:nvCxnSpPr>
          <p:spPr>
            <a:xfrm flipV="1">
              <a:off x="2987824" y="4629276"/>
              <a:ext cx="1834247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ZoneTexte 75"/>
            <p:cNvSpPr txBox="1"/>
            <p:nvPr/>
          </p:nvSpPr>
          <p:spPr>
            <a:xfrm>
              <a:off x="6487407" y="4629276"/>
              <a:ext cx="943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16 weeks</a:t>
              </a:r>
            </a:p>
          </p:txBody>
        </p:sp>
        <p:cxnSp>
          <p:nvCxnSpPr>
            <p:cNvPr id="77" name="Connecteur droit 76"/>
            <p:cNvCxnSpPr/>
            <p:nvPr/>
          </p:nvCxnSpPr>
          <p:spPr>
            <a:xfrm flipV="1">
              <a:off x="5796136" y="4629276"/>
              <a:ext cx="1834247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2771800" y="2348880"/>
              <a:ext cx="684000" cy="1950593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5508104" y="2204864"/>
              <a:ext cx="684000" cy="2094609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Rectangle 55"/>
            <p:cNvSpPr>
              <a:spLocks noChangeArrowheads="1"/>
            </p:cNvSpPr>
            <p:nvPr/>
          </p:nvSpPr>
          <p:spPr bwMode="auto">
            <a:xfrm>
              <a:off x="2987824" y="402404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99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56"/>
            <p:cNvSpPr>
              <a:spLocks noChangeArrowheads="1"/>
            </p:cNvSpPr>
            <p:nvPr/>
          </p:nvSpPr>
          <p:spPr bwMode="auto">
            <a:xfrm>
              <a:off x="5724128" y="402404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78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54"/>
            <p:cNvSpPr>
              <a:spLocks noChangeArrowheads="1"/>
            </p:cNvSpPr>
            <p:nvPr/>
          </p:nvSpPr>
          <p:spPr bwMode="auto">
            <a:xfrm>
              <a:off x="5724128" y="4341534"/>
              <a:ext cx="2294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All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55"/>
            <p:cNvSpPr>
              <a:spLocks noChangeArrowheads="1"/>
            </p:cNvSpPr>
            <p:nvPr/>
          </p:nvSpPr>
          <p:spPr bwMode="auto">
            <a:xfrm>
              <a:off x="6372200" y="4341534"/>
              <a:ext cx="50871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GT 1b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54"/>
            <p:cNvSpPr>
              <a:spLocks noChangeArrowheads="1"/>
            </p:cNvSpPr>
            <p:nvPr/>
          </p:nvSpPr>
          <p:spPr bwMode="auto">
            <a:xfrm>
              <a:off x="7092280" y="4341534"/>
              <a:ext cx="7200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GT 1a</a:t>
              </a:r>
              <a:endParaRPr kumimoji="0" lang="fr-FR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3779912" y="1916832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95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5724128" y="1916832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95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619672" y="6165304"/>
            <a:ext cx="3562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 virologic failure in genotype 1b (N = 34)</a:t>
            </a:r>
          </a:p>
        </p:txBody>
      </p:sp>
      <p:sp>
        <p:nvSpPr>
          <p:cNvPr id="52" name="Rectangle 27"/>
          <p:cNvSpPr txBox="1">
            <a:spLocks noChangeArrowheads="1"/>
          </p:cNvSpPr>
          <p:nvPr/>
        </p:nvSpPr>
        <p:spPr>
          <a:xfrm>
            <a:off x="107504" y="76200"/>
            <a:ext cx="9036496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 1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with failure to NS5A-inhibitor plus sofosbuvir</a:t>
            </a:r>
          </a:p>
        </p:txBody>
      </p:sp>
      <p:grpSp>
        <p:nvGrpSpPr>
          <p:cNvPr id="53" name="Grouper 52"/>
          <p:cNvGrpSpPr/>
          <p:nvPr/>
        </p:nvGrpSpPr>
        <p:grpSpPr>
          <a:xfrm>
            <a:off x="0" y="6550402"/>
            <a:ext cx="2555776" cy="324000"/>
            <a:chOff x="0" y="6550402"/>
            <a:chExt cx="2555776" cy="324000"/>
          </a:xfrm>
        </p:grpSpPr>
        <p:sp>
          <p:nvSpPr>
            <p:cNvPr id="54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2267742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5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2555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GLE/PIB in NS5A + SOF failure</a:t>
              </a:r>
            </a:p>
          </p:txBody>
        </p:sp>
      </p:grpSp>
      <p:sp>
        <p:nvSpPr>
          <p:cNvPr id="61" name="ZoneTexte 69">
            <a:extLst>
              <a:ext uri="{FF2B5EF4-FFF2-40B4-BE49-F238E27FC236}">
                <a16:creationId xmlns:a16="http://schemas.microsoft.com/office/drawing/2014/main" id="{3DC589BA-331C-47CA-A6C5-A0F1A4FE3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Sulkowski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MS. AASLD 2018, Abs.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0226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7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624058"/>
              </p:ext>
            </p:extLst>
          </p:nvPr>
        </p:nvGraphicFramePr>
        <p:xfrm>
          <a:off x="230161" y="2038474"/>
          <a:ext cx="8683677" cy="3988311"/>
        </p:xfrm>
        <a:graphic>
          <a:graphicData uri="http://schemas.openxmlformats.org/drawingml/2006/table">
            <a:tbl>
              <a:tblPr/>
              <a:tblGrid>
                <a:gridCol w="1194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07607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54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Arm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Prior 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RAS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2254C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RAS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0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2254C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661">
                <a:tc gridSpan="3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Emerging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Emerging at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R155W + A156G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Q30N + Y93H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M28T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A156V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Q30R + L31M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H58D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16W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A156V + D168E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Q30R + L31M + H58D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+ RBV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A156V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M28T + Q30R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H58D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+ RBV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R155W + A156G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Q30H + L31M + H58D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+ RBV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L31M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P32del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60040" y="1226245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Virologic breakthrough (N = 6)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27"/>
          <p:cNvSpPr txBox="1">
            <a:spLocks noChangeArrowheads="1"/>
          </p:cNvSpPr>
          <p:nvPr/>
        </p:nvSpPr>
        <p:spPr>
          <a:xfrm>
            <a:off x="107504" y="76200"/>
            <a:ext cx="9036496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 1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with failure to NS5A-inhibitor plus sofosbuvir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0" y="6550402"/>
            <a:ext cx="2555776" cy="324000"/>
            <a:chOff x="0" y="6550402"/>
            <a:chExt cx="2555776" cy="324000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2267742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2555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GLE/PIB in NS5A + SOF failure</a:t>
              </a:r>
            </a:p>
          </p:txBody>
        </p:sp>
      </p:grpSp>
      <p:sp>
        <p:nvSpPr>
          <p:cNvPr id="10" name="ZoneTexte 69">
            <a:extLst>
              <a:ext uri="{FF2B5EF4-FFF2-40B4-BE49-F238E27FC236}">
                <a16:creationId xmlns:a16="http://schemas.microsoft.com/office/drawing/2014/main" id="{E0E48B36-0D38-4DD7-88E7-31F4FBF35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Sulkowski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MS. AASLD 2018, Abs.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0226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16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10290"/>
              </p:ext>
            </p:extLst>
          </p:nvPr>
        </p:nvGraphicFramePr>
        <p:xfrm>
          <a:off x="233771" y="1821888"/>
          <a:ext cx="8676458" cy="4283888"/>
        </p:xfrm>
        <a:graphic>
          <a:graphicData uri="http://schemas.openxmlformats.org/drawingml/2006/table">
            <a:tbl>
              <a:tblPr/>
              <a:tblGrid>
                <a:gridCol w="1079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0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Arm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Prior 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RAS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2254C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RAS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0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2254C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045">
                <a:tc gridSpan="3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Emerging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Emerging at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L31M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VEL/SOF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Q30H + Y93H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L31V + Q30N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S122G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R155K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H58D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16W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 156T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M28V + Q30R + L31V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M28A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16W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M28T + Q30R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M28S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GP 16W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A156V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H58D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05272" y="1226245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Relapse (N = 7)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27"/>
          <p:cNvSpPr txBox="1">
            <a:spLocks noChangeArrowheads="1"/>
          </p:cNvSpPr>
          <p:nvPr/>
        </p:nvSpPr>
        <p:spPr>
          <a:xfrm>
            <a:off x="107504" y="76200"/>
            <a:ext cx="9036496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 1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with failure to NS5A-inhibitor plus sofosbuvir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0" y="6550402"/>
            <a:ext cx="2555776" cy="324000"/>
            <a:chOff x="0" y="6550402"/>
            <a:chExt cx="2555776" cy="324000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2267742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2555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GLE/PIB in NS5A + SOF failure</a:t>
              </a:r>
            </a:p>
          </p:txBody>
        </p:sp>
      </p:grpSp>
      <p:sp>
        <p:nvSpPr>
          <p:cNvPr id="10" name="ZoneTexte 69">
            <a:extLst>
              <a:ext uri="{FF2B5EF4-FFF2-40B4-BE49-F238E27FC236}">
                <a16:creationId xmlns:a16="http://schemas.microsoft.com/office/drawing/2014/main" id="{1BC4CF54-9CD7-4773-BA7A-96123C167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Sulkowski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MS. AASLD 2018, Abs.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0226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53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96000"/>
              </p:ext>
            </p:extLst>
          </p:nvPr>
        </p:nvGraphicFramePr>
        <p:xfrm>
          <a:off x="360040" y="1700808"/>
          <a:ext cx="8604448" cy="4776100"/>
        </p:xfrm>
        <a:graphic>
          <a:graphicData uri="http://schemas.openxmlformats.org/drawingml/2006/table">
            <a:tbl>
              <a:tblPr/>
              <a:tblGrid>
                <a:gridCol w="356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41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2254C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Compensated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2254C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8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16W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+ RBV 12W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3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Death, N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(HCC)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3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 ≥ grade 3,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Glucose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Alkaline phosphatase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Neurophils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9149" y="122603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6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 1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with failure to NS5A-inhibitor plus sofosbuvir</a:t>
            </a:r>
          </a:p>
        </p:txBody>
      </p:sp>
      <p:grpSp>
        <p:nvGrpSpPr>
          <p:cNvPr id="17" name="Grouper 16"/>
          <p:cNvGrpSpPr/>
          <p:nvPr/>
        </p:nvGrpSpPr>
        <p:grpSpPr>
          <a:xfrm>
            <a:off x="0" y="6550402"/>
            <a:ext cx="2555776" cy="324000"/>
            <a:chOff x="0" y="6550402"/>
            <a:chExt cx="2555776" cy="324000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2267742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2555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GLE/PIB in NS5A + SOF failure</a:t>
              </a:r>
            </a:p>
          </p:txBody>
        </p:sp>
      </p:grpSp>
      <p:sp>
        <p:nvSpPr>
          <p:cNvPr id="11" name="ZoneTexte 69">
            <a:extLst>
              <a:ext uri="{FF2B5EF4-FFF2-40B4-BE49-F238E27FC236}">
                <a16:creationId xmlns:a16="http://schemas.microsoft.com/office/drawing/2014/main" id="{200A2976-32BD-485A-84E4-C97E6E926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Sulkowski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MS. AASLD 2018, Abs.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0226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7156</TotalTime>
  <Words>871</Words>
  <Application>Microsoft Office PowerPoint</Application>
  <PresentationFormat>Affichage à l'écran (4:3)</PresentationFormat>
  <Paragraphs>387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Trebuchet MS</vt:lpstr>
      <vt:lpstr>Wingdings</vt:lpstr>
      <vt:lpstr>HCV-trials.com 2018</vt:lpstr>
      <vt:lpstr>Glecaprevir/Pibrentasvir in genotype 1  with failure to NS5A-inhibitor plus sofosbuvir</vt:lpstr>
      <vt:lpstr>Glecaprevir/Pibrentasvir in genotype 1  with failure to NS5A-inhibitor plus sofosbuvir</vt:lpstr>
      <vt:lpstr>Présentation PowerPoint</vt:lpstr>
      <vt:lpstr>Présentation PowerPoint</vt:lpstr>
      <vt:lpstr>Présentation PowerPoint</vt:lpstr>
      <vt:lpstr>Présentation PowerPoint</vt:lpstr>
      <vt:lpstr>Glecaprevir/Pibrentasvir in genotype 1  with failure to NS5A-inhibitor plus sofosbuvir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Pilar</cp:lastModifiedBy>
  <cp:revision>307</cp:revision>
  <dcterms:created xsi:type="dcterms:W3CDTF">2010-10-19T10:42:50Z</dcterms:created>
  <dcterms:modified xsi:type="dcterms:W3CDTF">2019-01-28T15:34:34Z</dcterms:modified>
</cp:coreProperties>
</file>