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303" r:id="rId4"/>
    <p:sldId id="304" r:id="rId5"/>
    <p:sldId id="300" r:id="rId6"/>
    <p:sldId id="289" r:id="rId7"/>
  </p:sldIdLst>
  <p:sldSz cx="9144000" cy="6858000" type="screen4x3"/>
  <p:notesSz cx="6858000" cy="9144000"/>
  <p:custDataLst>
    <p:tags r:id="rId9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DDDDDD"/>
    <a:srgbClr val="800080"/>
    <a:srgbClr val="CC6600"/>
    <a:srgbClr val="C00000"/>
    <a:srgbClr val="FFFFFF"/>
    <a:srgbClr val="B230BC"/>
    <a:srgbClr val="10E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179" autoAdjust="0"/>
  </p:normalViewPr>
  <p:slideViewPr>
    <p:cSldViewPr>
      <p:cViewPr>
        <p:scale>
          <a:sx n="100" d="100"/>
          <a:sy n="100" d="100"/>
        </p:scale>
        <p:origin x="-2694" y="-330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07/12/2017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Line 172"/>
          <p:cNvSpPr>
            <a:spLocks noChangeShapeType="1"/>
          </p:cNvSpPr>
          <p:nvPr/>
        </p:nvSpPr>
        <p:spPr bwMode="auto">
          <a:xfrm>
            <a:off x="7956376" y="2123564"/>
            <a:ext cx="0" cy="30512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4406770" y="2240928"/>
            <a:ext cx="4060" cy="540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3634720" y="1556664"/>
            <a:ext cx="1548160" cy="683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 err="1">
                <a:latin typeface="Calibri" pitchFamily="34" charset="0"/>
              </a:rPr>
              <a:t>Randomisation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Open-label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251521" y="2584890"/>
            <a:ext cx="3096351" cy="228147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>
                <a:latin typeface="Calibri" pitchFamily="34" charset="0"/>
              </a:rPr>
              <a:t>≥</a:t>
            </a:r>
            <a:r>
              <a:rPr lang="en-US" sz="1600" b="1" dirty="0" smtClean="0">
                <a:latin typeface="Calibri" pitchFamily="34" charset="0"/>
              </a:rPr>
              <a:t> </a:t>
            </a:r>
            <a:r>
              <a:rPr lang="en-US" sz="1600" b="1" dirty="0">
                <a:latin typeface="Calibri" pitchFamily="34" charset="0"/>
              </a:rPr>
              <a:t>18 years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HCV genotype 3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HCV RNA &gt; 1000 IU/mL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Naïve or treatment-experienced with IFN/PEG-IFN </a:t>
            </a:r>
            <a:r>
              <a:rPr lang="en-US" sz="1600" b="1" u="sng" dirty="0">
                <a:latin typeface="Calibri" pitchFamily="34" charset="0"/>
              </a:rPr>
              <a:t>+</a:t>
            </a:r>
            <a:r>
              <a:rPr lang="en-US" sz="1600" b="1" dirty="0">
                <a:latin typeface="Calibri" pitchFamily="34" charset="0"/>
              </a:rPr>
              <a:t> RBV or SOF + RBV </a:t>
            </a:r>
            <a:r>
              <a:rPr lang="en-US" sz="1600" b="1" u="sng" dirty="0">
                <a:latin typeface="Calibri" pitchFamily="34" charset="0"/>
              </a:rPr>
              <a:t>+</a:t>
            </a:r>
            <a:r>
              <a:rPr lang="en-US" sz="1600" b="1" dirty="0">
                <a:latin typeface="Calibri" pitchFamily="34" charset="0"/>
              </a:rPr>
              <a:t> PEG-IFN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Compensated cirrhosis allowed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No HBV or HIV co-infection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400" dirty="0"/>
              <a:t>SURVEYOR-II </a:t>
            </a:r>
            <a:r>
              <a:rPr lang="fr-FR" sz="2400" dirty="0" err="1"/>
              <a:t>study</a:t>
            </a:r>
            <a:r>
              <a:rPr lang="fr-FR" sz="2400" dirty="0"/>
              <a:t> – Part 3: </a:t>
            </a:r>
            <a:r>
              <a:rPr lang="fr-FR" sz="2400" dirty="0" err="1"/>
              <a:t>glecaprevir</a:t>
            </a:r>
            <a:r>
              <a:rPr lang="fr-FR" sz="2400" dirty="0"/>
              <a:t>/</a:t>
            </a:r>
            <a:r>
              <a:rPr lang="fr-FR" sz="2400" dirty="0" err="1"/>
              <a:t>pibrentasvir</a:t>
            </a:r>
            <a:r>
              <a:rPr lang="fr-FR" sz="2400" dirty="0"/>
              <a:t> ± RBV in </a:t>
            </a:r>
            <a:r>
              <a:rPr lang="fr-FR" sz="2400" dirty="0" err="1"/>
              <a:t>genotype</a:t>
            </a:r>
            <a:r>
              <a:rPr lang="fr-FR" sz="2400" dirty="0"/>
              <a:t> 3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treatment</a:t>
            </a:r>
            <a:r>
              <a:rPr lang="fr-FR" sz="2400" dirty="0"/>
              <a:t> </a:t>
            </a:r>
            <a:r>
              <a:rPr lang="fr-FR" sz="2400" dirty="0" err="1"/>
              <a:t>experience</a:t>
            </a:r>
            <a:r>
              <a:rPr lang="fr-FR" sz="2400" dirty="0"/>
              <a:t> and/or </a:t>
            </a:r>
            <a:r>
              <a:rPr lang="fr-FR" sz="2400" dirty="0" err="1"/>
              <a:t>cirrhosis</a:t>
            </a: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539750" y="1340768"/>
            <a:ext cx="2811694" cy="746772"/>
          </a:xfrm>
        </p:spPr>
        <p:txBody>
          <a:bodyPr/>
          <a:lstStyle/>
          <a:p>
            <a:r>
              <a:rPr lang="en-US" sz="2800" dirty="0"/>
              <a:t>Design</a:t>
            </a:r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5489657" y="2375996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22</a:t>
            </a:r>
          </a:p>
        </p:txBody>
      </p:sp>
      <p:sp>
        <p:nvSpPr>
          <p:cNvPr id="7194" name="Line 172"/>
          <p:cNvSpPr>
            <a:spLocks noChangeShapeType="1"/>
          </p:cNvSpPr>
          <p:nvPr/>
        </p:nvSpPr>
        <p:spPr bwMode="auto">
          <a:xfrm>
            <a:off x="8676456" y="2123564"/>
            <a:ext cx="0" cy="30512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8388225" y="158390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3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4508"/>
              </p:ext>
            </p:extLst>
          </p:nvPr>
        </p:nvGraphicFramePr>
        <p:xfrm>
          <a:off x="6141447" y="3138443"/>
          <a:ext cx="2520281" cy="458962"/>
        </p:xfrm>
        <a:graphic>
          <a:graphicData uri="http://schemas.openxmlformats.org/drawingml/2006/table">
            <a:tbl>
              <a:tblPr/>
              <a:tblGrid>
                <a:gridCol w="25202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58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317957"/>
              </p:ext>
            </p:extLst>
          </p:nvPr>
        </p:nvGraphicFramePr>
        <p:xfrm>
          <a:off x="6141446" y="2512844"/>
          <a:ext cx="1800202" cy="386953"/>
        </p:xfrm>
        <a:graphic>
          <a:graphicData uri="http://schemas.openxmlformats.org/drawingml/2006/table">
            <a:tbl>
              <a:tblPr/>
              <a:tblGrid>
                <a:gridCol w="18002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9" name="Rectangle 9"/>
          <p:cNvSpPr>
            <a:spLocks noChangeArrowheads="1"/>
          </p:cNvSpPr>
          <p:nvPr/>
        </p:nvSpPr>
        <p:spPr bwMode="auto">
          <a:xfrm>
            <a:off x="5489657" y="3148339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22</a:t>
            </a:r>
          </a:p>
        </p:txBody>
      </p:sp>
      <p:sp>
        <p:nvSpPr>
          <p:cNvPr id="57" name="Espace réservé du contenu 2"/>
          <p:cNvSpPr>
            <a:spLocks/>
          </p:cNvSpPr>
          <p:nvPr/>
        </p:nvSpPr>
        <p:spPr bwMode="auto">
          <a:xfrm>
            <a:off x="472191" y="5589240"/>
            <a:ext cx="842028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baseline="-250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(HCV RNA &lt; </a:t>
            </a:r>
            <a:r>
              <a:rPr lang="en-US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25 IU/mL</a:t>
            </a:r>
            <a:r>
              <a:rPr lang="en-US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), no formal statistical hypothesis</a:t>
            </a:r>
            <a:endParaRPr lang="en-US" dirty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5" name="ZoneTexte 69"/>
          <p:cNvSpPr txBox="1">
            <a:spLocks noChangeArrowheads="1"/>
          </p:cNvSpPr>
          <p:nvPr/>
        </p:nvSpPr>
        <p:spPr bwMode="auto">
          <a:xfrm>
            <a:off x="3995936" y="6581775"/>
            <a:ext cx="51480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D.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 ; Sept 19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)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aphicFrame>
        <p:nvGraphicFramePr>
          <p:cNvPr id="2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224658"/>
              </p:ext>
            </p:extLst>
          </p:nvPr>
        </p:nvGraphicFramePr>
        <p:xfrm>
          <a:off x="6156176" y="4715852"/>
          <a:ext cx="2520279" cy="458962"/>
        </p:xfrm>
        <a:graphic>
          <a:graphicData uri="http://schemas.openxmlformats.org/drawingml/2006/table">
            <a:tbl>
              <a:tblPr/>
              <a:tblGrid>
                <a:gridCol w="25202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58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592783"/>
              </p:ext>
            </p:extLst>
          </p:nvPr>
        </p:nvGraphicFramePr>
        <p:xfrm>
          <a:off x="6156176" y="4139788"/>
          <a:ext cx="1800200" cy="386953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30B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5493302" y="4048035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40</a:t>
            </a: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5489657" y="4931876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47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5457448" y="2706320"/>
            <a:ext cx="684000" cy="755999"/>
            <a:chOff x="3960008" y="2103140"/>
            <a:chExt cx="684000" cy="755999"/>
          </a:xfrm>
        </p:grpSpPr>
        <p:sp>
          <p:nvSpPr>
            <p:cNvPr id="42" name="Line 63"/>
            <p:cNvSpPr>
              <a:spLocks noChangeShapeType="1"/>
            </p:cNvSpPr>
            <p:nvPr/>
          </p:nvSpPr>
          <p:spPr bwMode="auto">
            <a:xfrm>
              <a:off x="3960008" y="2103140"/>
              <a:ext cx="684000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63"/>
            <p:cNvSpPr>
              <a:spLocks noChangeShapeType="1"/>
            </p:cNvSpPr>
            <p:nvPr/>
          </p:nvSpPr>
          <p:spPr bwMode="auto">
            <a:xfrm>
              <a:off x="3960008" y="2852936"/>
              <a:ext cx="684000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" name="Connecteur droit 3"/>
            <p:cNvCxnSpPr>
              <a:stCxn id="42" idx="0"/>
            </p:cNvCxnSpPr>
            <p:nvPr/>
          </p:nvCxnSpPr>
          <p:spPr>
            <a:xfrm>
              <a:off x="3960008" y="2103140"/>
              <a:ext cx="0" cy="755999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Line 63"/>
          <p:cNvSpPr>
            <a:spLocks noChangeShapeType="1"/>
          </p:cNvSpPr>
          <p:nvPr/>
        </p:nvSpPr>
        <p:spPr bwMode="auto">
          <a:xfrm>
            <a:off x="3312096" y="3035720"/>
            <a:ext cx="212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68485" y="2740332"/>
            <a:ext cx="1922578" cy="5745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400"/>
              </a:spcBef>
            </a:pPr>
            <a:r>
              <a:rPr lang="en-US" sz="14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Treatment-experienced</a:t>
            </a:r>
          </a:p>
          <a:p>
            <a:pPr algn="ctr">
              <a:spcBef>
                <a:spcPts val="400"/>
              </a:spcBef>
            </a:pPr>
            <a:r>
              <a:rPr lang="en-US" sz="14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with no cirrhosis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053857" y="4464764"/>
            <a:ext cx="8338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Cirrhosis</a:t>
            </a:r>
            <a:endParaRPr lang="en-US" sz="1400" b="1" dirty="0">
              <a:solidFill>
                <a:srgbClr val="333399"/>
              </a:solidFill>
            </a:endParaRPr>
          </a:p>
        </p:txBody>
      </p:sp>
      <p:grpSp>
        <p:nvGrpSpPr>
          <p:cNvPr id="53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54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55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</a:t>
              </a:r>
              <a:r>
                <a:rPr lang="mr-IN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–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 Part 3</a:t>
              </a:r>
            </a:p>
          </p:txBody>
        </p:sp>
      </p:grpSp>
      <p:sp>
        <p:nvSpPr>
          <p:cNvPr id="56" name="Rectangle 55"/>
          <p:cNvSpPr/>
          <p:nvPr/>
        </p:nvSpPr>
        <p:spPr>
          <a:xfrm>
            <a:off x="899592" y="5229200"/>
            <a:ext cx="3999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fr-FR" dirty="0"/>
              <a:t>GLE/PIB: 100/40 mg 3 </a:t>
            </a:r>
            <a:r>
              <a:rPr lang="fr-FR" dirty="0" err="1"/>
              <a:t>tablets</a:t>
            </a:r>
            <a:r>
              <a:rPr lang="fr-FR" dirty="0"/>
              <a:t> QD</a:t>
            </a:r>
          </a:p>
        </p:txBody>
      </p:sp>
      <p:cxnSp>
        <p:nvCxnSpPr>
          <p:cNvPr id="58" name="Connecteur droit 66"/>
          <p:cNvCxnSpPr>
            <a:cxnSpLocks noChangeShapeType="1"/>
          </p:cNvCxnSpPr>
          <p:nvPr/>
        </p:nvCxnSpPr>
        <p:spPr bwMode="auto">
          <a:xfrm flipH="1">
            <a:off x="4399406" y="4074915"/>
            <a:ext cx="4060" cy="431999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60" name="Oval 170"/>
          <p:cNvSpPr>
            <a:spLocks noChangeArrowheads="1"/>
          </p:cNvSpPr>
          <p:nvPr/>
        </p:nvSpPr>
        <p:spPr bwMode="auto">
          <a:xfrm>
            <a:off x="3627356" y="3390650"/>
            <a:ext cx="1548160" cy="755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>
                <a:latin typeface="Calibri" pitchFamily="34" charset="0"/>
              </a:rPr>
              <a:t>No </a:t>
            </a:r>
            <a:r>
              <a:rPr lang="en-US" sz="1400" b="1" dirty="0" err="1">
                <a:latin typeface="Calibri" pitchFamily="34" charset="0"/>
              </a:rPr>
              <a:t>randomisation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Open-label</a:t>
            </a:r>
          </a:p>
        </p:txBody>
      </p:sp>
      <p:sp>
        <p:nvSpPr>
          <p:cNvPr id="61" name="Oval 110"/>
          <p:cNvSpPr>
            <a:spLocks noChangeArrowheads="1"/>
          </p:cNvSpPr>
          <p:nvPr/>
        </p:nvSpPr>
        <p:spPr bwMode="auto">
          <a:xfrm>
            <a:off x="7668145" y="158390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970714" y="4057327"/>
            <a:ext cx="609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>
                <a:solidFill>
                  <a:srgbClr val="333399"/>
                </a:solidFill>
                <a:latin typeface="Calibri"/>
                <a:cs typeface="Calibri"/>
              </a:rPr>
              <a:t>Naive</a:t>
            </a:r>
            <a:endParaRPr lang="fr-FR" sz="1400" b="1" dirty="0">
              <a:solidFill>
                <a:srgbClr val="333399"/>
              </a:solidFill>
              <a:latin typeface="Calibri"/>
              <a:cs typeface="Calibri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4483337" y="4921423"/>
            <a:ext cx="1096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>
                <a:solidFill>
                  <a:srgbClr val="333399"/>
                </a:solidFill>
                <a:latin typeface="Calibri"/>
                <a:cs typeface="Calibri"/>
              </a:rPr>
              <a:t>Experienced</a:t>
            </a:r>
            <a:endParaRPr lang="fr-FR" sz="1400" b="1" dirty="0">
              <a:solidFill>
                <a:srgbClr val="333399"/>
              </a:solidFill>
              <a:latin typeface="Calibri"/>
              <a:cs typeface="Calibri"/>
            </a:endParaRPr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>
            <a:off x="3347872" y="4618653"/>
            <a:ext cx="75730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7" name="Connecteur : en angle 6"/>
          <p:cNvCxnSpPr>
            <a:stCxn id="48" idx="3"/>
            <a:endCxn id="28" idx="1"/>
          </p:cNvCxnSpPr>
          <p:nvPr/>
        </p:nvCxnSpPr>
        <p:spPr>
          <a:xfrm flipV="1">
            <a:off x="4887740" y="4333264"/>
            <a:ext cx="1268436" cy="285389"/>
          </a:xfrm>
          <a:prstGeom prst="bentConnector3">
            <a:avLst/>
          </a:prstGeom>
          <a:ln w="28575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 : en angle 9"/>
          <p:cNvCxnSpPr>
            <a:stCxn id="48" idx="3"/>
            <a:endCxn id="27" idx="1"/>
          </p:cNvCxnSpPr>
          <p:nvPr/>
        </p:nvCxnSpPr>
        <p:spPr>
          <a:xfrm>
            <a:off x="4887740" y="4618653"/>
            <a:ext cx="1268436" cy="326680"/>
          </a:xfrm>
          <a:prstGeom prst="bentConnector3">
            <a:avLst/>
          </a:prstGeom>
          <a:ln w="28575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301681"/>
            <a:ext cx="864096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</a:p>
        </p:txBody>
      </p:sp>
      <p:grpSp>
        <p:nvGrpSpPr>
          <p:cNvPr id="12" name="Grouper 65"/>
          <p:cNvGrpSpPr/>
          <p:nvPr/>
        </p:nvGrpSpPr>
        <p:grpSpPr>
          <a:xfrm>
            <a:off x="3" y="6570011"/>
            <a:ext cx="1675549" cy="359997"/>
            <a:chOff x="0" y="6570669"/>
            <a:chExt cx="1060363" cy="287331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</a:t>
              </a:r>
              <a:r>
                <a:rPr lang="mr-IN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–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 Part 3</a:t>
              </a:r>
            </a:p>
          </p:txBody>
        </p:sp>
      </p:grpSp>
      <p:graphicFrame>
        <p:nvGraphicFramePr>
          <p:cNvPr id="15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056749"/>
              </p:ext>
            </p:extLst>
          </p:nvPr>
        </p:nvGraphicFramePr>
        <p:xfrm>
          <a:off x="180640" y="1686257"/>
          <a:ext cx="8711840" cy="4626492"/>
        </p:xfrm>
        <a:graphic>
          <a:graphicData uri="http://schemas.openxmlformats.org/drawingml/2006/table">
            <a:tbl>
              <a:tblPr/>
              <a:tblGrid>
                <a:gridCol w="26421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995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349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3903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2077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Calibri" panose="020F0502020204030204" pitchFamily="34" charset="0"/>
                      </a:endParaRP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No cirrhosis, treatment-experienced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Randomisation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1 : 1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Cirrhosis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No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randomisation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15518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/PIB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22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/PIB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22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 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/PIB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/PIB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47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3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3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3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white, %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3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BMI,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0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HCV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6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F0-F1 / F2 / F3 / F4, %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 / 18 / 32 / 0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 / 9 / 23 / 0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0 / 100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0 / 100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03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IFN/PEG-IFN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PEG-IFN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400" dirty="0"/>
              <a:t>SURVEYOR-II </a:t>
            </a:r>
            <a:r>
              <a:rPr lang="fr-FR" sz="2400" dirty="0" err="1"/>
              <a:t>study</a:t>
            </a:r>
            <a:r>
              <a:rPr lang="fr-FR" sz="2400" dirty="0"/>
              <a:t> – Part 3: </a:t>
            </a:r>
            <a:r>
              <a:rPr lang="fr-FR" sz="2400" dirty="0" err="1"/>
              <a:t>glecaprevir</a:t>
            </a:r>
            <a:r>
              <a:rPr lang="fr-FR" sz="2400" dirty="0"/>
              <a:t>/</a:t>
            </a:r>
            <a:r>
              <a:rPr lang="fr-FR" sz="2400" dirty="0" err="1"/>
              <a:t>pibrentasvir</a:t>
            </a:r>
            <a:r>
              <a:rPr lang="fr-FR" sz="2400" dirty="0"/>
              <a:t> ± RBV in </a:t>
            </a:r>
            <a:r>
              <a:rPr lang="fr-FR" sz="2400" dirty="0" err="1"/>
              <a:t>genotype</a:t>
            </a:r>
            <a:r>
              <a:rPr lang="fr-FR" sz="2400" dirty="0"/>
              <a:t> 3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treatment</a:t>
            </a:r>
            <a:r>
              <a:rPr lang="fr-FR" sz="2400" dirty="0"/>
              <a:t> </a:t>
            </a:r>
            <a:r>
              <a:rPr lang="fr-FR" sz="2400" dirty="0" err="1"/>
              <a:t>experience</a:t>
            </a:r>
            <a:r>
              <a:rPr lang="fr-FR" sz="2400" dirty="0"/>
              <a:t> and/or </a:t>
            </a:r>
            <a:r>
              <a:rPr lang="fr-FR" sz="2400" dirty="0" err="1"/>
              <a:t>cirrhosis</a:t>
            </a: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3995936" y="6581775"/>
            <a:ext cx="51480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D.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 ; Sept 19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)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</a:t>
              </a:r>
              <a:r>
                <a:rPr lang="mr-IN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–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 Part 3</a:t>
              </a:r>
            </a:p>
          </p:txBody>
        </p:sp>
      </p:grp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2201596" y="4663469"/>
            <a:ext cx="101600" cy="0"/>
          </a:xfrm>
          <a:prstGeom prst="line">
            <a:avLst/>
          </a:prstGeom>
          <a:noFill/>
          <a:ln w="9525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580596" y="4563779"/>
            <a:ext cx="2695260" cy="95345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</a:t>
            </a:r>
            <a:r>
              <a:rPr lang="fr-FR" sz="16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weeks</a:t>
            </a:r>
            <a:endParaRPr lang="fr-FR" sz="1600" b="1" dirty="0" smtClean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fr-FR" sz="16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cirrhosis</a:t>
            </a:r>
            <a:endParaRPr lang="fr-FR" sz="1600" b="1" dirty="0" smtClean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Treatment-experienced</a:t>
            </a:r>
            <a:endParaRPr lang="fr-FR" sz="1600" b="1" dirty="0" smtClean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5996817" y="1539443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</a:rPr>
              <a:t>98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1979712" y="5445224"/>
            <a:ext cx="301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fr-FR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4126324" y="5445224"/>
            <a:ext cx="301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fr-FR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6195109" y="5445224"/>
            <a:ext cx="301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fr-FR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7870740" y="5445224"/>
            <a:ext cx="301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fr-FR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72008" y="5445224"/>
            <a:ext cx="1979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Breakthrough</a:t>
            </a:r>
            <a:endParaRPr lang="en-US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Relapse</a:t>
            </a:r>
          </a:p>
          <a:p>
            <a:r>
              <a:rPr lang="en-US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Lost to follow-up</a:t>
            </a:r>
            <a:endParaRPr lang="en-US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400" dirty="0"/>
              <a:t>SURVEYOR-II </a:t>
            </a:r>
            <a:r>
              <a:rPr lang="fr-FR" sz="2400" dirty="0" err="1"/>
              <a:t>study</a:t>
            </a:r>
            <a:r>
              <a:rPr lang="fr-FR" sz="2400" dirty="0"/>
              <a:t> – Part 3: </a:t>
            </a:r>
            <a:r>
              <a:rPr lang="fr-FR" sz="2400" dirty="0" err="1"/>
              <a:t>glecaprevir</a:t>
            </a:r>
            <a:r>
              <a:rPr lang="fr-FR" sz="2400" dirty="0"/>
              <a:t>/</a:t>
            </a:r>
            <a:r>
              <a:rPr lang="fr-FR" sz="2400" dirty="0" err="1"/>
              <a:t>pibrentasvir</a:t>
            </a:r>
            <a:r>
              <a:rPr lang="fr-FR" sz="2400" dirty="0"/>
              <a:t> ± RBV in </a:t>
            </a:r>
            <a:r>
              <a:rPr lang="fr-FR" sz="2400" dirty="0" err="1"/>
              <a:t>genotype</a:t>
            </a:r>
            <a:r>
              <a:rPr lang="fr-FR" sz="2400" dirty="0"/>
              <a:t> 3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treatment</a:t>
            </a:r>
            <a:r>
              <a:rPr lang="fr-FR" sz="2400" dirty="0"/>
              <a:t> </a:t>
            </a:r>
            <a:r>
              <a:rPr lang="fr-FR" sz="2400" dirty="0" err="1"/>
              <a:t>experience</a:t>
            </a:r>
            <a:r>
              <a:rPr lang="fr-FR" sz="2400" dirty="0"/>
              <a:t> and/or </a:t>
            </a:r>
            <a:r>
              <a:rPr lang="fr-FR" sz="2400" dirty="0" err="1"/>
              <a:t>cirrhosis</a:t>
            </a: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948076" y="1880581"/>
            <a:ext cx="8016412" cy="2782888"/>
          </a:xfrm>
          <a:custGeom>
            <a:avLst/>
            <a:gdLst>
              <a:gd name="T0" fmla="*/ 0 w 3225"/>
              <a:gd name="T1" fmla="*/ 0 h 1753"/>
              <a:gd name="T2" fmla="*/ 0 w 3225"/>
              <a:gd name="T3" fmla="*/ 1753 h 1753"/>
              <a:gd name="T4" fmla="*/ 3225 w 3225"/>
              <a:gd name="T5" fmla="*/ 1753 h 1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25" h="1753">
                <a:moveTo>
                  <a:pt x="0" y="0"/>
                </a:moveTo>
                <a:lnTo>
                  <a:pt x="0" y="1753"/>
                </a:lnTo>
                <a:lnTo>
                  <a:pt x="3225" y="1753"/>
                </a:lnTo>
              </a:path>
            </a:pathLst>
          </a:custGeom>
          <a:noFill/>
          <a:ln w="9525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798994" y="2440067"/>
            <a:ext cx="149082" cy="0"/>
          </a:xfrm>
          <a:prstGeom prst="line">
            <a:avLst/>
          </a:prstGeom>
          <a:noFill/>
          <a:ln w="9525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798994" y="2987755"/>
            <a:ext cx="149082" cy="0"/>
          </a:xfrm>
          <a:prstGeom prst="line">
            <a:avLst/>
          </a:prstGeom>
          <a:noFill/>
          <a:ln w="9525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798994" y="3532267"/>
            <a:ext cx="149082" cy="0"/>
          </a:xfrm>
          <a:prstGeom prst="line">
            <a:avLst/>
          </a:prstGeom>
          <a:noFill/>
          <a:ln w="9525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798994" y="4079955"/>
            <a:ext cx="149082" cy="0"/>
          </a:xfrm>
          <a:prstGeom prst="line">
            <a:avLst/>
          </a:prstGeom>
          <a:noFill/>
          <a:ln w="9525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/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798994" y="1893967"/>
            <a:ext cx="149082" cy="0"/>
          </a:xfrm>
          <a:prstGeom prst="line">
            <a:avLst/>
          </a:prstGeom>
          <a:noFill/>
          <a:ln w="9525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/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1515364" y="2183794"/>
            <a:ext cx="1080000" cy="2479675"/>
          </a:xfrm>
          <a:prstGeom prst="rect">
            <a:avLst/>
          </a:prstGeom>
          <a:solidFill>
            <a:srgbClr val="CC6600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3670492" y="2064731"/>
            <a:ext cx="1080000" cy="259873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5742651" y="1998056"/>
            <a:ext cx="1080000" cy="2665413"/>
          </a:xfrm>
          <a:prstGeom prst="rect">
            <a:avLst/>
          </a:prstGeom>
          <a:solidFill>
            <a:srgbClr val="800080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7452440" y="2048856"/>
            <a:ext cx="1080000" cy="2614613"/>
          </a:xfrm>
          <a:prstGeom prst="rect">
            <a:avLst/>
          </a:prstGeom>
          <a:solidFill>
            <a:srgbClr val="C00000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1" name="ZoneTexte 1040"/>
          <p:cNvSpPr txBox="1"/>
          <p:nvPr/>
        </p:nvSpPr>
        <p:spPr>
          <a:xfrm>
            <a:off x="442392" y="4497144"/>
            <a:ext cx="438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0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274949" y="3941455"/>
            <a:ext cx="605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20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274949" y="3393767"/>
            <a:ext cx="605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40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274949" y="2849255"/>
            <a:ext cx="605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60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274949" y="2301567"/>
            <a:ext cx="605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80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107504" y="1628800"/>
            <a:ext cx="7733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600" dirty="0"/>
              <a:t>100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1732724" y="1746175"/>
            <a:ext cx="614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</a:rPr>
              <a:t>91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4006413" y="161145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95</a:t>
            </a:r>
            <a:endParaRPr lang="fr-FR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7686763" y="1602159"/>
            <a:ext cx="614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rgbClr val="333399"/>
                </a:solidFill>
                <a:latin typeface="Calibri" panose="020F0502020204030204" pitchFamily="34" charset="0"/>
              </a:rPr>
              <a:t>96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1732724" y="4230559"/>
            <a:ext cx="647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+mn-lt"/>
              </a:rPr>
              <a:t>22</a:t>
            </a:r>
            <a:endParaRPr lang="fr-F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3892512" y="4230559"/>
            <a:ext cx="647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+mn-lt"/>
              </a:rPr>
              <a:t>22</a:t>
            </a:r>
            <a:endParaRPr lang="fr-F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5939045" y="4230559"/>
            <a:ext cx="647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+mn-lt"/>
              </a:rPr>
              <a:t>40</a:t>
            </a:r>
            <a:endParaRPr lang="fr-F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7653001" y="4230559"/>
            <a:ext cx="647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+mn-lt"/>
              </a:rPr>
              <a:t>47</a:t>
            </a:r>
            <a:endParaRPr lang="fr-F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42" name="Rectangle à coins arrondis 1041"/>
          <p:cNvSpPr/>
          <p:nvPr/>
        </p:nvSpPr>
        <p:spPr>
          <a:xfrm>
            <a:off x="1763968" y="3774346"/>
            <a:ext cx="2520000" cy="42939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1:1 randomized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952518" y="4348306"/>
            <a:ext cx="6642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N=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84735" y="1539443"/>
            <a:ext cx="5386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%</a:t>
            </a:r>
            <a:endParaRPr lang="fr-FR" sz="1600" dirty="0"/>
          </a:p>
        </p:txBody>
      </p:sp>
      <p:sp>
        <p:nvSpPr>
          <p:cNvPr id="76" name="ZoneTexte 75"/>
          <p:cNvSpPr txBox="1"/>
          <p:nvPr/>
        </p:nvSpPr>
        <p:spPr>
          <a:xfrm>
            <a:off x="2771800" y="4563779"/>
            <a:ext cx="2695260" cy="95345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fr-FR" sz="16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weeks</a:t>
            </a:r>
            <a:endParaRPr lang="fr-FR" sz="1600" b="1" dirty="0" smtClean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fr-FR" sz="16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cirrhosis</a:t>
            </a:r>
            <a:endParaRPr lang="fr-FR" sz="1600" b="1" dirty="0" smtClean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Treatment-experienced</a:t>
            </a:r>
            <a:endParaRPr lang="fr-FR" sz="1600" b="1" dirty="0" smtClean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788024" y="4563779"/>
            <a:ext cx="2695260" cy="95345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</a:t>
            </a:r>
            <a:r>
              <a:rPr lang="fr-FR" sz="16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weeks</a:t>
            </a:r>
            <a:endParaRPr lang="fr-FR" sz="1600" b="1" dirty="0" smtClean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fr-FR" sz="16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irrhosis</a:t>
            </a:r>
            <a:endParaRPr lang="fr-FR" sz="1600" b="1" dirty="0" smtClean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Treatment-naive</a:t>
            </a:r>
            <a:endParaRPr lang="fr-FR" sz="1600" b="1" dirty="0" smtClean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6732240" y="4563779"/>
            <a:ext cx="2448272" cy="95345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fr-FR" sz="16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weeks</a:t>
            </a:r>
            <a:endParaRPr lang="fr-FR" sz="1600" b="1" dirty="0" smtClean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fr-FR" sz="16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irrhosis</a:t>
            </a:r>
            <a:endParaRPr lang="fr-FR" sz="1600" b="1" dirty="0" smtClean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Treatment-experienced</a:t>
            </a:r>
            <a:endParaRPr lang="fr-FR" sz="1600" b="1" dirty="0" smtClean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Rectangle 6"/>
          <p:cNvSpPr>
            <a:spLocks noChangeArrowheads="1"/>
          </p:cNvSpPr>
          <p:nvPr/>
        </p:nvSpPr>
        <p:spPr bwMode="auto">
          <a:xfrm>
            <a:off x="395536" y="1301681"/>
            <a:ext cx="864096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sz="2800" b="1" baseline="-250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endParaRPr lang="en-GB" sz="2800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5" name="ZoneTexte 69"/>
          <p:cNvSpPr txBox="1">
            <a:spLocks noChangeArrowheads="1"/>
          </p:cNvSpPr>
          <p:nvPr/>
        </p:nvSpPr>
        <p:spPr bwMode="auto">
          <a:xfrm>
            <a:off x="3995936" y="6581775"/>
            <a:ext cx="51480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D.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 ; Sept 19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)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0939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95536" y="126876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Virologic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failures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1" y="5805264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* RAVs detected by next-generation sequencing at 15% threshold</a:t>
            </a:r>
            <a:r>
              <a:rPr lang="fr-FR" sz="1200" dirty="0"/>
              <a:t>:</a:t>
            </a:r>
          </a:p>
          <a:p>
            <a:pPr marL="171450" indent="-171450">
              <a:buFont typeface="Arial" panose="020B0604020202020204" pitchFamily="34" charset="0"/>
              <a:buChar char="‒"/>
            </a:pPr>
            <a:r>
              <a:rPr lang="cs-CZ" sz="1200" dirty="0"/>
              <a:t>NS3 : 36, 43, 54, 55, 56, 80, 155, 156, 166, and 168</a:t>
            </a:r>
            <a:endParaRPr lang="fr-FR" sz="1200" dirty="0"/>
          </a:p>
          <a:p>
            <a:pPr marL="171450" indent="-171450">
              <a:buFont typeface="Arial" panose="020B0604020202020204" pitchFamily="34" charset="0"/>
              <a:buChar char="‒"/>
            </a:pPr>
            <a:r>
              <a:rPr lang="en-US" sz="1200" dirty="0"/>
              <a:t>NS5A : 24, 28, 29, 30, 31, 32, 58, 92, and 93</a:t>
            </a:r>
            <a:endParaRPr lang="fr-FR" sz="1200" dirty="0"/>
          </a:p>
        </p:txBody>
      </p:sp>
      <p:grpSp>
        <p:nvGrpSpPr>
          <p:cNvPr id="8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</a:t>
              </a:r>
              <a:r>
                <a:rPr lang="mr-IN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–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 Part 3</a:t>
              </a:r>
            </a:p>
          </p:txBody>
        </p:sp>
      </p:grpSp>
      <p:graphicFrame>
        <p:nvGraphicFramePr>
          <p:cNvPr id="1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40833849"/>
              </p:ext>
            </p:extLst>
          </p:nvPr>
        </p:nvGraphicFramePr>
        <p:xfrm>
          <a:off x="179511" y="1633757"/>
          <a:ext cx="8784976" cy="4242627"/>
        </p:xfrm>
        <a:graphic>
          <a:graphicData uri="http://schemas.openxmlformats.org/drawingml/2006/table">
            <a:tbl>
              <a:tblPr/>
              <a:tblGrid>
                <a:gridCol w="21602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1216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68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86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Type of failure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Breakthrough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0246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GLE/PIB duration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12W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12W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16W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16W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16W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0246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Treatment-experienced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0246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Fibrosis stage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F2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F0-F1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F0-F1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F4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F4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0246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Compensated cirrhosis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783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Baseline HCV RNA,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8.1 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15.7 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18.9 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2.8 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17.4 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0246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Treatment compliance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70285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NS3 RAVs *</a:t>
                      </a:r>
                    </a:p>
                    <a:p>
                      <a:pPr marL="628650" lvl="1" indent="-171450">
                        <a:lnSpc>
                          <a:spcPts val="1560"/>
                        </a:lnSpc>
                        <a:buFont typeface="Arial" panose="020B0604020202020204" pitchFamily="34" charset="0"/>
                        <a:buChar char="‒"/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at baseline</a:t>
                      </a:r>
                    </a:p>
                    <a:p>
                      <a:pPr marL="628650" lvl="1" indent="-171450">
                        <a:lnSpc>
                          <a:spcPts val="1560"/>
                        </a:lnSpc>
                        <a:buFont typeface="Arial" panose="020B0604020202020204" pitchFamily="34" charset="0"/>
                        <a:buChar char="‒"/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at failure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Y56H + Q168R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A166S</a:t>
                      </a: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A156G + A166S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45320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NS5A RAVs *</a:t>
                      </a:r>
                    </a:p>
                    <a:p>
                      <a:pPr marL="628650" lvl="1" indent="-171450">
                        <a:lnSpc>
                          <a:spcPts val="1560"/>
                        </a:lnSpc>
                        <a:buFont typeface="Arial" panose="020B0604020202020204" pitchFamily="34" charset="0"/>
                        <a:buChar char="‒"/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a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t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baseline</a:t>
                      </a:r>
                    </a:p>
                    <a:p>
                      <a:pPr marL="628650" lvl="1" indent="-171450">
                        <a:lnSpc>
                          <a:spcPts val="1560"/>
                        </a:lnSpc>
                        <a:buFont typeface="Arial" panose="020B0604020202020204" pitchFamily="34" charset="0"/>
                        <a:buChar char="‒"/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at failure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A30K</a:t>
                      </a: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A30K + Y93H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A30K</a:t>
                      </a: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A30K + Y93H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L31F + Y93H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A30K + Y93H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400" dirty="0"/>
              <a:t>SURVEYOR-II </a:t>
            </a:r>
            <a:r>
              <a:rPr lang="fr-FR" sz="2400" dirty="0" err="1"/>
              <a:t>study</a:t>
            </a:r>
            <a:r>
              <a:rPr lang="fr-FR" sz="2400" dirty="0"/>
              <a:t> – Part 3: </a:t>
            </a:r>
            <a:r>
              <a:rPr lang="fr-FR" sz="2400" dirty="0" err="1"/>
              <a:t>glecaprevir</a:t>
            </a:r>
            <a:r>
              <a:rPr lang="fr-FR" sz="2400" dirty="0"/>
              <a:t>/</a:t>
            </a:r>
            <a:r>
              <a:rPr lang="fr-FR" sz="2400" dirty="0" err="1"/>
              <a:t>pibrentasvir</a:t>
            </a:r>
            <a:r>
              <a:rPr lang="fr-FR" sz="2400" dirty="0"/>
              <a:t> ± RBV in </a:t>
            </a:r>
            <a:r>
              <a:rPr lang="fr-FR" sz="2400" dirty="0" err="1"/>
              <a:t>genotype</a:t>
            </a:r>
            <a:r>
              <a:rPr lang="fr-FR" sz="2400" dirty="0"/>
              <a:t> 3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treatment</a:t>
            </a:r>
            <a:r>
              <a:rPr lang="fr-FR" sz="2400" dirty="0"/>
              <a:t> </a:t>
            </a:r>
            <a:r>
              <a:rPr lang="fr-FR" sz="2400" dirty="0" err="1"/>
              <a:t>experience</a:t>
            </a:r>
            <a:r>
              <a:rPr lang="fr-FR" sz="2400" dirty="0"/>
              <a:t> and/or </a:t>
            </a:r>
            <a:r>
              <a:rPr lang="fr-FR" sz="2400" dirty="0" err="1"/>
              <a:t>cirrhosis</a:t>
            </a: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3995936" y="6581775"/>
            <a:ext cx="51480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D.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 ; Sept 19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)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358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01814" y="5517232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Umbilical hernia, colon cancer, pleural effusion, squamous cell carcinoma of the skin, schizophrenia, angina pectoris</a:t>
            </a:r>
          </a:p>
        </p:txBody>
      </p:sp>
      <p:grpSp>
        <p:nvGrpSpPr>
          <p:cNvPr id="13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</a:t>
              </a:r>
              <a:r>
                <a:rPr lang="mr-IN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–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 Part 3</a:t>
              </a:r>
            </a:p>
          </p:txBody>
        </p:sp>
      </p:grpSp>
      <p:graphicFrame>
        <p:nvGraphicFramePr>
          <p:cNvPr id="16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49116033"/>
              </p:ext>
            </p:extLst>
          </p:nvPr>
        </p:nvGraphicFramePr>
        <p:xfrm>
          <a:off x="179511" y="1628800"/>
          <a:ext cx="8784977" cy="3829056"/>
        </p:xfrm>
        <a:graphic>
          <a:graphicData uri="http://schemas.openxmlformats.org/drawingml/2006/table">
            <a:tbl>
              <a:tblPr/>
              <a:tblGrid>
                <a:gridCol w="36724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845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No cirrhosis,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treatment-experienced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Randomisation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1 : 1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Cirrhosis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No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randomisation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7396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/PIB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22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/PIB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22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 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/PIB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/PIB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47</a:t>
                      </a:r>
                    </a:p>
                  </a:txBody>
                  <a:tcPr marL="85560" marR="8556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event, N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discontinuation,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6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≥ 10% of patients,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1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 (&gt; 5 x ULN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bilirubin grade 3 (&gt; 3 x ULN)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400" dirty="0"/>
              <a:t>SURVEYOR-II </a:t>
            </a:r>
            <a:r>
              <a:rPr lang="fr-FR" sz="2400" dirty="0" err="1"/>
              <a:t>study</a:t>
            </a:r>
            <a:r>
              <a:rPr lang="fr-FR" sz="2400" dirty="0"/>
              <a:t> – Part 3: </a:t>
            </a:r>
            <a:r>
              <a:rPr lang="fr-FR" sz="2400" dirty="0" err="1"/>
              <a:t>glecaprevir</a:t>
            </a:r>
            <a:r>
              <a:rPr lang="fr-FR" sz="2400" dirty="0"/>
              <a:t>/</a:t>
            </a:r>
            <a:r>
              <a:rPr lang="fr-FR" sz="2400" dirty="0" err="1"/>
              <a:t>pibrentasvir</a:t>
            </a:r>
            <a:r>
              <a:rPr lang="fr-FR" sz="2400" dirty="0"/>
              <a:t> ± RBV in </a:t>
            </a:r>
            <a:r>
              <a:rPr lang="fr-FR" sz="2400" dirty="0" err="1"/>
              <a:t>genotype</a:t>
            </a:r>
            <a:r>
              <a:rPr lang="fr-FR" sz="2400" dirty="0"/>
              <a:t> 3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treatment</a:t>
            </a:r>
            <a:r>
              <a:rPr lang="fr-FR" sz="2400" dirty="0"/>
              <a:t> </a:t>
            </a:r>
            <a:r>
              <a:rPr lang="fr-FR" sz="2400" dirty="0" err="1"/>
              <a:t>experience</a:t>
            </a:r>
            <a:r>
              <a:rPr lang="fr-FR" sz="2400" dirty="0"/>
              <a:t> and/or </a:t>
            </a:r>
            <a:r>
              <a:rPr lang="fr-FR" sz="2400" dirty="0" err="1"/>
              <a:t>cirrhosis</a:t>
            </a: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3995936" y="6581775"/>
            <a:ext cx="51480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D.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 ; Sept 19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)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19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82441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  <a:br>
              <a:rPr lang="en-US" sz="2800" dirty="0">
                <a:ea typeface="ＭＳ Ｐゴシック" pitchFamily="34" charset="-128"/>
              </a:rPr>
            </a:br>
            <a:endParaRPr lang="en-US" sz="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High efficacy with GLE/PIB in patients with HCV genotype 3 infection with compensated cirrhosis and/or prior treatment experience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rates of 98% and 96% in treatment-naïve and treatment-experienced patients with cirrhosis following 12 and 16 weeks of the QD combination, respectively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rate of 96% in treatment-experienced patients without cirrhosis following 16 weeks of treatment, or 91% after 12 </a:t>
            </a:r>
            <a:r>
              <a:rPr lang="en-US" sz="2000" dirty="0" smtClean="0">
                <a:ea typeface="ＭＳ Ｐゴシック" pitchFamily="34" charset="-128"/>
              </a:rPr>
              <a:t>weeks</a:t>
            </a: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GLE/PIB was well tolerated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with mostly mild adverse events 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no drug related-related serious adverse event 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few occurrences of grade 3 or higher laboratory abnormalities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and no study drug discontinuation</a:t>
            </a:r>
          </a:p>
        </p:txBody>
      </p:sp>
      <p:grpSp>
        <p:nvGrpSpPr>
          <p:cNvPr id="11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</a:t>
              </a:r>
              <a:r>
                <a:rPr lang="mr-IN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–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 Part 3</a:t>
              </a:r>
            </a:p>
          </p:txBody>
        </p:sp>
      </p:grpSp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400" dirty="0"/>
              <a:t>SURVEYOR-II </a:t>
            </a:r>
            <a:r>
              <a:rPr lang="fr-FR" sz="2400" dirty="0" err="1"/>
              <a:t>study</a:t>
            </a:r>
            <a:r>
              <a:rPr lang="fr-FR" sz="2400" dirty="0"/>
              <a:t> – Part 3: </a:t>
            </a:r>
            <a:r>
              <a:rPr lang="fr-FR" sz="2400" dirty="0" err="1"/>
              <a:t>glecaprevir</a:t>
            </a:r>
            <a:r>
              <a:rPr lang="fr-FR" sz="2400" dirty="0"/>
              <a:t>/</a:t>
            </a:r>
            <a:r>
              <a:rPr lang="fr-FR" sz="2400" dirty="0" err="1"/>
              <a:t>pibrentasvir</a:t>
            </a:r>
            <a:r>
              <a:rPr lang="fr-FR" sz="2400" dirty="0"/>
              <a:t> ± RBV in </a:t>
            </a:r>
            <a:r>
              <a:rPr lang="fr-FR" sz="2400" dirty="0" err="1"/>
              <a:t>genotype</a:t>
            </a:r>
            <a:r>
              <a:rPr lang="fr-FR" sz="2400" dirty="0"/>
              <a:t> 3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treatment</a:t>
            </a:r>
            <a:r>
              <a:rPr lang="fr-FR" sz="2400" dirty="0"/>
              <a:t> </a:t>
            </a:r>
            <a:r>
              <a:rPr lang="fr-FR" sz="2400" dirty="0" err="1"/>
              <a:t>experience</a:t>
            </a:r>
            <a:r>
              <a:rPr lang="fr-FR" sz="2400" dirty="0"/>
              <a:t> and/or </a:t>
            </a:r>
            <a:r>
              <a:rPr lang="fr-FR" sz="2400" dirty="0" err="1"/>
              <a:t>cirrhosis</a:t>
            </a: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3995936" y="6581775"/>
            <a:ext cx="51480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D.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 ; Sept 19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)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5666</TotalTime>
  <Words>758</Words>
  <Application>Microsoft Office PowerPoint</Application>
  <PresentationFormat>Affichage à l'écran (4:3)</PresentationFormat>
  <Paragraphs>317</Paragraphs>
  <Slides>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SURVEYOR-II study – Part 3: glecaprevir/pibrentasvir ± RBV in genotype 3 with treatment experience and/or cirrhosis</vt:lpstr>
      <vt:lpstr>SURVEYOR-II study – Part 3: glecaprevir/pibrentasvir ± RBV in genotype 3 with treatment experience and/or cirrhosis</vt:lpstr>
      <vt:lpstr>SURVEYOR-II study – Part 3: glecaprevir/pibrentasvir ± RBV in genotype 3 with treatment experience and/or cirrhosis</vt:lpstr>
      <vt:lpstr>SURVEYOR-II study – Part 3: glecaprevir/pibrentasvir ± RBV in genotype 3 with treatment experience and/or cirrhosis</vt:lpstr>
      <vt:lpstr>SURVEYOR-II study – Part 3: glecaprevir/pibrentasvir ± RBV in genotype 3 with treatment experience and/or cirrhosis</vt:lpstr>
      <vt:lpstr>SURVEYOR-II study – Part 3: glecaprevir/pibrentasvir ± RBV in genotype 3 with treatment experience and/or cirrhosis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235</cp:revision>
  <dcterms:created xsi:type="dcterms:W3CDTF">2010-10-19T10:42:50Z</dcterms:created>
  <dcterms:modified xsi:type="dcterms:W3CDTF">2017-12-07T16:05:05Z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F5EF37ED-C946-4096-AF3D-5B31532E0F4A</vt:lpwstr>
  </property>
  <property fmtid="{D5CDD505-2E9C-101B-9397-08002B2CF9AE}" pid="3" name="ArticulatePath">
    <vt:lpwstr>surveyor-2-part-3-9 Déc 2016</vt:lpwstr>
  </property>
</Properties>
</file>