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97" r:id="rId4"/>
    <p:sldId id="289" r:id="rId5"/>
  </p:sldIdLst>
  <p:sldSz cx="9144000" cy="6858000" type="screen4x3"/>
  <p:notesSz cx="6858000" cy="9144000"/>
  <p:custDataLst>
    <p:tags r:id="rId8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35" userDrawn="1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DDDDDD"/>
    <a:srgbClr val="0070C0"/>
    <a:srgbClr val="FF9966"/>
    <a:srgbClr val="000066"/>
    <a:srgbClr val="FFFFFF"/>
    <a:srgbClr val="333399"/>
    <a:srgbClr val="A38904"/>
    <a:srgbClr val="3D63A3"/>
    <a:srgbClr val="B230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0153" autoAdjust="0"/>
    <p:restoredTop sz="98179" autoAdjust="0"/>
  </p:normalViewPr>
  <p:slideViewPr>
    <p:cSldViewPr>
      <p:cViewPr varScale="1">
        <p:scale>
          <a:sx n="105" d="100"/>
          <a:sy n="105" d="100"/>
        </p:scale>
        <p:origin x="-424" y="-96"/>
      </p:cViewPr>
      <p:guideLst>
        <p:guide orient="horz" pos="935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tags" Target="tags/tag1.xml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28/11/17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4371954" y="1988912"/>
            <a:ext cx="4060" cy="648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3599904" y="1268865"/>
            <a:ext cx="1548160" cy="683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>
                <a:latin typeface="Calibri" pitchFamily="34" charset="0"/>
              </a:rPr>
              <a:t>Single arm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Open label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431530" y="1989072"/>
            <a:ext cx="3348382" cy="2088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>
                <a:latin typeface="Calibri" pitchFamily="34" charset="0"/>
              </a:rPr>
              <a:t>≥ </a:t>
            </a:r>
            <a:r>
              <a:rPr lang="en-US" sz="1400" b="1" dirty="0">
                <a:latin typeface="Calibri" pitchFamily="34" charset="0"/>
              </a:rPr>
              <a:t>18 years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BMI ≥ 18 kg/m</a:t>
            </a:r>
            <a:r>
              <a:rPr lang="en-US" sz="1400" b="1" baseline="30000" dirty="0">
                <a:latin typeface="Calibri" pitchFamily="34" charset="0"/>
              </a:rPr>
              <a:t>2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genotype 2, 4, 5 or 6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RNA &gt; 1000 IU/ml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Treatment-naïve or treatment-experienced with IFN/PEG-IFN </a:t>
            </a:r>
            <a:r>
              <a:rPr lang="en-US" sz="1400" b="1" u="sng" dirty="0">
                <a:latin typeface="Calibri" pitchFamily="34" charset="0"/>
              </a:rPr>
              <a:t>+</a:t>
            </a:r>
            <a:r>
              <a:rPr lang="en-US" sz="1400" b="1" dirty="0">
                <a:latin typeface="Calibri" pitchFamily="34" charset="0"/>
              </a:rPr>
              <a:t> RBV </a:t>
            </a:r>
            <a:br>
              <a:rPr lang="en-US" sz="1400" b="1" dirty="0">
                <a:latin typeface="Calibri" pitchFamily="34" charset="0"/>
              </a:rPr>
            </a:br>
            <a:r>
              <a:rPr lang="en-US" sz="1400" b="1" dirty="0">
                <a:latin typeface="Calibri" pitchFamily="34" charset="0"/>
              </a:rPr>
              <a:t>or SOF + RBV </a:t>
            </a:r>
            <a:r>
              <a:rPr lang="en-US" sz="1400" b="1" u="sng" dirty="0">
                <a:latin typeface="Calibri" pitchFamily="34" charset="0"/>
              </a:rPr>
              <a:t>+</a:t>
            </a:r>
            <a:r>
              <a:rPr lang="en-US" sz="1400" b="1" dirty="0">
                <a:latin typeface="Calibri" pitchFamily="34" charset="0"/>
              </a:rPr>
              <a:t> PEG-IFN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No cirrhosis *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No HBV or HIV co-infection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SURVEYOR-II Study - Part 4: </a:t>
            </a:r>
            <a:r>
              <a:rPr lang="en-US" sz="2800" dirty="0" err="1">
                <a:ea typeface="ＭＳ Ｐゴシック" pitchFamily="34" charset="-128"/>
              </a:rPr>
              <a:t>glecaprevir</a:t>
            </a:r>
            <a:r>
              <a:rPr lang="en-US" sz="2800" dirty="0">
                <a:ea typeface="ＭＳ Ｐゴシック" pitchFamily="34" charset="-128"/>
              </a:rPr>
              <a:t>/</a:t>
            </a:r>
            <a:r>
              <a:rPr lang="en-US" sz="2800" dirty="0" err="1">
                <a:ea typeface="ＭＳ Ｐゴシック" pitchFamily="34" charset="-128"/>
              </a:rPr>
              <a:t>pibrentasvir</a:t>
            </a:r>
            <a:r>
              <a:rPr lang="en-US" sz="2800" dirty="0">
                <a:ea typeface="ＭＳ Ｐゴシック" pitchFamily="34" charset="-128"/>
              </a:rPr>
              <a:t>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for 8 weeks in genotype 2, 4, 5 or 6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539750" y="1268760"/>
            <a:ext cx="8351838" cy="599058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3817239" y="2636912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203</a:t>
            </a: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6161765" y="2987660"/>
            <a:ext cx="1440160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601925" y="2867322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grpSp>
        <p:nvGrpSpPr>
          <p:cNvPr id="4" name="Grouper 3"/>
          <p:cNvGrpSpPr/>
          <p:nvPr/>
        </p:nvGrpSpPr>
        <p:grpSpPr>
          <a:xfrm>
            <a:off x="35676" y="6551757"/>
            <a:ext cx="1656004" cy="333627"/>
            <a:chOff x="827584" y="6414092"/>
            <a:chExt cx="1656004" cy="333627"/>
          </a:xfrm>
        </p:grpSpPr>
        <p:sp>
          <p:nvSpPr>
            <p:cNvPr id="31" name="AutoShape 162"/>
            <p:cNvSpPr>
              <a:spLocks noChangeArrowheads="1"/>
            </p:cNvSpPr>
            <p:nvPr/>
          </p:nvSpPr>
          <p:spPr bwMode="auto">
            <a:xfrm>
              <a:off x="827588" y="6414092"/>
              <a:ext cx="1656000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827584" y="6423719"/>
              <a:ext cx="1656000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</a:t>
              </a:r>
              <a:r>
                <a:rPr lang="mr-IN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–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 Part 4</a:t>
              </a:r>
            </a:p>
          </p:txBody>
        </p:sp>
      </p:grpSp>
      <p:sp>
        <p:nvSpPr>
          <p:cNvPr id="35" name="Line 172"/>
          <p:cNvSpPr>
            <a:spLocks noChangeShapeType="1"/>
          </p:cNvSpPr>
          <p:nvPr/>
        </p:nvSpPr>
        <p:spPr bwMode="auto">
          <a:xfrm>
            <a:off x="6161765" y="1917097"/>
            <a:ext cx="0" cy="143989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Oval 110"/>
          <p:cNvSpPr>
            <a:spLocks noChangeArrowheads="1"/>
          </p:cNvSpPr>
          <p:nvPr/>
        </p:nvSpPr>
        <p:spPr bwMode="auto">
          <a:xfrm>
            <a:off x="5873733" y="13407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3676" y="4590663"/>
            <a:ext cx="3999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fr-FR" dirty="0"/>
              <a:t>GLE/PIB : 100/40 mg 3 </a:t>
            </a:r>
            <a:r>
              <a:rPr lang="fr-FR" dirty="0" err="1"/>
              <a:t>tablets</a:t>
            </a:r>
            <a:r>
              <a:rPr lang="fr-FR" dirty="0"/>
              <a:t> QD</a:t>
            </a:r>
          </a:p>
        </p:txBody>
      </p:sp>
      <p:sp>
        <p:nvSpPr>
          <p:cNvPr id="42" name="Espace réservé du contenu 1"/>
          <p:cNvSpPr txBox="1">
            <a:spLocks/>
          </p:cNvSpPr>
          <p:nvPr/>
        </p:nvSpPr>
        <p:spPr bwMode="auto">
          <a:xfrm>
            <a:off x="359794" y="5013176"/>
            <a:ext cx="846067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800" kern="0" dirty="0"/>
              <a:t>Objective</a:t>
            </a:r>
          </a:p>
          <a:p>
            <a:pPr lvl="1"/>
            <a:r>
              <a:rPr lang="en-US" kern="0" dirty="0"/>
              <a:t>SVR</a:t>
            </a:r>
            <a:r>
              <a:rPr lang="en-US" kern="0" baseline="-25000" dirty="0"/>
              <a:t>12</a:t>
            </a:r>
            <a:r>
              <a:rPr lang="en-US" kern="0" dirty="0"/>
              <a:t> (HCV RNA &lt; </a:t>
            </a:r>
            <a:r>
              <a:rPr lang="en-US" kern="0" dirty="0" smtClean="0"/>
              <a:t>15 </a:t>
            </a:r>
            <a:r>
              <a:rPr lang="en-US" kern="0" dirty="0"/>
              <a:t>IU/mL</a:t>
            </a:r>
            <a:r>
              <a:rPr lang="en-US" kern="0" dirty="0" smtClean="0"/>
              <a:t>), by ITT</a:t>
            </a:r>
            <a:endParaRPr lang="en-US" kern="0" dirty="0"/>
          </a:p>
          <a:p>
            <a:pPr lvl="1"/>
            <a:r>
              <a:rPr lang="en-US" kern="0" dirty="0"/>
              <a:t>Non-inferiority of SVR</a:t>
            </a:r>
            <a:r>
              <a:rPr lang="en-US" kern="0" baseline="-25000" dirty="0"/>
              <a:t>12</a:t>
            </a:r>
            <a:r>
              <a:rPr lang="en-US" kern="0" dirty="0"/>
              <a:t> for genotype 2 if lower margin of the 2-sided 95% CI &gt; 89% (comparison to historical control of 95% SVR</a:t>
            </a:r>
            <a:r>
              <a:rPr lang="en-US" kern="0" baseline="-25000" dirty="0"/>
              <a:t>12</a:t>
            </a:r>
            <a:r>
              <a:rPr lang="en-US" kern="0" dirty="0"/>
              <a:t> rate)</a:t>
            </a:r>
          </a:p>
        </p:txBody>
      </p:sp>
      <p:sp>
        <p:nvSpPr>
          <p:cNvPr id="43" name="Line 63"/>
          <p:cNvSpPr>
            <a:spLocks noChangeShapeType="1"/>
          </p:cNvSpPr>
          <p:nvPr/>
        </p:nvSpPr>
        <p:spPr bwMode="auto">
          <a:xfrm>
            <a:off x="3779912" y="2987660"/>
            <a:ext cx="935999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39552" y="4077072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err="1"/>
              <a:t>Fibroscan</a:t>
            </a:r>
            <a:r>
              <a:rPr lang="en-US" sz="1400" baseline="30000" dirty="0"/>
              <a:t>®</a:t>
            </a:r>
            <a:r>
              <a:rPr lang="en-US" sz="1400" dirty="0"/>
              <a:t> </a:t>
            </a:r>
            <a:r>
              <a:rPr lang="en-US" sz="1400" u="sng" dirty="0"/>
              <a:t>&lt;</a:t>
            </a:r>
            <a:r>
              <a:rPr lang="en-US" sz="1400" dirty="0"/>
              <a:t> 12.5 </a:t>
            </a:r>
            <a:r>
              <a:rPr lang="en-US" sz="1400" dirty="0" err="1"/>
              <a:t>kPa</a:t>
            </a:r>
            <a:r>
              <a:rPr lang="en-US" sz="1400" dirty="0"/>
              <a:t> or </a:t>
            </a:r>
            <a:r>
              <a:rPr lang="en-US" sz="1400" dirty="0" err="1"/>
              <a:t>FibroTest</a:t>
            </a:r>
            <a:r>
              <a:rPr lang="en-US" sz="1400" baseline="30000" dirty="0"/>
              <a:t>®</a:t>
            </a:r>
            <a:r>
              <a:rPr lang="en-US" sz="1400" dirty="0"/>
              <a:t> ≤ 0.48 + APRI &lt; 1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4715912" y="2708937"/>
            <a:ext cx="1445853" cy="648055"/>
          </a:xfrm>
          <a:prstGeom prst="roundRect">
            <a:avLst/>
          </a:prstGeom>
          <a:solidFill>
            <a:srgbClr val="FF6600"/>
          </a:solidFill>
          <a:ln w="127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en-GB" b="1" dirty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GLE/PIB</a:t>
            </a: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Clin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2017;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Sept 22 (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print)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831221"/>
              </p:ext>
            </p:extLst>
          </p:nvPr>
        </p:nvGraphicFramePr>
        <p:xfrm>
          <a:off x="539750" y="1628800"/>
          <a:ext cx="8351475" cy="4597920"/>
        </p:xfrm>
        <a:graphic>
          <a:graphicData uri="http://schemas.openxmlformats.org/drawingml/2006/table">
            <a:tbl>
              <a:tblPr/>
              <a:tblGrid>
                <a:gridCol w="36002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79065"/>
              </a:tblGrid>
              <a:tr h="318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8 weeks, N = 203</a:t>
                      </a: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2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145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4, 5,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58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21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1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1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/ Black / Asian, %</a:t>
                      </a: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83 / 8 / 7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 / 17 / 22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1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BMI, kg/m</a:t>
                      </a:r>
                      <a:r>
                        <a:rPr kumimoji="0" lang="en-GB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28.5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25.9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1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 / 4 / 5 / 6, %</a:t>
                      </a: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 / 3 / 17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1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HCV RNA, log</a:t>
                      </a:r>
                      <a:r>
                        <a:rPr kumimoji="0" lang="en-GB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6.67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5.45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1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CC, %</a:t>
                      </a: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3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IFN-based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SOF-based</a:t>
                      </a: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1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PPI use, %</a:t>
                      </a: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63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by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ITT (95% CI)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by ITT (95% CI) in SOF-naïve patients</a:t>
                      </a: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98% (94.1-99.3)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99% (96.5-100) *</a:t>
                      </a: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93% (83.6-97.3)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missing data, 1 discontinuation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716" marR="8771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68760"/>
            <a:ext cx="864096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SVR</a:t>
            </a:r>
            <a:r>
              <a:rPr lang="en-GB" sz="28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</a:p>
        </p:txBody>
      </p:sp>
      <p:grpSp>
        <p:nvGrpSpPr>
          <p:cNvPr id="11" name="Grouper 10"/>
          <p:cNvGrpSpPr/>
          <p:nvPr/>
        </p:nvGrpSpPr>
        <p:grpSpPr>
          <a:xfrm>
            <a:off x="35676" y="6551757"/>
            <a:ext cx="1656004" cy="333627"/>
            <a:chOff x="827584" y="6414092"/>
            <a:chExt cx="1656004" cy="333627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827588" y="6414092"/>
              <a:ext cx="1656000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827584" y="6423719"/>
              <a:ext cx="1656000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</a:t>
              </a:r>
              <a:r>
                <a:rPr lang="mr-IN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–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 Part 4</a:t>
              </a: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SURVEYOR-II Study - Part 4: </a:t>
            </a:r>
            <a:r>
              <a:rPr lang="en-US" sz="2800" dirty="0" err="1">
                <a:ea typeface="ＭＳ Ｐゴシック" pitchFamily="34" charset="-128"/>
              </a:rPr>
              <a:t>glecaprevir</a:t>
            </a:r>
            <a:r>
              <a:rPr lang="en-US" sz="2800" dirty="0">
                <a:ea typeface="ＭＳ Ｐゴシック" pitchFamily="34" charset="-128"/>
              </a:rPr>
              <a:t>/</a:t>
            </a:r>
            <a:r>
              <a:rPr lang="en-US" sz="2800" dirty="0" err="1">
                <a:ea typeface="ＭＳ Ｐゴシック" pitchFamily="34" charset="-128"/>
              </a:rPr>
              <a:t>pibrentasvir</a:t>
            </a:r>
            <a:r>
              <a:rPr lang="en-US" sz="2800" dirty="0">
                <a:ea typeface="ＭＳ Ｐゴシック" pitchFamily="34" charset="-128"/>
              </a:rPr>
              <a:t>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for 8 weeks in genotype 2, 4, 5 or 6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Clin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2017;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Sept 22 (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print)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552" y="6237312"/>
            <a:ext cx="2916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* Non-</a:t>
            </a:r>
            <a:r>
              <a:rPr lang="fr-FR" sz="1200" dirty="0" err="1" smtClean="0"/>
              <a:t>inferior</a:t>
            </a:r>
            <a:r>
              <a:rPr lang="fr-FR" sz="1200" dirty="0" smtClean="0"/>
              <a:t> to </a:t>
            </a:r>
            <a:r>
              <a:rPr lang="fr-FR" sz="1200" dirty="0" err="1" smtClean="0"/>
              <a:t>historical</a:t>
            </a:r>
            <a:r>
              <a:rPr lang="fr-FR" sz="1200" dirty="0" smtClean="0"/>
              <a:t> SVR</a:t>
            </a:r>
            <a:r>
              <a:rPr lang="fr-FR" sz="1200" baseline="-25000" dirty="0" smtClean="0"/>
              <a:t>12</a:t>
            </a:r>
            <a:r>
              <a:rPr lang="fr-FR" sz="1200" dirty="0" smtClean="0"/>
              <a:t> of 95%</a:t>
            </a:r>
            <a:endParaRPr lang="fr-FR" sz="120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645357"/>
              </p:ext>
            </p:extLst>
          </p:nvPr>
        </p:nvGraphicFramePr>
        <p:xfrm>
          <a:off x="539750" y="1753231"/>
          <a:ext cx="8353042" cy="3992725"/>
        </p:xfrm>
        <a:graphic>
          <a:graphicData uri="http://schemas.openxmlformats.org/drawingml/2006/table">
            <a:tbl>
              <a:tblPr/>
              <a:tblGrid>
                <a:gridCol w="56084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45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4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4453" marR="114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GLE/PIB, N = 203</a:t>
                      </a:r>
                    </a:p>
                  </a:txBody>
                  <a:tcPr marL="114453" marR="114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114453" marR="114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</a:t>
                      </a:r>
                    </a:p>
                  </a:txBody>
                  <a:tcPr marL="114453" marR="114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7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related to study drug</a:t>
                      </a:r>
                    </a:p>
                  </a:txBody>
                  <a:tcPr marL="114453" marR="114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114453" marR="114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114453" marR="114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114453" marR="114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</a:p>
                  </a:txBody>
                  <a:tcPr marL="114453" marR="114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**</a:t>
                      </a:r>
                    </a:p>
                  </a:txBody>
                  <a:tcPr marL="114453" marR="114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83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10% of patients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</a:txBody>
                  <a:tcPr marL="114453" marR="114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</a:txBody>
                  <a:tcPr marL="114453" marR="114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62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grade 3 (&gt; 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grade 3 (&gt; 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grade 3 (&gt; 3 x ULN)</a:t>
                      </a:r>
                    </a:p>
                  </a:txBody>
                  <a:tcPr marL="114453" marR="114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0.5</a:t>
                      </a:r>
                    </a:p>
                  </a:txBody>
                  <a:tcPr marL="114453" marR="114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311940"/>
            <a:ext cx="864096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%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5800763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* Cholecystitis (Day 30 of treatment) in 1 patient, </a:t>
            </a:r>
            <a:r>
              <a:rPr lang="en-US" sz="1400" dirty="0" err="1"/>
              <a:t>urosepsis</a:t>
            </a:r>
            <a:r>
              <a:rPr lang="en-US" sz="1400" dirty="0"/>
              <a:t> (post-treatment Day 15) in 1 patient, both assessed as not related to study drug</a:t>
            </a:r>
          </a:p>
        </p:txBody>
      </p:sp>
      <p:grpSp>
        <p:nvGrpSpPr>
          <p:cNvPr id="6" name="Grouper 5"/>
          <p:cNvGrpSpPr/>
          <p:nvPr/>
        </p:nvGrpSpPr>
        <p:grpSpPr>
          <a:xfrm>
            <a:off x="35676" y="6551757"/>
            <a:ext cx="1656004" cy="333627"/>
            <a:chOff x="827584" y="6414092"/>
            <a:chExt cx="1656004" cy="333627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827588" y="6414092"/>
              <a:ext cx="1656000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827584" y="6423719"/>
              <a:ext cx="1656000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</a:t>
              </a:r>
              <a:r>
                <a:rPr lang="mr-IN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–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 Part 4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3419872" y="6581001"/>
            <a:ext cx="57241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Hassanein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TI. AASLD 2016, Abs. LB-15</a:t>
            </a: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SURVEYOR-II Study - Part 4: </a:t>
            </a:r>
            <a:r>
              <a:rPr lang="en-US" sz="2800" dirty="0" err="1">
                <a:ea typeface="ＭＳ Ｐゴシック" pitchFamily="34" charset="-128"/>
              </a:rPr>
              <a:t>glecaprevir</a:t>
            </a:r>
            <a:r>
              <a:rPr lang="en-US" sz="2800" dirty="0">
                <a:ea typeface="ＭＳ Ｐゴシック" pitchFamily="34" charset="-128"/>
              </a:rPr>
              <a:t>/</a:t>
            </a:r>
            <a:r>
              <a:rPr lang="en-US" sz="2800" dirty="0" err="1">
                <a:ea typeface="ＭＳ Ｐゴシック" pitchFamily="34" charset="-128"/>
              </a:rPr>
              <a:t>pibrentasvir</a:t>
            </a:r>
            <a:r>
              <a:rPr lang="en-US" sz="2800" dirty="0">
                <a:ea typeface="ＭＳ Ｐゴシック" pitchFamily="34" charset="-128"/>
              </a:rPr>
              <a:t>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for 8 weeks in genotype 2, 4, 5 or 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4824412"/>
          </a:xfrm>
        </p:spPr>
        <p:txBody>
          <a:bodyPr/>
          <a:lstStyle/>
          <a:p>
            <a:r>
              <a:rPr lang="en-US" sz="2800" dirty="0"/>
              <a:t>Summary</a:t>
            </a:r>
          </a:p>
          <a:p>
            <a:pPr lvl="1"/>
            <a:r>
              <a:rPr lang="en-US" dirty="0"/>
              <a:t>97% of genotype 2, 4, 5, or 6-infected patients without cirrhosis achieved SVR</a:t>
            </a:r>
            <a:r>
              <a:rPr lang="en-US" baseline="-25000" dirty="0"/>
              <a:t>12</a:t>
            </a:r>
            <a:r>
              <a:rPr lang="en-US" dirty="0"/>
              <a:t> following 8 weeks of GLE/PIB</a:t>
            </a:r>
          </a:p>
          <a:p>
            <a:pPr lvl="2"/>
            <a:r>
              <a:rPr lang="en-US" sz="1700" dirty="0"/>
              <a:t>In DAA-naïve patients with genotype 2, 8-weeks of GLE/PIB yielded a SVR</a:t>
            </a:r>
            <a:r>
              <a:rPr lang="en-US" sz="1700" baseline="-25000" dirty="0"/>
              <a:t>12</a:t>
            </a:r>
            <a:r>
              <a:rPr lang="en-US" sz="1700" dirty="0"/>
              <a:t> rate of 99%, that was non-inferior to the historical 95% SVR</a:t>
            </a:r>
            <a:r>
              <a:rPr lang="en-US" sz="1700" baseline="-25000" dirty="0"/>
              <a:t>12</a:t>
            </a:r>
            <a:r>
              <a:rPr lang="en-US" sz="1700" dirty="0"/>
              <a:t> rate achieved with 12 weeks of SOF + RBV</a:t>
            </a:r>
          </a:p>
          <a:p>
            <a:pPr lvl="2"/>
            <a:r>
              <a:rPr lang="en-US" sz="1700" dirty="0"/>
              <a:t>There were no </a:t>
            </a:r>
            <a:r>
              <a:rPr lang="en-US" sz="1700" dirty="0" err="1"/>
              <a:t>virologic</a:t>
            </a:r>
            <a:r>
              <a:rPr lang="en-US" sz="1700" dirty="0"/>
              <a:t> failures in patients with genotype 4, 5 or 6 infection</a:t>
            </a:r>
          </a:p>
          <a:p>
            <a:pPr lvl="2"/>
            <a:r>
              <a:rPr lang="en-US" sz="1700" dirty="0"/>
              <a:t>SVR</a:t>
            </a:r>
            <a:r>
              <a:rPr lang="en-US" sz="1700" baseline="-25000" dirty="0"/>
              <a:t>12</a:t>
            </a:r>
            <a:r>
              <a:rPr lang="en-US" sz="1700" dirty="0"/>
              <a:t> was not impacted by baseline HCV RNA, genotype/subtype, F0-F3 fibrosis stage, baseline polymorphisms, and prior treatment experience with IFN/PEG-IFN- or SOF-based regime</a:t>
            </a:r>
            <a:r>
              <a:rPr lang="en-US" dirty="0"/>
              <a:t>ns SVR rates were similar to those following 12-weeks with GLE/PIB</a:t>
            </a:r>
          </a:p>
          <a:p>
            <a:pPr lvl="1"/>
            <a:r>
              <a:rPr lang="en-US" dirty="0"/>
              <a:t>In patients with genotype 2 infection, 42% (53/126) had NS5A RAS 31M at baseline ; 96% (51/53) of these patients achieved SVR</a:t>
            </a:r>
            <a:r>
              <a:rPr lang="en-US" baseline="-25000" dirty="0"/>
              <a:t>12</a:t>
            </a:r>
          </a:p>
          <a:p>
            <a:pPr lvl="2"/>
            <a:r>
              <a:rPr lang="en-US" sz="1700" dirty="0"/>
              <a:t>The 2 relapses occurred in treatment-experienced patients with genotype 2a and baseline NS5A RAS L31M, with no treatment-emergent RAS at failure</a:t>
            </a:r>
          </a:p>
          <a:p>
            <a:pPr lvl="1"/>
            <a:r>
              <a:rPr lang="en-US" dirty="0"/>
              <a:t>GLE/PIB for 8 weeks was well-tolerated, with no discontinuations due to adverse event, no drug-related serious adverse event, and rare grade 3 or higher laboratory abnormalities</a:t>
            </a:r>
          </a:p>
        </p:txBody>
      </p:sp>
      <p:grpSp>
        <p:nvGrpSpPr>
          <p:cNvPr id="4" name="Grouper 3"/>
          <p:cNvGrpSpPr/>
          <p:nvPr/>
        </p:nvGrpSpPr>
        <p:grpSpPr>
          <a:xfrm>
            <a:off x="35676" y="6551757"/>
            <a:ext cx="1656004" cy="333627"/>
            <a:chOff x="827584" y="6414092"/>
            <a:chExt cx="1656004" cy="333627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827588" y="6414092"/>
              <a:ext cx="1656000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827584" y="6423719"/>
              <a:ext cx="1656000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</a:t>
              </a:r>
              <a:r>
                <a:rPr lang="mr-IN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–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 Part 4</a:t>
              </a: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SURVEYOR-II Study - Part 4: </a:t>
            </a:r>
            <a:r>
              <a:rPr lang="en-US" sz="2800" dirty="0" err="1">
                <a:ea typeface="ＭＳ Ｐゴシック" pitchFamily="34" charset="-128"/>
              </a:rPr>
              <a:t>glecaprevir</a:t>
            </a:r>
            <a:r>
              <a:rPr lang="en-US" sz="2800" dirty="0">
                <a:ea typeface="ＭＳ Ｐゴシック" pitchFamily="34" charset="-128"/>
              </a:rPr>
              <a:t>/</a:t>
            </a:r>
            <a:r>
              <a:rPr lang="en-US" sz="2800" dirty="0" err="1">
                <a:ea typeface="ＭＳ Ｐゴシック" pitchFamily="34" charset="-128"/>
              </a:rPr>
              <a:t>pibrentasvir</a:t>
            </a:r>
            <a:r>
              <a:rPr lang="en-US" sz="2800" dirty="0">
                <a:ea typeface="ＭＳ Ｐゴシック" pitchFamily="34" charset="-128"/>
              </a:rPr>
              <a:t>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for 8 weeks in genotype 2, 4, 5 or 6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Clin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2017;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Sept 22 (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print)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6581</TotalTime>
  <Words>749</Words>
  <Application>Microsoft Macintosh PowerPoint</Application>
  <PresentationFormat>Présentation à l'écran (4:3)</PresentationFormat>
  <Paragraphs>118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HCV-trials.com 2015</vt:lpstr>
      <vt:lpstr>SURVEYOR-II Study - Part 4: glecaprevir/pibrentasvir  for 8 weeks in genotype 2, 4, 5 or 6</vt:lpstr>
      <vt:lpstr>SURVEYOR-II Study - Part 4: glecaprevir/pibrentasvir  for 8 weeks in genotype 2, 4, 5 or 6</vt:lpstr>
      <vt:lpstr>SURVEYOR-II Study - Part 4: glecaprevir/pibrentasvir  for 8 weeks in genotype 2, 4, 5 or 6</vt:lpstr>
      <vt:lpstr>SURVEYOR-II Study - Part 4: glecaprevir/pibrentasvir  for 8 weeks in genotype 2, 4, 5 or 6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 de Microsoft Office</cp:lastModifiedBy>
  <cp:revision>263</cp:revision>
  <dcterms:created xsi:type="dcterms:W3CDTF">2010-10-19T10:42:50Z</dcterms:created>
  <dcterms:modified xsi:type="dcterms:W3CDTF">2017-11-28T10:50:17Z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E79622CE-43F9-400B-B979-B74CB7544CAC</vt:lpwstr>
  </property>
  <property fmtid="{D5CDD505-2E9C-101B-9397-08002B2CF9AE}" pid="3" name="ArticulatePath">
    <vt:lpwstr>SURVEYOR 2-Part 4-4-7 Déc 2016</vt:lpwstr>
  </property>
</Properties>
</file>