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xlsx" ContentType="application/vnd.openxmlformats-officedocument.spreadsheetml.sheet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84" r:id="rId2"/>
    <p:sldId id="285" r:id="rId3"/>
    <p:sldId id="298" r:id="rId4"/>
    <p:sldId id="299" r:id="rId5"/>
    <p:sldId id="297" r:id="rId6"/>
    <p:sldId id="289" r:id="rId7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rgbClr val="000066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rgbClr val="000066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rgbClr val="000066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rgbClr val="000066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>
          <p15:clr>
            <a:srgbClr val="A4A3A4"/>
          </p15:clr>
        </p15:guide>
        <p15:guide id="2" pos="575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Utilisateur de Microsoft Office" initials="Office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5D0D"/>
    <a:srgbClr val="333399"/>
    <a:srgbClr val="A38904"/>
    <a:srgbClr val="0070C0"/>
    <a:srgbClr val="3D63A3"/>
    <a:srgbClr val="000066"/>
    <a:srgbClr val="DDDDDD"/>
    <a:srgbClr val="FFFFFF"/>
    <a:srgbClr val="B230BC"/>
    <a:srgbClr val="800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Style à thème 1 - Accentuation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5758FB7-9AC5-4552-8A53-C91805E547FA}" styleName="Style à thème 1 - Accentuation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616DA210-FB5B-4158-B5E0-FEB733F419BA}" styleName="Style clair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DA37D80-6434-44D0-A028-1B22A696006F}" styleName="Style léger 3 - Accentuation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8787" autoAdjust="0"/>
    <p:restoredTop sz="98179" autoAdjust="0"/>
  </p:normalViewPr>
  <p:slideViewPr>
    <p:cSldViewPr>
      <p:cViewPr varScale="1">
        <p:scale>
          <a:sx n="82" d="100"/>
          <a:sy n="82" d="100"/>
        </p:scale>
        <p:origin x="-120" y="-344"/>
      </p:cViewPr>
      <p:guideLst>
        <p:guide orient="horz"/>
        <p:guide pos="5759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howGuides="1">
      <p:cViewPr varScale="1">
        <p:scale>
          <a:sx n="67" d="100"/>
          <a:sy n="67" d="100"/>
        </p:scale>
        <p:origin x="2748" y="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printerSettings" Target="printerSettings/printerSettings1.bin"/><Relationship Id="rId10" Type="http://schemas.openxmlformats.org/officeDocument/2006/relationships/commentAuthors" Target="commentAuthor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euille_Microsoft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Feuil1!$B$1</c:f>
              <c:strCache>
                <c:ptCount val="1"/>
                <c:pt idx="0">
                  <c:v>Série 1</c:v>
                </c:pt>
              </c:strCache>
            </c:strRef>
          </c:tx>
          <c:invertIfNegative val="0"/>
          <c:dPt>
            <c:idx val="0"/>
            <c:invertIfNegative val="0"/>
            <c:bubble3D val="0"/>
            <c:spPr>
              <a:solidFill>
                <a:schemeClr val="accent2">
                  <a:lumMod val="75000"/>
                </a:scheme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DAD5-4DF2-88F1-3BB70BCEF0D0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1">
                  <a:lumMod val="50000"/>
                </a:scheme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DAD5-4DF2-88F1-3BB70BCEF0D0}"/>
              </c:ext>
            </c:extLst>
          </c:dPt>
          <c:dPt>
            <c:idx val="2"/>
            <c:invertIfNegative val="0"/>
            <c:bubble3D val="0"/>
            <c:spPr>
              <a:solidFill>
                <a:srgbClr val="80008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DAD5-4DF2-88F1-3BB70BCEF0D0}"/>
              </c:ext>
            </c:extLst>
          </c:dPt>
          <c:dPt>
            <c:idx val="3"/>
            <c:invertIfNegative val="0"/>
            <c:bubble3D val="0"/>
            <c:spPr>
              <a:solidFill>
                <a:srgbClr val="C0000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DAD5-4DF2-88F1-3BB70BCEF0D0}"/>
              </c:ext>
            </c:extLst>
          </c:dPt>
          <c:cat>
            <c:strRef>
              <c:f>Feuil1!$A$2:$A$4</c:f>
              <c:strCache>
                <c:ptCount val="3"/>
                <c:pt idx="0">
                  <c:v>Genotype 1</c:v>
                </c:pt>
                <c:pt idx="2">
                  <c:v>Genotype 4, 5, 6</c:v>
                </c:pt>
              </c:strCache>
            </c:strRef>
          </c:cat>
          <c:val>
            <c:numRef>
              <c:f>Feuil1!$B$2:$B$4</c:f>
              <c:numCache>
                <c:formatCode>General</c:formatCode>
                <c:ptCount val="3"/>
                <c:pt idx="0">
                  <c:v>97.0</c:v>
                </c:pt>
                <c:pt idx="2">
                  <c:v>100.0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DAD5-4DF2-88F1-3BB70BCEF0D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2087066472"/>
        <c:axId val="-2086782344"/>
      </c:barChart>
      <c:catAx>
        <c:axId val="-208706647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spPr>
          <a:ln>
            <a:solidFill>
              <a:srgbClr val="000066"/>
            </a:solidFill>
          </a:ln>
        </c:spPr>
        <c:txPr>
          <a:bodyPr/>
          <a:lstStyle/>
          <a:p>
            <a:pPr>
              <a:defRPr sz="1600" b="1">
                <a:solidFill>
                  <a:srgbClr val="333399"/>
                </a:solidFill>
                <a:latin typeface="Calibri" pitchFamily="34" charset="0"/>
              </a:defRPr>
            </a:pPr>
            <a:endParaRPr lang="fr-FR"/>
          </a:p>
        </c:txPr>
        <c:crossAx val="-2086782344"/>
        <c:crosses val="autoZero"/>
        <c:auto val="1"/>
        <c:lblAlgn val="ctr"/>
        <c:lblOffset val="100"/>
        <c:noMultiLvlLbl val="0"/>
      </c:catAx>
      <c:valAx>
        <c:axId val="-2086782344"/>
        <c:scaling>
          <c:orientation val="minMax"/>
          <c:max val="100.0"/>
          <c:min val="0.0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ln>
            <a:solidFill>
              <a:srgbClr val="000066"/>
            </a:solidFill>
          </a:ln>
        </c:spPr>
        <c:txPr>
          <a:bodyPr/>
          <a:lstStyle/>
          <a:p>
            <a:pPr>
              <a:defRPr sz="1400">
                <a:solidFill>
                  <a:srgbClr val="000066"/>
                </a:solidFill>
              </a:defRPr>
            </a:pPr>
            <a:endParaRPr lang="fr-FR"/>
          </a:p>
        </c:txPr>
        <c:crossAx val="-2087066472"/>
        <c:crosses val="autoZero"/>
        <c:crossBetween val="between"/>
        <c:majorUnit val="20.0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fr-FR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fld id="{28BBF9EE-755C-442F-BF83-7170AE36DB9B}" type="datetimeFigureOut">
              <a:rPr lang="fr-FR"/>
              <a:pPr>
                <a:defRPr/>
              </a:pPr>
              <a:t>22/11/17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noProof="0"/>
              <a:t>Cliquez pour modifier les styles du texte du masque</a:t>
            </a:r>
          </a:p>
          <a:p>
            <a:pPr lvl="1"/>
            <a:r>
              <a:rPr lang="fr-FR" noProof="0"/>
              <a:t>Deuxième niveau</a:t>
            </a:r>
          </a:p>
          <a:p>
            <a:pPr lvl="2"/>
            <a:r>
              <a:rPr lang="fr-FR" noProof="0"/>
              <a:t>Troisième niveau</a:t>
            </a:r>
          </a:p>
          <a:p>
            <a:pPr lvl="3"/>
            <a:r>
              <a:rPr lang="fr-FR" noProof="0"/>
              <a:t>Quatrième niveau</a:t>
            </a:r>
          </a:p>
          <a:p>
            <a:pPr lvl="4"/>
            <a:r>
              <a:rPr lang="fr-FR" noProof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fld id="{EB5E00BE-83C7-455A-A93C-2A1347F489C2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9721686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charset="0"/>
              <a:ea typeface="ＭＳ Ｐゴシック" pitchFamily="34" charset="-128"/>
            </a:endParaRPr>
          </a:p>
        </p:txBody>
      </p:sp>
      <p:sp>
        <p:nvSpPr>
          <p:cNvPr id="8196" name="Rectangle 7"/>
          <p:cNvSpPr txBox="1">
            <a:spLocks noGrp="1" noChangeArrowheads="1"/>
          </p:cNvSpPr>
          <p:nvPr/>
        </p:nvSpPr>
        <p:spPr bwMode="auto">
          <a:xfrm>
            <a:off x="3614738" y="8424863"/>
            <a:ext cx="2968625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/>
          <a:lstStyle/>
          <a:p>
            <a:pPr algn="r" defTabSz="850900"/>
            <a:fld id="{C24F8336-70D2-4EF2-9530-598646E5998F}" type="slidenum">
              <a:rPr lang="fr-FR" sz="1200">
                <a:solidFill>
                  <a:srgbClr val="000000"/>
                </a:solidFill>
                <a:ea typeface="ＭＳ Ｐゴシック" pitchFamily="34" charset="-128"/>
              </a:rPr>
              <a:pPr algn="r" defTabSz="850900"/>
              <a:t>1</a:t>
            </a:fld>
            <a:endParaRPr lang="fr-FR" sz="1200">
              <a:solidFill>
                <a:srgbClr val="000000"/>
              </a:solidFill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charset="0"/>
              <a:ea typeface="ＭＳ Ｐゴシック" pitchFamily="34" charset="-128"/>
            </a:endParaRPr>
          </a:p>
        </p:txBody>
      </p:sp>
      <p:sp>
        <p:nvSpPr>
          <p:cNvPr id="10244" name="Rectangle 7"/>
          <p:cNvSpPr txBox="1">
            <a:spLocks noGrp="1" noChangeArrowheads="1"/>
          </p:cNvSpPr>
          <p:nvPr/>
        </p:nvSpPr>
        <p:spPr bwMode="auto">
          <a:xfrm>
            <a:off x="3614738" y="8424863"/>
            <a:ext cx="2968625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/>
          <a:lstStyle/>
          <a:p>
            <a:pPr algn="r" defTabSz="850900"/>
            <a:fld id="{A2CFFA3A-8919-4709-A92C-F6685B0C8F42}" type="slidenum">
              <a:rPr lang="fr-FR" sz="1200">
                <a:solidFill>
                  <a:srgbClr val="000000"/>
                </a:solidFill>
                <a:ea typeface="ＭＳ Ｐゴシック" pitchFamily="34" charset="-128"/>
              </a:rPr>
              <a:pPr algn="r" defTabSz="850900"/>
              <a:t>2</a:t>
            </a:fld>
            <a:endParaRPr lang="fr-FR" sz="1200">
              <a:solidFill>
                <a:srgbClr val="000000"/>
              </a:solidFill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Rectangle 7"/>
          <p:cNvSpPr txBox="1">
            <a:spLocks noGrp="1" noChangeArrowheads="1"/>
          </p:cNvSpPr>
          <p:nvPr/>
        </p:nvSpPr>
        <p:spPr bwMode="auto">
          <a:xfrm>
            <a:off x="3614738" y="8424863"/>
            <a:ext cx="2968625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/>
          <a:lstStyle/>
          <a:p>
            <a:pPr algn="r" defTabSz="850900"/>
            <a:fld id="{3FF75E0B-FA5A-4347-A92C-0A8943D9EF88}" type="slidenum">
              <a:rPr lang="fr-FR" sz="1200">
                <a:solidFill>
                  <a:srgbClr val="000000"/>
                </a:solidFill>
                <a:ea typeface="ＭＳ Ｐゴシック" pitchFamily="34" charset="-128"/>
              </a:rPr>
              <a:pPr algn="r" defTabSz="850900"/>
              <a:t>3</a:t>
            </a:fld>
            <a:endParaRPr lang="fr-FR" sz="1200">
              <a:solidFill>
                <a:srgbClr val="000000"/>
              </a:solidFill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6760766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charset="0"/>
              <a:ea typeface="ＭＳ Ｐゴシック" pitchFamily="34" charset="-128"/>
            </a:endParaRPr>
          </a:p>
        </p:txBody>
      </p:sp>
      <p:sp>
        <p:nvSpPr>
          <p:cNvPr id="17412" name="Rectangle 7"/>
          <p:cNvSpPr txBox="1">
            <a:spLocks noGrp="1" noChangeArrowheads="1"/>
          </p:cNvSpPr>
          <p:nvPr/>
        </p:nvSpPr>
        <p:spPr bwMode="auto">
          <a:xfrm>
            <a:off x="3614738" y="8424863"/>
            <a:ext cx="2968625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/>
          <a:lstStyle/>
          <a:p>
            <a:pPr algn="r" defTabSz="850900"/>
            <a:fld id="{3FF75E0B-FA5A-4347-A92C-0A8943D9EF88}" type="slidenum">
              <a:rPr lang="fr-FR" sz="1200">
                <a:solidFill>
                  <a:srgbClr val="000000"/>
                </a:solidFill>
                <a:ea typeface="ＭＳ Ｐゴシック" pitchFamily="34" charset="-128"/>
              </a:rPr>
              <a:pPr algn="r" defTabSz="850900"/>
              <a:t>4</a:t>
            </a:fld>
            <a:endParaRPr lang="fr-FR" sz="1200">
              <a:solidFill>
                <a:srgbClr val="000000"/>
              </a:solidFill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charset="0"/>
              <a:ea typeface="ＭＳ Ｐゴシック" pitchFamily="34" charset="-128"/>
            </a:endParaRPr>
          </a:p>
        </p:txBody>
      </p:sp>
      <p:sp>
        <p:nvSpPr>
          <p:cNvPr id="10244" name="Rectangle 7"/>
          <p:cNvSpPr txBox="1">
            <a:spLocks noGrp="1" noChangeArrowheads="1"/>
          </p:cNvSpPr>
          <p:nvPr/>
        </p:nvSpPr>
        <p:spPr bwMode="auto">
          <a:xfrm>
            <a:off x="3614738" y="8424863"/>
            <a:ext cx="2968625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/>
          <a:lstStyle/>
          <a:p>
            <a:pPr algn="r" defTabSz="850900"/>
            <a:fld id="{A2CFFA3A-8919-4709-A92C-F6685B0C8F42}" type="slidenum">
              <a:rPr lang="fr-FR" sz="1200">
                <a:solidFill>
                  <a:srgbClr val="000000"/>
                </a:solidFill>
                <a:ea typeface="ＭＳ Ｐゴシック" pitchFamily="34" charset="-128"/>
              </a:rPr>
              <a:pPr algn="r" defTabSz="850900"/>
              <a:t>5</a:t>
            </a:fld>
            <a:endParaRPr lang="fr-FR" sz="1200">
              <a:solidFill>
                <a:srgbClr val="000000"/>
              </a:solidFill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charset="0"/>
              <a:ea typeface="ＭＳ Ｐゴシック" pitchFamily="34" charset="-128"/>
            </a:endParaRPr>
          </a:p>
        </p:txBody>
      </p:sp>
      <p:sp>
        <p:nvSpPr>
          <p:cNvPr id="17412" name="Rectangle 7"/>
          <p:cNvSpPr txBox="1">
            <a:spLocks noGrp="1" noChangeArrowheads="1"/>
          </p:cNvSpPr>
          <p:nvPr/>
        </p:nvSpPr>
        <p:spPr bwMode="auto">
          <a:xfrm>
            <a:off x="3614738" y="8424863"/>
            <a:ext cx="2968625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/>
          <a:lstStyle/>
          <a:p>
            <a:pPr algn="r" defTabSz="850900"/>
            <a:fld id="{3FF75E0B-FA5A-4347-A92C-0A8943D9EF88}" type="slidenum">
              <a:rPr lang="fr-FR" sz="1200">
                <a:solidFill>
                  <a:srgbClr val="000000"/>
                </a:solidFill>
                <a:ea typeface="ＭＳ Ｐゴシック" pitchFamily="34" charset="-128"/>
              </a:rPr>
              <a:pPr algn="r" defTabSz="850900"/>
              <a:t>6</a:t>
            </a:fld>
            <a:endParaRPr lang="fr-FR" sz="1200">
              <a:solidFill>
                <a:srgbClr val="000000"/>
              </a:solidFill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fr-FR" dirty="0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4925" y="1484313"/>
            <a:ext cx="4424363" cy="49244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11688" y="1484313"/>
            <a:ext cx="4424362" cy="49244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fr-FR"/>
              <a:t>Cliquez pour modifier le style du titre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0A69936-8401-4F49-B88D-DA7D883ECC48}" type="datetimeFigureOut">
              <a:rPr lang="en-US" smtClean="0"/>
              <a:pPr/>
              <a:t>22/11/17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1ACF7AE-DBA5-4588-9224-6597A816396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12168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7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76200"/>
            <a:ext cx="8351837" cy="976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9750" y="1557338"/>
            <a:ext cx="8351838" cy="4824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1" r:id="rId2"/>
    <p:sldLayoutId id="2147483650" r:id="rId3"/>
    <p:sldLayoutId id="2147483649" r:id="rId4"/>
    <p:sldLayoutId id="2147483653" r:id="rId5"/>
  </p:sldLayoutIdLst>
  <p:txStyles>
    <p:titleStyle>
      <a:lvl1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Trebuchet MS" pitchFamily="34" charset="0"/>
        </a:defRPr>
      </a:lvl2pPr>
      <a:lvl3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Trebuchet MS" pitchFamily="34" charset="0"/>
        </a:defRPr>
      </a:lvl3pPr>
      <a:lvl4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Trebuchet MS" pitchFamily="34" charset="0"/>
        </a:defRPr>
      </a:lvl4pPr>
      <a:lvl5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Trebuchet MS" pitchFamily="34" charset="0"/>
        </a:defRPr>
      </a:lvl5pPr>
      <a:lvl6pPr marL="4572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FF00"/>
          </a:solidFill>
          <a:latin typeface="Trebuchet MS" pitchFamily="34" charset="0"/>
        </a:defRPr>
      </a:lvl6pPr>
      <a:lvl7pPr marL="9144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FF00"/>
          </a:solidFill>
          <a:latin typeface="Trebuchet MS" pitchFamily="34" charset="0"/>
        </a:defRPr>
      </a:lvl7pPr>
      <a:lvl8pPr marL="13716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FF00"/>
          </a:solidFill>
          <a:latin typeface="Trebuchet MS" pitchFamily="34" charset="0"/>
        </a:defRPr>
      </a:lvl8pPr>
      <a:lvl9pPr marL="18288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FF00"/>
          </a:solidFill>
          <a:latin typeface="Trebuchet MS" pitchFamily="34" charset="0"/>
        </a:defRPr>
      </a:lvl9pPr>
    </p:titleStyle>
    <p:bodyStyle>
      <a:lvl1pPr marL="271463" indent="-271463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Font typeface="Wingdings" pitchFamily="2" charset="2"/>
        <a:buChar char="§"/>
        <a:defRPr sz="2400" b="1">
          <a:solidFill>
            <a:srgbClr val="0070C0"/>
          </a:solidFill>
          <a:latin typeface="Calibri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Char char="–"/>
        <a:defRPr>
          <a:solidFill>
            <a:srgbClr val="000066"/>
          </a:solidFill>
          <a:latin typeface="+mn-lt"/>
        </a:defRPr>
      </a:lvl2pPr>
      <a:lvl3pPr marL="1144588" indent="-228600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Char char="•"/>
        <a:defRPr sz="1600">
          <a:solidFill>
            <a:srgbClr val="000066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Char char="–"/>
        <a:defRPr sz="1400">
          <a:solidFill>
            <a:srgbClr val="000066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Char char="»"/>
        <a:defRPr sz="1400">
          <a:solidFill>
            <a:srgbClr val="000066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CC0000"/>
        </a:buClr>
        <a:buChar char="»"/>
        <a:defRPr sz="1400">
          <a:solidFill>
            <a:srgbClr val="4D4D4D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CC0000"/>
        </a:buClr>
        <a:buChar char="»"/>
        <a:defRPr sz="1400">
          <a:solidFill>
            <a:srgbClr val="4D4D4D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CC0000"/>
        </a:buClr>
        <a:buChar char="»"/>
        <a:defRPr sz="1400">
          <a:solidFill>
            <a:srgbClr val="4D4D4D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CC0000"/>
        </a:buClr>
        <a:buChar char="»"/>
        <a:defRPr sz="1400">
          <a:solidFill>
            <a:srgbClr val="4D4D4D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3.xml"/><Relationship Id="rId3" Type="http://schemas.openxmlformats.org/officeDocument/2006/relationships/chart" Target="../charts/char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du contenu 2"/>
          <p:cNvSpPr txBox="1">
            <a:spLocks/>
          </p:cNvSpPr>
          <p:nvPr/>
        </p:nvSpPr>
        <p:spPr bwMode="auto">
          <a:xfrm>
            <a:off x="-68263" y="1125538"/>
            <a:ext cx="1811338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rgbClr val="CC3300"/>
              </a:buClr>
              <a:buFont typeface="Wingdings" pitchFamily="-109" charset="2"/>
              <a:buChar char="§"/>
              <a:defRPr/>
            </a:pPr>
            <a:endParaRPr lang="en-US" sz="2800" b="1" kern="0">
              <a:solidFill>
                <a:srgbClr val="CC3300"/>
              </a:solidFill>
              <a:latin typeface="Calibri" pitchFamily="-109" charset="0"/>
              <a:ea typeface="ＭＳ Ｐゴシック" pitchFamily="-109" charset="-128"/>
              <a:cs typeface="ＭＳ Ｐゴシック" pitchFamily="-109" charset="-128"/>
            </a:endParaRPr>
          </a:p>
        </p:txBody>
      </p:sp>
      <p:cxnSp>
        <p:nvCxnSpPr>
          <p:cNvPr id="7172" name="Connecteur droit 66"/>
          <p:cNvCxnSpPr>
            <a:cxnSpLocks noChangeShapeType="1"/>
          </p:cNvCxnSpPr>
          <p:nvPr/>
        </p:nvCxnSpPr>
        <p:spPr bwMode="auto">
          <a:xfrm flipH="1">
            <a:off x="3636085" y="2146846"/>
            <a:ext cx="0" cy="467663"/>
          </a:xfrm>
          <a:prstGeom prst="line">
            <a:avLst/>
          </a:prstGeom>
          <a:noFill/>
          <a:ln w="28575">
            <a:solidFill>
              <a:srgbClr val="333399"/>
            </a:solidFill>
            <a:round/>
            <a:headEnd/>
            <a:tailEnd type="triangle" w="med" len="med"/>
          </a:ln>
        </p:spPr>
      </p:cxnSp>
      <p:sp>
        <p:nvSpPr>
          <p:cNvPr id="7185" name="Oval 170"/>
          <p:cNvSpPr>
            <a:spLocks noChangeArrowheads="1"/>
          </p:cNvSpPr>
          <p:nvPr/>
        </p:nvSpPr>
        <p:spPr bwMode="auto">
          <a:xfrm>
            <a:off x="2843995" y="1498774"/>
            <a:ext cx="1548160" cy="683833"/>
          </a:xfrm>
          <a:prstGeom prst="ellipse">
            <a:avLst/>
          </a:prstGeom>
          <a:solidFill>
            <a:srgbClr val="E5E5F7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98994">
                <a:alpha val="74997"/>
              </a:srgbClr>
            </a:prstShdw>
          </a:effectLst>
        </p:spPr>
        <p:txBody>
          <a:bodyPr wrap="none" anchor="ctr"/>
          <a:lstStyle/>
          <a:p>
            <a:pPr algn="ctr"/>
            <a:r>
              <a:rPr lang="en-US" sz="1400" b="1" dirty="0">
                <a:latin typeface="Calibri" pitchFamily="34" charset="0"/>
              </a:rPr>
              <a:t>No </a:t>
            </a:r>
            <a:r>
              <a:rPr lang="en-US" sz="1400" b="1" dirty="0" err="1">
                <a:latin typeface="Calibri" pitchFamily="34" charset="0"/>
              </a:rPr>
              <a:t>randomisation</a:t>
            </a:r>
            <a:endParaRPr lang="en-US" sz="1400" b="1" dirty="0">
              <a:latin typeface="Calibri" pitchFamily="34" charset="0"/>
            </a:endParaRPr>
          </a:p>
          <a:p>
            <a:pPr algn="ctr"/>
            <a:r>
              <a:rPr lang="en-US" sz="1400" b="1" dirty="0">
                <a:latin typeface="Calibri" pitchFamily="34" charset="0"/>
              </a:rPr>
              <a:t>Open-label</a:t>
            </a:r>
          </a:p>
        </p:txBody>
      </p:sp>
      <p:sp>
        <p:nvSpPr>
          <p:cNvPr id="7186" name="AutoShape 162"/>
          <p:cNvSpPr>
            <a:spLocks noChangeArrowheads="1"/>
          </p:cNvSpPr>
          <p:nvPr/>
        </p:nvSpPr>
        <p:spPr bwMode="auto">
          <a:xfrm>
            <a:off x="162685" y="2630736"/>
            <a:ext cx="2232000" cy="1532334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square" anchor="ctr">
            <a:spAutoFit/>
          </a:bodyPr>
          <a:lstStyle/>
          <a:p>
            <a:pPr algn="ctr"/>
            <a:r>
              <a:rPr lang="en-US" sz="1400" b="1" dirty="0">
                <a:latin typeface="Calibri" pitchFamily="34" charset="0"/>
              </a:rPr>
              <a:t>18-70 years</a:t>
            </a:r>
          </a:p>
          <a:p>
            <a:pPr algn="ctr"/>
            <a:r>
              <a:rPr lang="en-US" sz="1400" b="1" dirty="0" smtClean="0">
                <a:latin typeface="Calibri" pitchFamily="34" charset="0"/>
              </a:rPr>
              <a:t>Naïve </a:t>
            </a:r>
            <a:r>
              <a:rPr lang="en-US" sz="1400" b="1" dirty="0">
                <a:latin typeface="Calibri" pitchFamily="34" charset="0"/>
              </a:rPr>
              <a:t>or null-response </a:t>
            </a:r>
          </a:p>
          <a:p>
            <a:pPr algn="ctr"/>
            <a:r>
              <a:rPr lang="en-US" sz="1400" b="1" dirty="0">
                <a:latin typeface="Calibri" pitchFamily="34" charset="0"/>
              </a:rPr>
              <a:t>to PEG-IFN + RBV</a:t>
            </a:r>
          </a:p>
          <a:p>
            <a:pPr algn="ctr"/>
            <a:r>
              <a:rPr lang="en-US" sz="1400" b="1" dirty="0">
                <a:latin typeface="Calibri" pitchFamily="34" charset="0"/>
              </a:rPr>
              <a:t>HCV RNA &gt; 10 000 IU</a:t>
            </a:r>
            <a:r>
              <a:rPr lang="en-US" sz="1400" b="1" dirty="0" smtClean="0">
                <a:latin typeface="Calibri" pitchFamily="34" charset="0"/>
              </a:rPr>
              <a:t>/</a:t>
            </a:r>
            <a:r>
              <a:rPr lang="en-US" sz="1400" b="1" dirty="0" smtClean="0">
                <a:latin typeface="Calibri" pitchFamily="34" charset="0"/>
              </a:rPr>
              <a:t>ml</a:t>
            </a:r>
          </a:p>
          <a:p>
            <a:pPr algn="ctr"/>
            <a:r>
              <a:rPr lang="en-US" sz="1400" b="1" dirty="0" smtClean="0">
                <a:latin typeface="Calibri" pitchFamily="34" charset="0"/>
              </a:rPr>
              <a:t>No cirrhosis</a:t>
            </a:r>
            <a:endParaRPr lang="en-US" sz="1400" b="1" dirty="0">
              <a:latin typeface="Calibri" pitchFamily="34" charset="0"/>
            </a:endParaRPr>
          </a:p>
          <a:p>
            <a:pPr algn="ctr"/>
            <a:r>
              <a:rPr lang="en-US" sz="1400" b="1" dirty="0">
                <a:latin typeface="Calibri" pitchFamily="34" charset="0"/>
              </a:rPr>
              <a:t>No HBV or HIV coinfection</a:t>
            </a:r>
          </a:p>
        </p:txBody>
      </p:sp>
      <p:sp>
        <p:nvSpPr>
          <p:cNvPr id="7188" name="Espace réservé du contenu 26"/>
          <p:cNvSpPr>
            <a:spLocks noGrp="1"/>
          </p:cNvSpPr>
          <p:nvPr>
            <p:ph idx="1"/>
          </p:nvPr>
        </p:nvSpPr>
        <p:spPr>
          <a:xfrm>
            <a:off x="539750" y="1125538"/>
            <a:ext cx="1583978" cy="430212"/>
          </a:xfrm>
        </p:spPr>
        <p:txBody>
          <a:bodyPr/>
          <a:lstStyle/>
          <a:p>
            <a:r>
              <a:rPr lang="en-US" dirty="0"/>
              <a:t>Design</a:t>
            </a:r>
          </a:p>
          <a:p>
            <a:endParaRPr lang="en-US" dirty="0"/>
          </a:p>
        </p:txBody>
      </p:sp>
      <p:sp>
        <p:nvSpPr>
          <p:cNvPr id="7191" name="Rectangle 9"/>
          <p:cNvSpPr>
            <a:spLocks noChangeArrowheads="1"/>
          </p:cNvSpPr>
          <p:nvPr/>
        </p:nvSpPr>
        <p:spPr bwMode="auto">
          <a:xfrm>
            <a:off x="4067944" y="2687094"/>
            <a:ext cx="723275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600" b="1" dirty="0">
                <a:solidFill>
                  <a:srgbClr val="C00000"/>
                </a:solidFill>
                <a:latin typeface="Calibri" pitchFamily="34" charset="0"/>
              </a:rPr>
              <a:t>N = 34</a:t>
            </a:r>
          </a:p>
        </p:txBody>
      </p:sp>
      <p:sp>
        <p:nvSpPr>
          <p:cNvPr id="7194" name="Line 172"/>
          <p:cNvSpPr>
            <a:spLocks noChangeShapeType="1"/>
          </p:cNvSpPr>
          <p:nvPr/>
        </p:nvSpPr>
        <p:spPr bwMode="auto">
          <a:xfrm>
            <a:off x="6947570" y="2097190"/>
            <a:ext cx="0" cy="1655919"/>
          </a:xfrm>
          <a:prstGeom prst="line">
            <a:avLst/>
          </a:prstGeom>
          <a:noFill/>
          <a:ln w="12700">
            <a:solidFill>
              <a:srgbClr val="7E7ED4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9" name="Oval 110"/>
          <p:cNvSpPr>
            <a:spLocks noChangeArrowheads="1"/>
          </p:cNvSpPr>
          <p:nvPr/>
        </p:nvSpPr>
        <p:spPr bwMode="auto">
          <a:xfrm>
            <a:off x="6660232" y="1642790"/>
            <a:ext cx="576263" cy="527050"/>
          </a:xfrm>
          <a:prstGeom prst="ellipse">
            <a:avLst/>
          </a:prstGeom>
          <a:solidFill>
            <a:schemeClr val="bg1"/>
          </a:solidFill>
          <a:ln w="9525">
            <a:solidFill>
              <a:srgbClr val="00B0F0"/>
            </a:solidFill>
            <a:round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74998"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sz="1600" b="1" dirty="0">
                <a:solidFill>
                  <a:srgbClr val="0066FF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W8</a:t>
            </a:r>
            <a:endParaRPr lang="en-US" sz="1600" dirty="0">
              <a:solidFill>
                <a:srgbClr val="0066FF"/>
              </a:solidFill>
              <a:latin typeface="Calibri" pitchFamily="-109" charset="0"/>
              <a:ea typeface="ＭＳ Ｐゴシック" pitchFamily="-109" charset="-128"/>
              <a:cs typeface="ＭＳ Ｐゴシック" pitchFamily="-109" charset="-128"/>
            </a:endParaRPr>
          </a:p>
        </p:txBody>
      </p:sp>
      <p:sp>
        <p:nvSpPr>
          <p:cNvPr id="42" name="Line 63"/>
          <p:cNvSpPr>
            <a:spLocks noChangeShapeType="1"/>
          </p:cNvSpPr>
          <p:nvPr/>
        </p:nvSpPr>
        <p:spPr bwMode="auto">
          <a:xfrm>
            <a:off x="2411760" y="3011359"/>
            <a:ext cx="2412164" cy="0"/>
          </a:xfrm>
          <a:prstGeom prst="line">
            <a:avLst/>
          </a:prstGeom>
          <a:noFill/>
          <a:ln w="38100">
            <a:solidFill>
              <a:srgbClr val="333399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57" name="Espace réservé du contenu 2"/>
          <p:cNvSpPr>
            <a:spLocks/>
          </p:cNvSpPr>
          <p:nvPr/>
        </p:nvSpPr>
        <p:spPr bwMode="auto">
          <a:xfrm>
            <a:off x="395536" y="4941168"/>
            <a:ext cx="7128792" cy="8475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342900" indent="-342900" defTabSz="914400" fontAlgn="base">
              <a:spcBef>
                <a:spcPts val="72"/>
              </a:spcBef>
              <a:spcAft>
                <a:spcPct val="0"/>
              </a:spcAft>
              <a:buClr>
                <a:srgbClr val="0070C0"/>
              </a:buClr>
              <a:buFont typeface="Wingdings" pitchFamily="-1" charset="2"/>
              <a:buChar char="§"/>
            </a:pPr>
            <a:r>
              <a:rPr lang="fr-FR" sz="2400" b="1" dirty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Objective</a:t>
            </a:r>
          </a:p>
          <a:p>
            <a:pPr marL="800100" lvl="1" indent="-342900" defTabSz="914400" fontAlgn="base">
              <a:spcBef>
                <a:spcPts val="72"/>
              </a:spcBef>
              <a:spcAft>
                <a:spcPct val="0"/>
              </a:spcAft>
              <a:buClr>
                <a:srgbClr val="0070C0"/>
              </a:buClr>
              <a:buFont typeface="Arial" pitchFamily="34" charset="0"/>
              <a:buChar char="–"/>
            </a:pPr>
            <a:r>
              <a:rPr lang="fr-FR" dirty="0">
                <a:solidFill>
                  <a:srgbClr val="000066"/>
                </a:solidFill>
                <a:latin typeface="+mn-lt"/>
                <a:ea typeface="ＭＳ Ｐゴシック" pitchFamily="-1" charset="-128"/>
                <a:cs typeface="ＭＳ Ｐゴシック" pitchFamily="-1" charset="-128"/>
              </a:rPr>
              <a:t>SVR</a:t>
            </a:r>
            <a:r>
              <a:rPr lang="fr-FR" baseline="-25000" dirty="0">
                <a:solidFill>
                  <a:srgbClr val="000066"/>
                </a:solidFill>
                <a:latin typeface="+mn-lt"/>
                <a:ea typeface="ＭＳ Ｐゴシック" pitchFamily="-1" charset="-128"/>
                <a:cs typeface="ＭＳ Ｐゴシック" pitchFamily="-1" charset="-128"/>
              </a:rPr>
              <a:t>12</a:t>
            </a:r>
            <a:r>
              <a:rPr lang="fr-FR" dirty="0">
                <a:solidFill>
                  <a:srgbClr val="000066"/>
                </a:solidFill>
                <a:latin typeface="+mn-lt"/>
                <a:ea typeface="ＭＳ Ｐゴシック" pitchFamily="-1" charset="-128"/>
                <a:cs typeface="ＭＳ Ｐゴシック" pitchFamily="-1" charset="-128"/>
              </a:rPr>
              <a:t> (HCV RNA &lt; </a:t>
            </a:r>
            <a:r>
              <a:rPr lang="fr-FR" dirty="0">
                <a:latin typeface="+mn-lt"/>
                <a:ea typeface="ＭＳ Ｐゴシック" pitchFamily="-1" charset="-128"/>
                <a:cs typeface="ＭＳ Ｐゴシック" pitchFamily="-1" charset="-128"/>
              </a:rPr>
              <a:t>25 IU</a:t>
            </a:r>
            <a:r>
              <a:rPr lang="fr-FR" dirty="0" smtClean="0">
                <a:latin typeface="+mn-lt"/>
                <a:ea typeface="ＭＳ Ｐゴシック" pitchFamily="-1" charset="-128"/>
                <a:cs typeface="ＭＳ Ｐゴシック" pitchFamily="-1" charset="-128"/>
              </a:rPr>
              <a:t>/ml</a:t>
            </a:r>
            <a:r>
              <a:rPr lang="fr-FR" dirty="0" smtClean="0">
                <a:solidFill>
                  <a:srgbClr val="000066"/>
                </a:solidFill>
                <a:latin typeface="+mn-lt"/>
                <a:ea typeface="ＭＳ Ｐゴシック" pitchFamily="-1" charset="-128"/>
                <a:cs typeface="ＭＳ Ｐゴシック" pitchFamily="-1" charset="-128"/>
              </a:rPr>
              <a:t>)</a:t>
            </a:r>
            <a:r>
              <a:rPr lang="fr-FR" dirty="0">
                <a:solidFill>
                  <a:srgbClr val="000066"/>
                </a:solidFill>
                <a:latin typeface="+mn-lt"/>
                <a:ea typeface="ＭＳ Ｐゴシック" pitchFamily="-1" charset="-128"/>
                <a:cs typeface="ＭＳ Ｐゴシック" pitchFamily="-1" charset="-128"/>
              </a:rPr>
              <a:t>, by ITT</a:t>
            </a:r>
          </a:p>
        </p:txBody>
      </p:sp>
      <p:sp>
        <p:nvSpPr>
          <p:cNvPr id="69" name="Rectangle 27"/>
          <p:cNvSpPr>
            <a:spLocks noGrp="1" noChangeArrowheads="1"/>
          </p:cNvSpPr>
          <p:nvPr>
            <p:ph type="title"/>
          </p:nvPr>
        </p:nvSpPr>
        <p:spPr>
          <a:xfrm>
            <a:off x="323529" y="76200"/>
            <a:ext cx="8712968" cy="976313"/>
          </a:xfrm>
        </p:spPr>
        <p:txBody>
          <a:bodyPr/>
          <a:lstStyle/>
          <a:p>
            <a:r>
              <a:rPr lang="en-US" sz="3000" dirty="0">
                <a:ea typeface="ＭＳ Ｐゴシック" pitchFamily="34" charset="-128"/>
              </a:rPr>
              <a:t>SURVEYOR-I Study – Part 2: </a:t>
            </a:r>
            <a:r>
              <a:rPr lang="en-US" sz="3000" dirty="0" err="1" smtClean="0">
                <a:ea typeface="ＭＳ Ｐゴシック" pitchFamily="34" charset="-128"/>
              </a:rPr>
              <a:t>glecaprevir</a:t>
            </a:r>
            <a:r>
              <a:rPr lang="en-US" sz="3000" dirty="0" smtClean="0">
                <a:ea typeface="ＭＳ Ｐゴシック" pitchFamily="34" charset="-128"/>
              </a:rPr>
              <a:t> + </a:t>
            </a:r>
            <a:r>
              <a:rPr lang="en-US" sz="3000" dirty="0" err="1" smtClean="0">
                <a:ea typeface="ＭＳ Ｐゴシック" pitchFamily="34" charset="-128"/>
              </a:rPr>
              <a:t>pibrentasvir</a:t>
            </a:r>
            <a:r>
              <a:rPr lang="en-US" sz="3000" dirty="0" smtClean="0">
                <a:ea typeface="ＭＳ Ｐゴシック" pitchFamily="34" charset="-128"/>
              </a:rPr>
              <a:t> in </a:t>
            </a:r>
            <a:r>
              <a:rPr lang="en-US" sz="3000" dirty="0">
                <a:ea typeface="ＭＳ Ｐゴシック" pitchFamily="34" charset="-128"/>
              </a:rPr>
              <a:t>genotype 1, 4, 5, 6 – Phase II </a:t>
            </a:r>
          </a:p>
        </p:txBody>
      </p:sp>
      <p:sp>
        <p:nvSpPr>
          <p:cNvPr id="32" name="Line 63"/>
          <p:cNvSpPr>
            <a:spLocks noChangeShapeType="1"/>
          </p:cNvSpPr>
          <p:nvPr/>
        </p:nvSpPr>
        <p:spPr bwMode="auto">
          <a:xfrm>
            <a:off x="6984294" y="3005903"/>
            <a:ext cx="1188305" cy="0"/>
          </a:xfrm>
          <a:prstGeom prst="line">
            <a:avLst/>
          </a:prstGeom>
          <a:noFill/>
          <a:ln w="38100">
            <a:solidFill>
              <a:srgbClr val="333399"/>
            </a:solidFill>
            <a:round/>
            <a:headEnd type="none" w="med" len="med"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fr-FR" sz="2400" i="1">
              <a:solidFill>
                <a:srgbClr val="FFFFFF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33" name="ZoneTexte 32"/>
          <p:cNvSpPr txBox="1"/>
          <p:nvPr/>
        </p:nvSpPr>
        <p:spPr>
          <a:xfrm>
            <a:off x="8133971" y="2883373"/>
            <a:ext cx="65543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b="1" dirty="0">
                <a:latin typeface="Calibri" pitchFamily="34" charset="0"/>
              </a:rPr>
              <a:t>SVR</a:t>
            </a:r>
            <a:r>
              <a:rPr lang="fr-FR" sz="1600" b="1" baseline="-25000" dirty="0">
                <a:latin typeface="Calibri" pitchFamily="34" charset="0"/>
              </a:rPr>
              <a:t>12</a:t>
            </a:r>
          </a:p>
        </p:txBody>
      </p:sp>
      <p:graphicFrame>
        <p:nvGraphicFramePr>
          <p:cNvPr id="24" name="Group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2787364"/>
              </p:ext>
            </p:extLst>
          </p:nvPr>
        </p:nvGraphicFramePr>
        <p:xfrm>
          <a:off x="4788024" y="2667349"/>
          <a:ext cx="2160241" cy="631625"/>
        </p:xfrm>
        <a:graphic>
          <a:graphicData uri="http://schemas.openxmlformats.org/drawingml/2006/table">
            <a:tbl>
              <a:tblPr/>
              <a:tblGrid>
                <a:gridCol w="216024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6316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GLE </a:t>
                      </a: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300 mg </a:t>
                      </a:r>
                      <a:r>
                        <a:rPr kumimoji="0" lang="en-GB" sz="1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qd</a:t>
                      </a: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 </a:t>
                      </a:r>
                      <a:b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+ </a:t>
                      </a: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PIB </a:t>
                      </a: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120 mg </a:t>
                      </a:r>
                      <a:r>
                        <a:rPr kumimoji="0" lang="en-GB" sz="1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qd</a:t>
                      </a:r>
                      <a:endParaRPr kumimoji="0" lang="en-GB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5D0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grpSp>
        <p:nvGrpSpPr>
          <p:cNvPr id="30" name="Grouper 65"/>
          <p:cNvGrpSpPr/>
          <p:nvPr/>
        </p:nvGrpSpPr>
        <p:grpSpPr>
          <a:xfrm>
            <a:off x="3" y="6525387"/>
            <a:ext cx="1691678" cy="359997"/>
            <a:chOff x="0" y="6570669"/>
            <a:chExt cx="1161710" cy="287331"/>
          </a:xfrm>
        </p:grpSpPr>
        <p:sp>
          <p:nvSpPr>
            <p:cNvPr id="31" name="AutoShape 162"/>
            <p:cNvSpPr>
              <a:spLocks noChangeArrowheads="1"/>
            </p:cNvSpPr>
            <p:nvPr/>
          </p:nvSpPr>
          <p:spPr bwMode="auto">
            <a:xfrm>
              <a:off x="0" y="6570669"/>
              <a:ext cx="1025000" cy="287331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algn="ctr"/>
              <a:endParaRPr lang="en-US" b="1">
                <a:latin typeface="Calibri" pitchFamily="34" charset="0"/>
              </a:endParaRPr>
            </a:p>
          </p:txBody>
        </p:sp>
        <p:sp>
          <p:nvSpPr>
            <p:cNvPr id="34" name="ZoneTexte 23"/>
            <p:cNvSpPr txBox="1">
              <a:spLocks noChangeArrowheads="1"/>
            </p:cNvSpPr>
            <p:nvPr/>
          </p:nvSpPr>
          <p:spPr bwMode="auto">
            <a:xfrm>
              <a:off x="914" y="6597353"/>
              <a:ext cx="1160796" cy="2210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sz="1200" b="1" i="1" dirty="0">
                  <a:solidFill>
                    <a:srgbClr val="333399"/>
                  </a:solidFill>
                  <a:latin typeface="Cambria" pitchFamily="18" charset="0"/>
                  <a:ea typeface="ＭＳ Ｐゴシック" pitchFamily="34" charset="-128"/>
                </a:rPr>
                <a:t>SURVEYOR-I– Part 2</a:t>
              </a:r>
            </a:p>
          </p:txBody>
        </p:sp>
      </p:grpSp>
      <p:sp>
        <p:nvSpPr>
          <p:cNvPr id="2" name="ZoneTexte 1"/>
          <p:cNvSpPr txBox="1"/>
          <p:nvPr/>
        </p:nvSpPr>
        <p:spPr>
          <a:xfrm>
            <a:off x="2627784" y="2667349"/>
            <a:ext cx="111294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Genotype 1</a:t>
            </a:r>
            <a:endParaRPr lang="en-US" sz="1400" dirty="0"/>
          </a:p>
        </p:txBody>
      </p:sp>
      <p:sp>
        <p:nvSpPr>
          <p:cNvPr id="27" name="Line 172"/>
          <p:cNvSpPr>
            <a:spLocks noChangeShapeType="1"/>
          </p:cNvSpPr>
          <p:nvPr/>
        </p:nvSpPr>
        <p:spPr bwMode="auto">
          <a:xfrm>
            <a:off x="7883475" y="2097188"/>
            <a:ext cx="0" cy="2267916"/>
          </a:xfrm>
          <a:prstGeom prst="line">
            <a:avLst/>
          </a:prstGeom>
          <a:noFill/>
          <a:ln w="12700">
            <a:solidFill>
              <a:srgbClr val="7E7ED4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35" name="Oval 110"/>
          <p:cNvSpPr>
            <a:spLocks noChangeArrowheads="1"/>
          </p:cNvSpPr>
          <p:nvPr/>
        </p:nvSpPr>
        <p:spPr bwMode="auto">
          <a:xfrm>
            <a:off x="7596137" y="1570782"/>
            <a:ext cx="576263" cy="527050"/>
          </a:xfrm>
          <a:prstGeom prst="ellipse">
            <a:avLst/>
          </a:prstGeom>
          <a:solidFill>
            <a:schemeClr val="bg1"/>
          </a:solidFill>
          <a:ln w="9525">
            <a:solidFill>
              <a:srgbClr val="00B0F0"/>
            </a:solidFill>
            <a:round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74998"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sz="1600" b="1" dirty="0">
                <a:solidFill>
                  <a:srgbClr val="0066FF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W12</a:t>
            </a:r>
            <a:endParaRPr lang="en-US" sz="1600" dirty="0">
              <a:solidFill>
                <a:srgbClr val="0066FF"/>
              </a:solidFill>
              <a:latin typeface="Calibri" pitchFamily="-109" charset="0"/>
              <a:ea typeface="ＭＳ Ｐゴシック" pitchFamily="-109" charset="-128"/>
              <a:cs typeface="ＭＳ Ｐゴシック" pitchFamily="-109" charset="-128"/>
            </a:endParaRPr>
          </a:p>
        </p:txBody>
      </p:sp>
      <p:sp>
        <p:nvSpPr>
          <p:cNvPr id="40" name="Line 63"/>
          <p:cNvSpPr>
            <a:spLocks noChangeShapeType="1"/>
          </p:cNvSpPr>
          <p:nvPr/>
        </p:nvSpPr>
        <p:spPr bwMode="auto">
          <a:xfrm>
            <a:off x="2411760" y="3875038"/>
            <a:ext cx="2412164" cy="0"/>
          </a:xfrm>
          <a:prstGeom prst="line">
            <a:avLst/>
          </a:prstGeom>
          <a:noFill/>
          <a:ln w="38100">
            <a:solidFill>
              <a:srgbClr val="333399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graphicFrame>
        <p:nvGraphicFramePr>
          <p:cNvPr id="41" name="Group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8765285"/>
              </p:ext>
            </p:extLst>
          </p:nvPr>
        </p:nvGraphicFramePr>
        <p:xfrm>
          <a:off x="4788024" y="3587006"/>
          <a:ext cx="3096344" cy="576064"/>
        </p:xfrm>
        <a:graphic>
          <a:graphicData uri="http://schemas.openxmlformats.org/drawingml/2006/table">
            <a:tbl>
              <a:tblPr/>
              <a:tblGrid>
                <a:gridCol w="309634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57606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GLE </a:t>
                      </a: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300 mg </a:t>
                      </a:r>
                      <a:r>
                        <a:rPr kumimoji="0" lang="en-GB" sz="1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qd</a:t>
                      </a: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 </a:t>
                      </a:r>
                      <a:b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+ </a:t>
                      </a: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PIB </a:t>
                      </a: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120 mg </a:t>
                      </a:r>
                      <a:r>
                        <a:rPr kumimoji="0" lang="en-GB" sz="1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qd</a:t>
                      </a:r>
                      <a:endParaRPr kumimoji="0" lang="en-GB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000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sp>
        <p:nvSpPr>
          <p:cNvPr id="43" name="Line 63"/>
          <p:cNvSpPr>
            <a:spLocks noChangeShapeType="1"/>
          </p:cNvSpPr>
          <p:nvPr/>
        </p:nvSpPr>
        <p:spPr bwMode="auto">
          <a:xfrm>
            <a:off x="7884368" y="3875038"/>
            <a:ext cx="575999" cy="0"/>
          </a:xfrm>
          <a:prstGeom prst="line">
            <a:avLst/>
          </a:prstGeom>
          <a:noFill/>
          <a:ln w="38100">
            <a:solidFill>
              <a:srgbClr val="333399"/>
            </a:solidFill>
            <a:round/>
            <a:headEnd type="none" w="med" len="med"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fr-FR" sz="2400" i="1">
              <a:solidFill>
                <a:srgbClr val="FFFFFF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44" name="ZoneTexte 43"/>
          <p:cNvSpPr txBox="1"/>
          <p:nvPr/>
        </p:nvSpPr>
        <p:spPr>
          <a:xfrm>
            <a:off x="8388424" y="3680500"/>
            <a:ext cx="65543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b="1" dirty="0">
                <a:latin typeface="Calibri" pitchFamily="34" charset="0"/>
              </a:rPr>
              <a:t>SVR</a:t>
            </a:r>
            <a:r>
              <a:rPr lang="fr-FR" sz="1600" b="1" baseline="-25000" dirty="0">
                <a:latin typeface="Calibri" pitchFamily="34" charset="0"/>
              </a:rPr>
              <a:t>12</a:t>
            </a:r>
          </a:p>
        </p:txBody>
      </p:sp>
      <p:sp>
        <p:nvSpPr>
          <p:cNvPr id="45" name="Rectangle 9"/>
          <p:cNvSpPr>
            <a:spLocks noChangeArrowheads="1"/>
          </p:cNvSpPr>
          <p:nvPr/>
        </p:nvSpPr>
        <p:spPr bwMode="auto">
          <a:xfrm>
            <a:off x="4067944" y="3514998"/>
            <a:ext cx="723275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600" b="1" dirty="0">
                <a:solidFill>
                  <a:srgbClr val="C00000"/>
                </a:solidFill>
                <a:latin typeface="Calibri" pitchFamily="34" charset="0"/>
              </a:rPr>
              <a:t>N = </a:t>
            </a:r>
            <a:r>
              <a:rPr lang="en-US" sz="1600" b="1" dirty="0" smtClean="0">
                <a:solidFill>
                  <a:srgbClr val="C00000"/>
                </a:solidFill>
                <a:latin typeface="Calibri" pitchFamily="34" charset="0"/>
              </a:rPr>
              <a:t>34</a:t>
            </a:r>
            <a:endParaRPr lang="en-US" sz="1600" b="1" dirty="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46" name="ZoneTexte 45"/>
          <p:cNvSpPr txBox="1"/>
          <p:nvPr/>
        </p:nvSpPr>
        <p:spPr>
          <a:xfrm>
            <a:off x="2411760" y="3567261"/>
            <a:ext cx="16718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Genotype 4, 5 or 6</a:t>
            </a:r>
            <a:endParaRPr lang="en-US" sz="1400" dirty="0"/>
          </a:p>
        </p:txBody>
      </p:sp>
      <p:sp>
        <p:nvSpPr>
          <p:cNvPr id="47" name="ZoneTexte 69"/>
          <p:cNvSpPr txBox="1">
            <a:spLocks noChangeArrowheads="1"/>
          </p:cNvSpPr>
          <p:nvPr/>
        </p:nvSpPr>
        <p:spPr bwMode="auto">
          <a:xfrm>
            <a:off x="1691682" y="6608385"/>
            <a:ext cx="745232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en-US" sz="1200" i="1" dirty="0" err="1" smtClean="0">
                <a:solidFill>
                  <a:srgbClr val="0070C0"/>
                </a:solidFill>
                <a:ea typeface="ＭＳ Ｐゴシック" pitchFamily="34" charset="-128"/>
              </a:rPr>
              <a:t>Kwo</a:t>
            </a:r>
            <a:r>
              <a:rPr lang="en-US" sz="1200" i="1" dirty="0" smtClean="0">
                <a:solidFill>
                  <a:srgbClr val="0070C0"/>
                </a:solidFill>
                <a:ea typeface="ＭＳ Ｐゴシック" pitchFamily="34" charset="-128"/>
              </a:rPr>
              <a:t> PY. J. </a:t>
            </a:r>
            <a:r>
              <a:rPr lang="en-US" sz="1200" i="1" dirty="0" err="1" smtClean="0">
                <a:solidFill>
                  <a:srgbClr val="0070C0"/>
                </a:solidFill>
                <a:ea typeface="ＭＳ Ｐゴシック" pitchFamily="34" charset="-128"/>
              </a:rPr>
              <a:t>Hepatology</a:t>
            </a:r>
            <a:r>
              <a:rPr lang="en-US" sz="1200" i="1" dirty="0" smtClean="0">
                <a:solidFill>
                  <a:srgbClr val="0070C0"/>
                </a:solidFill>
                <a:ea typeface="ＭＳ Ｐゴシック" pitchFamily="34" charset="-128"/>
              </a:rPr>
              <a:t> 2017; 67:263-71</a:t>
            </a:r>
            <a:endParaRPr lang="en-US" sz="1200" i="1" dirty="0">
              <a:solidFill>
                <a:srgbClr val="0070C0"/>
              </a:solidFill>
              <a:ea typeface="ＭＳ Ｐゴシック" pitchFamily="34" charset="-128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6621" name="Group 77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374025018"/>
              </p:ext>
            </p:extLst>
          </p:nvPr>
        </p:nvGraphicFramePr>
        <p:xfrm>
          <a:off x="827337" y="1700808"/>
          <a:ext cx="7417071" cy="4258319"/>
        </p:xfrm>
        <a:graphic>
          <a:graphicData uri="http://schemas.openxmlformats.org/drawingml/2006/table">
            <a:tbl>
              <a:tblPr/>
              <a:tblGrid>
                <a:gridCol w="249438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29725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625433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69290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GLE 300 mg + PIB 120 mg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8 weeks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Genotype 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</a:t>
                      </a: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= 34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5D0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GLE </a:t>
                      </a: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300 </a:t>
                      </a: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mg + PIB </a:t>
                      </a: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120 </a:t>
                      </a: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mg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12 weeks</a:t>
                      </a:r>
                      <a:endParaRPr kumimoji="0" lang="en-GB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Genotypes </a:t>
                      </a: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4, 5, </a:t>
                      </a: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</a:t>
                      </a: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= 34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000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5777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Mean 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age, years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54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55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5777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Female, 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44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53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5777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Race : White , 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97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59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5777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Mean 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BMI, kg/m</a:t>
                      </a:r>
                      <a:r>
                        <a:rPr kumimoji="0" lang="en-GB" sz="1400" b="1" i="0" u="none" strike="noStrike" cap="none" normalizeH="0" baseline="3000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27.3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27.6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5777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Genotype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1a = 24 ; 1b = 10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 = 22 ; 5 = 1 ; 6 = 11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25777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Mean 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HCV RNA, log</a:t>
                      </a:r>
                      <a:r>
                        <a:rPr kumimoji="0" lang="en-GB" sz="1400" b="1" i="0" u="none" strike="noStrike" cap="none" normalizeH="0" baseline="-2500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10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 IU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/ml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6.3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6.3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5777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Fibrosis stage (%) :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F0-F1 / F2 / F3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F4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71 / 18 / 12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74 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/ 12 / 15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25777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IL28B CC, 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32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38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25777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Treatment-naïve, 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85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85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</a:tbl>
          </a:graphicData>
        </a:graphic>
      </p:graphicFrame>
      <p:sp>
        <p:nvSpPr>
          <p:cNvPr id="9269" name="Rectangle 6"/>
          <p:cNvSpPr>
            <a:spLocks noChangeArrowheads="1"/>
          </p:cNvSpPr>
          <p:nvPr/>
        </p:nvSpPr>
        <p:spPr bwMode="auto">
          <a:xfrm>
            <a:off x="395536" y="1295400"/>
            <a:ext cx="8640960" cy="3178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ts val="1525"/>
              </a:lnSpc>
              <a:spcBef>
                <a:spcPct val="20000"/>
              </a:spcBef>
            </a:pPr>
            <a:r>
              <a:rPr lang="en-GB" sz="2400" b="1" dirty="0">
                <a:solidFill>
                  <a:srgbClr val="0070C0"/>
                </a:solidFill>
                <a:latin typeface="Calibri" pitchFamily="34" charset="0"/>
                <a:ea typeface="ＭＳ Ｐゴシック" pitchFamily="34" charset="-128"/>
              </a:rPr>
              <a:t>Baseline characteristics</a:t>
            </a:r>
            <a:endParaRPr lang="en-GB" sz="2400" b="1" baseline="-25000" dirty="0">
              <a:solidFill>
                <a:srgbClr val="0070C0"/>
              </a:solidFill>
              <a:latin typeface="Calibri" pitchFamily="34" charset="0"/>
              <a:ea typeface="ＭＳ Ｐゴシック" pitchFamily="34" charset="-128"/>
            </a:endParaRPr>
          </a:p>
        </p:txBody>
      </p:sp>
      <p:grpSp>
        <p:nvGrpSpPr>
          <p:cNvPr id="10" name="Grouper 65"/>
          <p:cNvGrpSpPr/>
          <p:nvPr/>
        </p:nvGrpSpPr>
        <p:grpSpPr>
          <a:xfrm>
            <a:off x="3" y="6525387"/>
            <a:ext cx="1691678" cy="359997"/>
            <a:chOff x="0" y="6570669"/>
            <a:chExt cx="1161710" cy="287331"/>
          </a:xfrm>
        </p:grpSpPr>
        <p:sp>
          <p:nvSpPr>
            <p:cNvPr id="12" name="AutoShape 162"/>
            <p:cNvSpPr>
              <a:spLocks noChangeArrowheads="1"/>
            </p:cNvSpPr>
            <p:nvPr/>
          </p:nvSpPr>
          <p:spPr bwMode="auto">
            <a:xfrm>
              <a:off x="0" y="6570669"/>
              <a:ext cx="1025000" cy="287331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algn="ctr"/>
              <a:endParaRPr lang="en-US" b="1">
                <a:latin typeface="Calibri" pitchFamily="34" charset="0"/>
              </a:endParaRPr>
            </a:p>
          </p:txBody>
        </p:sp>
        <p:sp>
          <p:nvSpPr>
            <p:cNvPr id="13" name="ZoneTexte 23"/>
            <p:cNvSpPr txBox="1">
              <a:spLocks noChangeArrowheads="1"/>
            </p:cNvSpPr>
            <p:nvPr/>
          </p:nvSpPr>
          <p:spPr bwMode="auto">
            <a:xfrm>
              <a:off x="914" y="6597353"/>
              <a:ext cx="1160796" cy="2210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sz="1200" b="1" i="1" dirty="0">
                  <a:solidFill>
                    <a:srgbClr val="333399"/>
                  </a:solidFill>
                  <a:latin typeface="Cambria" pitchFamily="18" charset="0"/>
                  <a:ea typeface="ＭＳ Ｐゴシック" pitchFamily="34" charset="-128"/>
                </a:rPr>
                <a:t>SURVEYOR-I– Part 2</a:t>
              </a:r>
            </a:p>
          </p:txBody>
        </p:sp>
      </p:grpSp>
      <p:sp>
        <p:nvSpPr>
          <p:cNvPr id="11" name="Rectangle 27"/>
          <p:cNvSpPr>
            <a:spLocks noGrp="1" noChangeArrowheads="1"/>
          </p:cNvSpPr>
          <p:nvPr>
            <p:ph type="title"/>
          </p:nvPr>
        </p:nvSpPr>
        <p:spPr>
          <a:xfrm>
            <a:off x="323529" y="76200"/>
            <a:ext cx="8712968" cy="976313"/>
          </a:xfrm>
        </p:spPr>
        <p:txBody>
          <a:bodyPr/>
          <a:lstStyle/>
          <a:p>
            <a:r>
              <a:rPr lang="en-US" sz="3000" dirty="0">
                <a:ea typeface="ＭＳ Ｐゴシック" pitchFamily="34" charset="-128"/>
              </a:rPr>
              <a:t>SURVEYOR-I Study – Part 2: </a:t>
            </a:r>
            <a:r>
              <a:rPr lang="en-US" sz="3000" dirty="0" err="1" smtClean="0">
                <a:ea typeface="ＭＳ Ｐゴシック" pitchFamily="34" charset="-128"/>
              </a:rPr>
              <a:t>glecaprevir</a:t>
            </a:r>
            <a:r>
              <a:rPr lang="en-US" sz="3000" dirty="0" smtClean="0">
                <a:ea typeface="ＭＳ Ｐゴシック" pitchFamily="34" charset="-128"/>
              </a:rPr>
              <a:t> + </a:t>
            </a:r>
            <a:r>
              <a:rPr lang="en-US" sz="3000" dirty="0" err="1" smtClean="0">
                <a:ea typeface="ＭＳ Ｐゴシック" pitchFamily="34" charset="-128"/>
              </a:rPr>
              <a:t>pibrentasvir</a:t>
            </a:r>
            <a:r>
              <a:rPr lang="en-US" sz="3000" dirty="0" smtClean="0">
                <a:ea typeface="ＭＳ Ｐゴシック" pitchFamily="34" charset="-128"/>
              </a:rPr>
              <a:t> in </a:t>
            </a:r>
            <a:r>
              <a:rPr lang="en-US" sz="3000" dirty="0">
                <a:ea typeface="ＭＳ Ｐゴシック" pitchFamily="34" charset="-128"/>
              </a:rPr>
              <a:t>genotype 1, 4, 5, 6 – Phase II </a:t>
            </a:r>
          </a:p>
        </p:txBody>
      </p:sp>
      <p:sp>
        <p:nvSpPr>
          <p:cNvPr id="14" name="ZoneTexte 69"/>
          <p:cNvSpPr txBox="1">
            <a:spLocks noChangeArrowheads="1"/>
          </p:cNvSpPr>
          <p:nvPr/>
        </p:nvSpPr>
        <p:spPr bwMode="auto">
          <a:xfrm>
            <a:off x="1691682" y="6608385"/>
            <a:ext cx="745232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en-US" sz="1200" i="1" dirty="0" err="1" smtClean="0">
                <a:solidFill>
                  <a:srgbClr val="0070C0"/>
                </a:solidFill>
                <a:ea typeface="ＭＳ Ｐゴシック" pitchFamily="34" charset="-128"/>
              </a:rPr>
              <a:t>Kwo</a:t>
            </a:r>
            <a:r>
              <a:rPr lang="en-US" sz="1200" i="1" dirty="0" smtClean="0">
                <a:solidFill>
                  <a:srgbClr val="0070C0"/>
                </a:solidFill>
                <a:ea typeface="ＭＳ Ｐゴシック" pitchFamily="34" charset="-128"/>
              </a:rPr>
              <a:t> PY. J. </a:t>
            </a:r>
            <a:r>
              <a:rPr lang="en-US" sz="1200" i="1" dirty="0" err="1" smtClean="0">
                <a:solidFill>
                  <a:srgbClr val="0070C0"/>
                </a:solidFill>
                <a:ea typeface="ＭＳ Ｐゴシック" pitchFamily="34" charset="-128"/>
              </a:rPr>
              <a:t>Hepatology</a:t>
            </a:r>
            <a:r>
              <a:rPr lang="en-US" sz="1200" i="1" dirty="0" smtClean="0">
                <a:solidFill>
                  <a:srgbClr val="0070C0"/>
                </a:solidFill>
                <a:ea typeface="ＭＳ Ｐゴシック" pitchFamily="34" charset="-128"/>
              </a:rPr>
              <a:t> 2017; 67:263-71</a:t>
            </a:r>
            <a:endParaRPr lang="en-US" sz="1200" i="1" dirty="0">
              <a:solidFill>
                <a:srgbClr val="0070C0"/>
              </a:solidFill>
              <a:ea typeface="ＭＳ Ｐゴシック" pitchFamily="34" charset="-128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 Box 2"/>
          <p:cNvSpPr txBox="1">
            <a:spLocks noChangeArrowheads="1"/>
          </p:cNvSpPr>
          <p:nvPr/>
        </p:nvSpPr>
        <p:spPr bwMode="auto">
          <a:xfrm>
            <a:off x="3774426" y="1246620"/>
            <a:ext cx="1582484" cy="4163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>
              <a:lnSpc>
                <a:spcPts val="2360"/>
              </a:lnSpc>
            </a:pPr>
            <a:r>
              <a:rPr lang="en-GB" sz="2800" b="1" dirty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SVR</a:t>
            </a:r>
            <a:r>
              <a:rPr lang="en-GB" sz="2800" b="1" baseline="-25000" dirty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12, </a:t>
            </a:r>
            <a:r>
              <a:rPr lang="en-GB" sz="2800" b="1" dirty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ITT</a:t>
            </a:r>
          </a:p>
        </p:txBody>
      </p:sp>
      <p:sp>
        <p:nvSpPr>
          <p:cNvPr id="18" name="Rectangle 17"/>
          <p:cNvSpPr/>
          <p:nvPr/>
        </p:nvSpPr>
        <p:spPr>
          <a:xfrm>
            <a:off x="323528" y="5445224"/>
            <a:ext cx="864096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/>
              <a:t>* SVR</a:t>
            </a:r>
            <a:r>
              <a:rPr lang="en-US" sz="1400" baseline="-25000" dirty="0"/>
              <a:t>12</a:t>
            </a:r>
            <a:r>
              <a:rPr lang="en-US" sz="1400" dirty="0"/>
              <a:t>, </a:t>
            </a:r>
            <a:r>
              <a:rPr lang="en-US" sz="1400" dirty="0" err="1"/>
              <a:t>ITTm</a:t>
            </a:r>
            <a:r>
              <a:rPr lang="en-US" sz="1400" dirty="0"/>
              <a:t> = 100%: 1 patient discontinued study drug at W4 due to advanced carcinoma. HCV RNA was undetectable at the time of discontinuation ; achieved SVR</a:t>
            </a:r>
            <a:r>
              <a:rPr lang="en-US" sz="1400" baseline="-25000" dirty="0"/>
              <a:t>4</a:t>
            </a:r>
            <a:r>
              <a:rPr lang="en-US" sz="1400" dirty="0"/>
              <a:t> but died prior to W12 post </a:t>
            </a:r>
            <a:r>
              <a:rPr lang="en-US" sz="1400" dirty="0" smtClean="0"/>
              <a:t>treatment</a:t>
            </a:r>
            <a:endParaRPr lang="en-US" sz="1400" dirty="0"/>
          </a:p>
        </p:txBody>
      </p:sp>
      <p:grpSp>
        <p:nvGrpSpPr>
          <p:cNvPr id="24" name="Grouper 65"/>
          <p:cNvGrpSpPr/>
          <p:nvPr/>
        </p:nvGrpSpPr>
        <p:grpSpPr>
          <a:xfrm>
            <a:off x="3" y="6525387"/>
            <a:ext cx="1691678" cy="359997"/>
            <a:chOff x="0" y="6570669"/>
            <a:chExt cx="1161710" cy="287331"/>
          </a:xfrm>
        </p:grpSpPr>
        <p:sp>
          <p:nvSpPr>
            <p:cNvPr id="26" name="AutoShape 162"/>
            <p:cNvSpPr>
              <a:spLocks noChangeArrowheads="1"/>
            </p:cNvSpPr>
            <p:nvPr/>
          </p:nvSpPr>
          <p:spPr bwMode="auto">
            <a:xfrm>
              <a:off x="0" y="6570669"/>
              <a:ext cx="1025000" cy="287331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algn="ctr"/>
              <a:endParaRPr lang="en-US" b="1">
                <a:latin typeface="Calibri" pitchFamily="34" charset="0"/>
              </a:endParaRPr>
            </a:p>
          </p:txBody>
        </p:sp>
        <p:sp>
          <p:nvSpPr>
            <p:cNvPr id="29" name="ZoneTexte 23"/>
            <p:cNvSpPr txBox="1">
              <a:spLocks noChangeArrowheads="1"/>
            </p:cNvSpPr>
            <p:nvPr/>
          </p:nvSpPr>
          <p:spPr bwMode="auto">
            <a:xfrm>
              <a:off x="914" y="6597353"/>
              <a:ext cx="1160796" cy="2210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sz="1200" b="1" i="1" dirty="0">
                  <a:solidFill>
                    <a:srgbClr val="333399"/>
                  </a:solidFill>
                  <a:latin typeface="Cambria" pitchFamily="18" charset="0"/>
                  <a:ea typeface="ＭＳ Ｐゴシック" pitchFamily="34" charset="-128"/>
                </a:rPr>
                <a:t>SURVEYOR-I– Part 2</a:t>
              </a:r>
            </a:p>
          </p:txBody>
        </p:sp>
      </p:grpSp>
      <p:grpSp>
        <p:nvGrpSpPr>
          <p:cNvPr id="3" name="Groupe 2"/>
          <p:cNvGrpSpPr/>
          <p:nvPr/>
        </p:nvGrpSpPr>
        <p:grpSpPr>
          <a:xfrm>
            <a:off x="1691680" y="1650286"/>
            <a:ext cx="5760640" cy="3722930"/>
            <a:chOff x="1691680" y="1650286"/>
            <a:chExt cx="5760640" cy="3722930"/>
          </a:xfrm>
        </p:grpSpPr>
        <p:graphicFrame>
          <p:nvGraphicFramePr>
            <p:cNvPr id="11" name="Graphique 10"/>
            <p:cNvGraphicFramePr/>
            <p:nvPr>
              <p:extLst>
                <p:ext uri="{D42A27DB-BD31-4B8C-83A1-F6EECF244321}">
                  <p14:modId xmlns:p14="http://schemas.microsoft.com/office/powerpoint/2010/main" val="2923726006"/>
                </p:ext>
              </p:extLst>
            </p:nvPr>
          </p:nvGraphicFramePr>
          <p:xfrm>
            <a:off x="1691680" y="1844824"/>
            <a:ext cx="5760640" cy="3528392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  <p:sp>
          <p:nvSpPr>
            <p:cNvPr id="25" name="ZoneTexte 24"/>
            <p:cNvSpPr txBox="1"/>
            <p:nvPr/>
          </p:nvSpPr>
          <p:spPr>
            <a:xfrm>
              <a:off x="2866009" y="4509120"/>
              <a:ext cx="492743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600" b="1" dirty="0">
                  <a:solidFill>
                    <a:schemeClr val="bg1"/>
                  </a:solidFill>
                </a:rPr>
                <a:t>34*</a:t>
              </a:r>
            </a:p>
          </p:txBody>
        </p:sp>
        <p:sp>
          <p:nvSpPr>
            <p:cNvPr id="23" name="ZoneTexte 22"/>
            <p:cNvSpPr txBox="1"/>
            <p:nvPr/>
          </p:nvSpPr>
          <p:spPr>
            <a:xfrm>
              <a:off x="4427984" y="4513394"/>
              <a:ext cx="62959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600" b="1" dirty="0">
                  <a:solidFill>
                    <a:schemeClr val="bg1"/>
                  </a:solidFill>
                </a:rPr>
                <a:t>27 **</a:t>
              </a:r>
            </a:p>
          </p:txBody>
        </p:sp>
        <p:sp>
          <p:nvSpPr>
            <p:cNvPr id="19" name="ZoneTexte 18"/>
            <p:cNvSpPr txBox="1"/>
            <p:nvPr/>
          </p:nvSpPr>
          <p:spPr>
            <a:xfrm>
              <a:off x="6247339" y="4530606"/>
              <a:ext cx="412893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600" b="1" dirty="0">
                  <a:solidFill>
                    <a:schemeClr val="bg1"/>
                  </a:solidFill>
                </a:rPr>
                <a:t>3</a:t>
              </a:r>
              <a:r>
                <a:rPr lang="fr-FR" sz="1600" b="1" dirty="0" smtClean="0">
                  <a:solidFill>
                    <a:schemeClr val="bg1"/>
                  </a:solidFill>
                </a:rPr>
                <a:t>4</a:t>
              </a:r>
              <a:endParaRPr lang="fr-FR" sz="1600" b="1" dirty="0">
                <a:solidFill>
                  <a:schemeClr val="bg1"/>
                </a:solidFill>
              </a:endParaRPr>
            </a:p>
          </p:txBody>
        </p:sp>
        <p:sp>
          <p:nvSpPr>
            <p:cNvPr id="22" name="ZoneTexte 21"/>
            <p:cNvSpPr txBox="1"/>
            <p:nvPr/>
          </p:nvSpPr>
          <p:spPr>
            <a:xfrm>
              <a:off x="2051720" y="1700808"/>
              <a:ext cx="34430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400" dirty="0"/>
                <a:t>%</a:t>
              </a:r>
            </a:p>
          </p:txBody>
        </p:sp>
        <p:sp>
          <p:nvSpPr>
            <p:cNvPr id="2" name="ZoneTexte 1"/>
            <p:cNvSpPr txBox="1"/>
            <p:nvPr/>
          </p:nvSpPr>
          <p:spPr>
            <a:xfrm>
              <a:off x="2843808" y="1772816"/>
              <a:ext cx="393056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600" b="1" dirty="0">
                  <a:solidFill>
                    <a:srgbClr val="333399"/>
                  </a:solidFill>
                  <a:latin typeface="Calibri" panose="020F0502020204030204" pitchFamily="34" charset="0"/>
                </a:rPr>
                <a:t>97</a:t>
              </a:r>
            </a:p>
          </p:txBody>
        </p:sp>
        <p:sp>
          <p:nvSpPr>
            <p:cNvPr id="17" name="ZoneTexte 16"/>
            <p:cNvSpPr txBox="1"/>
            <p:nvPr/>
          </p:nvSpPr>
          <p:spPr>
            <a:xfrm>
              <a:off x="6205233" y="1650286"/>
              <a:ext cx="49725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600" b="1" dirty="0">
                  <a:solidFill>
                    <a:srgbClr val="333399"/>
                  </a:solidFill>
                  <a:latin typeface="Calibri" panose="020F0502020204030204" pitchFamily="34" charset="0"/>
                </a:rPr>
                <a:t>100</a:t>
              </a:r>
            </a:p>
          </p:txBody>
        </p:sp>
      </p:grpSp>
      <p:sp>
        <p:nvSpPr>
          <p:cNvPr id="20" name="Rectangle 27"/>
          <p:cNvSpPr txBox="1">
            <a:spLocks noChangeArrowheads="1"/>
          </p:cNvSpPr>
          <p:nvPr/>
        </p:nvSpPr>
        <p:spPr bwMode="auto">
          <a:xfrm>
            <a:off x="323529" y="76200"/>
            <a:ext cx="8712968" cy="976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333399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333399"/>
                </a:solidFill>
                <a:latin typeface="Trebuchet MS" pitchFamily="34" charset="0"/>
              </a:defRPr>
            </a:lvl2pPr>
            <a:lvl3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333399"/>
                </a:solidFill>
                <a:latin typeface="Trebuchet MS" pitchFamily="34" charset="0"/>
              </a:defRPr>
            </a:lvl3pPr>
            <a:lvl4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333399"/>
                </a:solidFill>
                <a:latin typeface="Trebuchet MS" pitchFamily="34" charset="0"/>
              </a:defRPr>
            </a:lvl4pPr>
            <a:lvl5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333399"/>
                </a:solidFill>
                <a:latin typeface="Trebuchet MS" pitchFamily="34" charset="0"/>
              </a:defRPr>
            </a:lvl5pPr>
            <a:lvl6pPr marL="4572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FFFF00"/>
                </a:solidFill>
                <a:latin typeface="Trebuchet MS" pitchFamily="34" charset="0"/>
              </a:defRPr>
            </a:lvl6pPr>
            <a:lvl7pPr marL="9144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FFFF00"/>
                </a:solidFill>
                <a:latin typeface="Trebuchet MS" pitchFamily="34" charset="0"/>
              </a:defRPr>
            </a:lvl7pPr>
            <a:lvl8pPr marL="13716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FFFF00"/>
                </a:solidFill>
                <a:latin typeface="Trebuchet MS" pitchFamily="34" charset="0"/>
              </a:defRPr>
            </a:lvl8pPr>
            <a:lvl9pPr marL="18288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FFFF00"/>
                </a:solidFill>
                <a:latin typeface="Trebuchet MS" pitchFamily="34" charset="0"/>
              </a:defRPr>
            </a:lvl9pPr>
          </a:lstStyle>
          <a:p>
            <a:r>
              <a:rPr lang="en-US" sz="3000" smtClean="0">
                <a:ea typeface="ＭＳ Ｐゴシック" pitchFamily="34" charset="-128"/>
              </a:rPr>
              <a:t>SURVEYOR-I Study – Part 2: glecaprevir + pibrentasvir in genotype 1, 4, 5, 6 – Phase II </a:t>
            </a:r>
            <a:endParaRPr lang="en-US" sz="3000" dirty="0">
              <a:ea typeface="ＭＳ Ｐゴシック" pitchFamily="34" charset="-128"/>
            </a:endParaRPr>
          </a:p>
        </p:txBody>
      </p:sp>
      <p:sp>
        <p:nvSpPr>
          <p:cNvPr id="28" name="ZoneTexte 69"/>
          <p:cNvSpPr txBox="1">
            <a:spLocks noChangeArrowheads="1"/>
          </p:cNvSpPr>
          <p:nvPr/>
        </p:nvSpPr>
        <p:spPr bwMode="auto">
          <a:xfrm>
            <a:off x="1691682" y="6608385"/>
            <a:ext cx="745232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en-US" sz="1200" i="1" dirty="0" err="1" smtClean="0">
                <a:solidFill>
                  <a:srgbClr val="0070C0"/>
                </a:solidFill>
                <a:ea typeface="ＭＳ Ｐゴシック" pitchFamily="34" charset="-128"/>
              </a:rPr>
              <a:t>Kwo</a:t>
            </a:r>
            <a:r>
              <a:rPr lang="en-US" sz="1200" i="1" dirty="0" smtClean="0">
                <a:solidFill>
                  <a:srgbClr val="0070C0"/>
                </a:solidFill>
                <a:ea typeface="ＭＳ Ｐゴシック" pitchFamily="34" charset="-128"/>
              </a:rPr>
              <a:t> PY. J. </a:t>
            </a:r>
            <a:r>
              <a:rPr lang="en-US" sz="1200" i="1" dirty="0" err="1" smtClean="0">
                <a:solidFill>
                  <a:srgbClr val="0070C0"/>
                </a:solidFill>
                <a:ea typeface="ＭＳ Ｐゴシック" pitchFamily="34" charset="-128"/>
              </a:rPr>
              <a:t>Hepatology</a:t>
            </a:r>
            <a:r>
              <a:rPr lang="en-US" sz="1200" i="1" dirty="0" smtClean="0">
                <a:solidFill>
                  <a:srgbClr val="0070C0"/>
                </a:solidFill>
                <a:ea typeface="ＭＳ Ｐゴシック" pitchFamily="34" charset="-128"/>
              </a:rPr>
              <a:t> 2017; 67:263-71</a:t>
            </a:r>
            <a:endParaRPr lang="en-US" sz="1200" i="1" dirty="0">
              <a:solidFill>
                <a:srgbClr val="0070C0"/>
              </a:solidFill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750041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Espace réservé du contenu 2"/>
          <p:cNvSpPr>
            <a:spLocks noGrp="1"/>
          </p:cNvSpPr>
          <p:nvPr>
            <p:ph idx="1"/>
          </p:nvPr>
        </p:nvSpPr>
        <p:spPr>
          <a:xfrm>
            <a:off x="323528" y="1412900"/>
            <a:ext cx="8568952" cy="4752404"/>
          </a:xfrm>
        </p:spPr>
        <p:txBody>
          <a:bodyPr/>
          <a:lstStyle/>
          <a:p>
            <a:r>
              <a:rPr lang="en-US" dirty="0">
                <a:latin typeface="Calibri"/>
                <a:cs typeface="Calibri"/>
              </a:rPr>
              <a:t>Resistance analysis </a:t>
            </a:r>
            <a:r>
              <a:rPr lang="en-US" sz="2000" b="0" dirty="0">
                <a:solidFill>
                  <a:srgbClr val="000066"/>
                </a:solidFill>
                <a:latin typeface="Arial"/>
                <a:cs typeface="Arial"/>
              </a:rPr>
              <a:t>(population sequencing with 15% threshold)</a:t>
            </a:r>
            <a:endParaRPr lang="en-US" sz="2800" b="0" dirty="0">
              <a:solidFill>
                <a:srgbClr val="000066"/>
              </a:solidFill>
              <a:latin typeface="Arial"/>
              <a:cs typeface="Arial"/>
            </a:endParaRPr>
          </a:p>
          <a:p>
            <a:pPr lvl="1"/>
            <a:r>
              <a:rPr lang="en-US" sz="2000" dirty="0"/>
              <a:t>Genotype </a:t>
            </a:r>
            <a:r>
              <a:rPr lang="en-US" sz="2000" dirty="0" smtClean="0"/>
              <a:t>1</a:t>
            </a:r>
            <a:r>
              <a:rPr lang="en-US" sz="2000" dirty="0"/>
              <a:t> </a:t>
            </a:r>
            <a:r>
              <a:rPr lang="en-US" sz="2000" dirty="0" smtClean="0"/>
              <a:t>: </a:t>
            </a:r>
            <a:r>
              <a:rPr lang="en-US" sz="2000" dirty="0"/>
              <a:t>baseline </a:t>
            </a:r>
            <a:r>
              <a:rPr lang="en-US" sz="2000" dirty="0" smtClean="0"/>
              <a:t>RASs </a:t>
            </a:r>
            <a:r>
              <a:rPr lang="en-US" sz="2000" dirty="0"/>
              <a:t>in 76%: NS3 only in 48%,NS5A only in 15%, NS3 + NS5A in 12%</a:t>
            </a:r>
          </a:p>
          <a:p>
            <a:pPr lvl="1"/>
            <a:r>
              <a:rPr lang="en-US" sz="2000" dirty="0" smtClean="0"/>
              <a:t>Genotype </a:t>
            </a:r>
            <a:r>
              <a:rPr lang="en-US" sz="2000" dirty="0"/>
              <a:t>4, 5, 6: 5/22 genotype </a:t>
            </a:r>
            <a:r>
              <a:rPr lang="en-US" sz="2000" dirty="0" smtClean="0"/>
              <a:t>4 </a:t>
            </a:r>
            <a:r>
              <a:rPr lang="en-US" sz="2000" dirty="0"/>
              <a:t>had baseline NS5A </a:t>
            </a:r>
            <a:r>
              <a:rPr lang="en-US" sz="2000" dirty="0" smtClean="0"/>
              <a:t>RASs</a:t>
            </a:r>
            <a:r>
              <a:rPr lang="en-US" sz="2000" dirty="0"/>
              <a:t>, and 7/11 genotype 6 patients had baseline </a:t>
            </a:r>
            <a:r>
              <a:rPr lang="en-US" sz="2000" dirty="0" smtClean="0"/>
              <a:t>RASs </a:t>
            </a:r>
            <a:r>
              <a:rPr lang="en-US" sz="2000" dirty="0"/>
              <a:t>(NS3 only in 2,NS5A only in 4, NS3 + NS5A in 1</a:t>
            </a:r>
            <a:r>
              <a:rPr lang="en-US" sz="2000" dirty="0" smtClean="0"/>
              <a:t>)</a:t>
            </a:r>
          </a:p>
          <a:p>
            <a:r>
              <a:rPr lang="en-US" sz="2600" dirty="0" smtClean="0"/>
              <a:t>No impact of baseline RASs on SVR</a:t>
            </a:r>
            <a:r>
              <a:rPr lang="en-US" sz="2600" baseline="-25000" dirty="0" smtClean="0"/>
              <a:t>12</a:t>
            </a:r>
            <a:endParaRPr lang="en-US" sz="2600" baseline="-25000" dirty="0"/>
          </a:p>
          <a:p>
            <a:pPr marL="457200" lvl="1" indent="0">
              <a:buNone/>
            </a:pPr>
            <a:endParaRPr lang="en-US" sz="2000" baseline="-25000" dirty="0"/>
          </a:p>
        </p:txBody>
      </p:sp>
      <p:grpSp>
        <p:nvGrpSpPr>
          <p:cNvPr id="7" name="Grouper 65"/>
          <p:cNvGrpSpPr/>
          <p:nvPr/>
        </p:nvGrpSpPr>
        <p:grpSpPr>
          <a:xfrm>
            <a:off x="3" y="6525387"/>
            <a:ext cx="1691678" cy="359997"/>
            <a:chOff x="0" y="6570669"/>
            <a:chExt cx="1161710" cy="287331"/>
          </a:xfrm>
        </p:grpSpPr>
        <p:sp>
          <p:nvSpPr>
            <p:cNvPr id="8" name="AutoShape 162"/>
            <p:cNvSpPr>
              <a:spLocks noChangeArrowheads="1"/>
            </p:cNvSpPr>
            <p:nvPr/>
          </p:nvSpPr>
          <p:spPr bwMode="auto">
            <a:xfrm>
              <a:off x="0" y="6570669"/>
              <a:ext cx="1025000" cy="287331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algn="ctr"/>
              <a:endParaRPr lang="en-US" b="1">
                <a:latin typeface="Calibri" pitchFamily="34" charset="0"/>
              </a:endParaRPr>
            </a:p>
          </p:txBody>
        </p:sp>
        <p:sp>
          <p:nvSpPr>
            <p:cNvPr id="9" name="ZoneTexte 23"/>
            <p:cNvSpPr txBox="1">
              <a:spLocks noChangeArrowheads="1"/>
            </p:cNvSpPr>
            <p:nvPr/>
          </p:nvSpPr>
          <p:spPr bwMode="auto">
            <a:xfrm>
              <a:off x="914" y="6597353"/>
              <a:ext cx="1160796" cy="2210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sz="1200" b="1" i="1" dirty="0">
                  <a:solidFill>
                    <a:srgbClr val="333399"/>
                  </a:solidFill>
                  <a:latin typeface="Cambria" pitchFamily="18" charset="0"/>
                  <a:ea typeface="ＭＳ Ｐゴシック" pitchFamily="34" charset="-128"/>
                </a:rPr>
                <a:t>SURVEYOR-I– Part 2</a:t>
              </a:r>
            </a:p>
          </p:txBody>
        </p:sp>
      </p:grpSp>
      <p:sp>
        <p:nvSpPr>
          <p:cNvPr id="10" name="Rectangle 27"/>
          <p:cNvSpPr>
            <a:spLocks noGrp="1" noChangeArrowheads="1"/>
          </p:cNvSpPr>
          <p:nvPr>
            <p:ph type="title"/>
          </p:nvPr>
        </p:nvSpPr>
        <p:spPr>
          <a:xfrm>
            <a:off x="323529" y="76200"/>
            <a:ext cx="8712968" cy="976313"/>
          </a:xfrm>
        </p:spPr>
        <p:txBody>
          <a:bodyPr/>
          <a:lstStyle/>
          <a:p>
            <a:r>
              <a:rPr lang="en-US" sz="3000" dirty="0">
                <a:ea typeface="ＭＳ Ｐゴシック" pitchFamily="34" charset="-128"/>
              </a:rPr>
              <a:t>SURVEYOR-I Study – Part 2: </a:t>
            </a:r>
            <a:r>
              <a:rPr lang="en-US" sz="3000" dirty="0" err="1" smtClean="0">
                <a:ea typeface="ＭＳ Ｐゴシック" pitchFamily="34" charset="-128"/>
              </a:rPr>
              <a:t>glecaprevir</a:t>
            </a:r>
            <a:r>
              <a:rPr lang="en-US" sz="3000" dirty="0" smtClean="0">
                <a:ea typeface="ＭＳ Ｐゴシック" pitchFamily="34" charset="-128"/>
              </a:rPr>
              <a:t> + </a:t>
            </a:r>
            <a:r>
              <a:rPr lang="en-US" sz="3000" dirty="0" err="1" smtClean="0">
                <a:ea typeface="ＭＳ Ｐゴシック" pitchFamily="34" charset="-128"/>
              </a:rPr>
              <a:t>pibrentasvir</a:t>
            </a:r>
            <a:r>
              <a:rPr lang="en-US" sz="3000" dirty="0" smtClean="0">
                <a:ea typeface="ＭＳ Ｐゴシック" pitchFamily="34" charset="-128"/>
              </a:rPr>
              <a:t> in </a:t>
            </a:r>
            <a:r>
              <a:rPr lang="en-US" sz="3000" dirty="0">
                <a:ea typeface="ＭＳ Ｐゴシック" pitchFamily="34" charset="-128"/>
              </a:rPr>
              <a:t>genotype 1, 4, 5, 6 – Phase II </a:t>
            </a:r>
          </a:p>
        </p:txBody>
      </p:sp>
      <p:sp>
        <p:nvSpPr>
          <p:cNvPr id="11" name="ZoneTexte 69"/>
          <p:cNvSpPr txBox="1">
            <a:spLocks noChangeArrowheads="1"/>
          </p:cNvSpPr>
          <p:nvPr/>
        </p:nvSpPr>
        <p:spPr bwMode="auto">
          <a:xfrm>
            <a:off x="1691682" y="6608385"/>
            <a:ext cx="745232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en-US" sz="1200" i="1" dirty="0" err="1" smtClean="0">
                <a:solidFill>
                  <a:srgbClr val="0070C0"/>
                </a:solidFill>
                <a:ea typeface="ＭＳ Ｐゴシック" pitchFamily="34" charset="-128"/>
              </a:rPr>
              <a:t>Kwo</a:t>
            </a:r>
            <a:r>
              <a:rPr lang="en-US" sz="1200" i="1" dirty="0" smtClean="0">
                <a:solidFill>
                  <a:srgbClr val="0070C0"/>
                </a:solidFill>
                <a:ea typeface="ＭＳ Ｐゴシック" pitchFamily="34" charset="-128"/>
              </a:rPr>
              <a:t> PY. J. </a:t>
            </a:r>
            <a:r>
              <a:rPr lang="en-US" sz="1200" i="1" dirty="0" err="1" smtClean="0">
                <a:solidFill>
                  <a:srgbClr val="0070C0"/>
                </a:solidFill>
                <a:ea typeface="ＭＳ Ｐゴシック" pitchFamily="34" charset="-128"/>
              </a:rPr>
              <a:t>Hepatology</a:t>
            </a:r>
            <a:r>
              <a:rPr lang="en-US" sz="1200" i="1" dirty="0" smtClean="0">
                <a:solidFill>
                  <a:srgbClr val="0070C0"/>
                </a:solidFill>
                <a:ea typeface="ＭＳ Ｐゴシック" pitchFamily="34" charset="-128"/>
              </a:rPr>
              <a:t> 2017; 67:263-71</a:t>
            </a:r>
            <a:endParaRPr lang="en-US" sz="1200" i="1" dirty="0">
              <a:solidFill>
                <a:srgbClr val="0070C0"/>
              </a:solidFill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832542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6621" name="Group 77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3470892559"/>
              </p:ext>
            </p:extLst>
          </p:nvPr>
        </p:nvGraphicFramePr>
        <p:xfrm>
          <a:off x="251520" y="1700808"/>
          <a:ext cx="8640960" cy="4602157"/>
        </p:xfrm>
        <a:graphic>
          <a:graphicData uri="http://schemas.openxmlformats.org/drawingml/2006/table">
            <a:tbl>
              <a:tblPr/>
              <a:tblGrid>
                <a:gridCol w="367240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66429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304256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100176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GLE 300 mg + PIB 120 mg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8 weeks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Genotype 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</a:t>
                      </a: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= 34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GLE </a:t>
                      </a: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300 </a:t>
                      </a: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mg + PIB </a:t>
                      </a: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120 </a:t>
                      </a: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mg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12 weeks</a:t>
                      </a:r>
                      <a:endParaRPr kumimoji="0" lang="en-GB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Genotypes </a:t>
                      </a: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4, 5, </a:t>
                      </a: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</a:t>
                      </a: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= 34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230B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7707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Any adverse event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68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71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1872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Serious adverse event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 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(n 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= 1, adenocarcinoma)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7707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Adverse event leading to discontinuation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 (adenocarcinoma)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9593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Adverse events in &gt; 10% of patients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Fatigue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Headache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Diarrhea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18</a:t>
                      </a:r>
                      <a:b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-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15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141411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Laboratory abnormalities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ALT &gt; 3 x ULN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AST &gt; 3 x ULN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Alkaline phosphatase &gt; 2.5 x ULN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Total bilirubin &gt; 1.5 x ULN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Hemoglobin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 &lt; 10 g/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dl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  <p:sp>
        <p:nvSpPr>
          <p:cNvPr id="9269" name="Rectangle 6"/>
          <p:cNvSpPr>
            <a:spLocks noChangeArrowheads="1"/>
          </p:cNvSpPr>
          <p:nvPr/>
        </p:nvSpPr>
        <p:spPr bwMode="auto">
          <a:xfrm>
            <a:off x="395536" y="1295400"/>
            <a:ext cx="8640960" cy="3178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ts val="1525"/>
              </a:lnSpc>
              <a:spcBef>
                <a:spcPct val="20000"/>
              </a:spcBef>
            </a:pPr>
            <a:r>
              <a:rPr lang="en-GB" sz="2400" b="1" dirty="0">
                <a:solidFill>
                  <a:srgbClr val="0070C0"/>
                </a:solidFill>
                <a:latin typeface="Calibri" pitchFamily="34" charset="0"/>
                <a:ea typeface="ＭＳ Ｐゴシック" pitchFamily="34" charset="-128"/>
              </a:rPr>
              <a:t>Adverse events and laboratory abnormalities, %</a:t>
            </a:r>
          </a:p>
        </p:txBody>
      </p:sp>
      <p:grpSp>
        <p:nvGrpSpPr>
          <p:cNvPr id="6" name="Grouper 65"/>
          <p:cNvGrpSpPr/>
          <p:nvPr/>
        </p:nvGrpSpPr>
        <p:grpSpPr>
          <a:xfrm>
            <a:off x="3" y="6525387"/>
            <a:ext cx="1691678" cy="359997"/>
            <a:chOff x="0" y="6570669"/>
            <a:chExt cx="1161710" cy="287331"/>
          </a:xfrm>
        </p:grpSpPr>
        <p:sp>
          <p:nvSpPr>
            <p:cNvPr id="7" name="AutoShape 162"/>
            <p:cNvSpPr>
              <a:spLocks noChangeArrowheads="1"/>
            </p:cNvSpPr>
            <p:nvPr/>
          </p:nvSpPr>
          <p:spPr bwMode="auto">
            <a:xfrm>
              <a:off x="0" y="6570669"/>
              <a:ext cx="1025000" cy="287331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algn="ctr"/>
              <a:endParaRPr lang="en-US" b="1">
                <a:latin typeface="Calibri" pitchFamily="34" charset="0"/>
              </a:endParaRPr>
            </a:p>
          </p:txBody>
        </p:sp>
        <p:sp>
          <p:nvSpPr>
            <p:cNvPr id="8" name="ZoneTexte 23"/>
            <p:cNvSpPr txBox="1">
              <a:spLocks noChangeArrowheads="1"/>
            </p:cNvSpPr>
            <p:nvPr/>
          </p:nvSpPr>
          <p:spPr bwMode="auto">
            <a:xfrm>
              <a:off x="914" y="6597353"/>
              <a:ext cx="1160796" cy="2210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sz="1200" b="1" i="1" dirty="0">
                  <a:solidFill>
                    <a:srgbClr val="333399"/>
                  </a:solidFill>
                  <a:latin typeface="Cambria" pitchFamily="18" charset="0"/>
                  <a:ea typeface="ＭＳ Ｐゴシック" pitchFamily="34" charset="-128"/>
                </a:rPr>
                <a:t>SURVEYOR-I– Part 2</a:t>
              </a:r>
            </a:p>
          </p:txBody>
        </p:sp>
      </p:grpSp>
      <p:sp>
        <p:nvSpPr>
          <p:cNvPr id="9" name="ZoneTexte 69"/>
          <p:cNvSpPr txBox="1">
            <a:spLocks noChangeArrowheads="1"/>
          </p:cNvSpPr>
          <p:nvPr/>
        </p:nvSpPr>
        <p:spPr bwMode="auto">
          <a:xfrm>
            <a:off x="1691682" y="6381328"/>
            <a:ext cx="745232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en-US" sz="1200" i="1" dirty="0" err="1">
                <a:solidFill>
                  <a:srgbClr val="0070C0"/>
                </a:solidFill>
                <a:ea typeface="ＭＳ Ｐゴシック" pitchFamily="34" charset="-128"/>
              </a:rPr>
              <a:t>Poordad</a:t>
            </a:r>
            <a:r>
              <a:rPr lang="en-US" sz="1200" i="1" dirty="0">
                <a:solidFill>
                  <a:srgbClr val="0070C0"/>
                </a:solidFill>
                <a:ea typeface="ＭＳ Ｐゴシック" pitchFamily="34" charset="-128"/>
              </a:rPr>
              <a:t> F. EASL 2016, Abs. SAT-157, J </a:t>
            </a:r>
            <a:r>
              <a:rPr lang="en-US" sz="1200" i="1" dirty="0" err="1">
                <a:solidFill>
                  <a:srgbClr val="0070C0"/>
                </a:solidFill>
                <a:ea typeface="ＭＳ Ｐゴシック" pitchFamily="34" charset="-128"/>
              </a:rPr>
              <a:t>Hepatol</a:t>
            </a:r>
            <a:r>
              <a:rPr lang="en-US" sz="1200" i="1" dirty="0">
                <a:solidFill>
                  <a:srgbClr val="0070C0"/>
                </a:solidFill>
                <a:ea typeface="ＭＳ Ｐゴシック" pitchFamily="34" charset="-128"/>
              </a:rPr>
              <a:t> 2016;64:S768 ; </a:t>
            </a:r>
            <a:r>
              <a:rPr lang="en-US" sz="1200" i="1" dirty="0" err="1">
                <a:solidFill>
                  <a:srgbClr val="0070C0"/>
                </a:solidFill>
                <a:ea typeface="ＭＳ Ｐゴシック" pitchFamily="34" charset="-128"/>
              </a:rPr>
              <a:t>Gane</a:t>
            </a:r>
            <a:r>
              <a:rPr lang="en-US" sz="1200" i="1" dirty="0">
                <a:solidFill>
                  <a:srgbClr val="0070C0"/>
                </a:solidFill>
                <a:ea typeface="ＭＳ Ｐゴシック" pitchFamily="34" charset="-128"/>
              </a:rPr>
              <a:t> E. EASL 2016, Abs SAT-135, </a:t>
            </a:r>
            <a:br>
              <a:rPr lang="en-US" sz="1200" i="1" dirty="0">
                <a:solidFill>
                  <a:srgbClr val="0070C0"/>
                </a:solidFill>
                <a:ea typeface="ＭＳ Ｐゴシック" pitchFamily="34" charset="-128"/>
              </a:rPr>
            </a:br>
            <a:r>
              <a:rPr lang="en-US" sz="1200" i="1" dirty="0">
                <a:solidFill>
                  <a:srgbClr val="0070C0"/>
                </a:solidFill>
                <a:ea typeface="ＭＳ Ｐゴシック" pitchFamily="34" charset="-128"/>
              </a:rPr>
              <a:t>J </a:t>
            </a:r>
            <a:r>
              <a:rPr lang="en-US" sz="1200" i="1" dirty="0" err="1">
                <a:solidFill>
                  <a:srgbClr val="0070C0"/>
                </a:solidFill>
                <a:ea typeface="ＭＳ Ｐゴシック" pitchFamily="34" charset="-128"/>
              </a:rPr>
              <a:t>Hepatol</a:t>
            </a:r>
            <a:r>
              <a:rPr lang="en-US" sz="1200" i="1" dirty="0">
                <a:solidFill>
                  <a:srgbClr val="0070C0"/>
                </a:solidFill>
                <a:ea typeface="ＭＳ Ｐゴシック" pitchFamily="34" charset="-128"/>
              </a:rPr>
              <a:t> 2016;64:S757, </a:t>
            </a:r>
            <a:r>
              <a:rPr lang="en-US" sz="1200" i="1" dirty="0" err="1">
                <a:solidFill>
                  <a:srgbClr val="0070C0"/>
                </a:solidFill>
                <a:ea typeface="ＭＳ Ｐゴシック" pitchFamily="34" charset="-128"/>
              </a:rPr>
              <a:t>Gane</a:t>
            </a:r>
            <a:r>
              <a:rPr lang="en-US" sz="1200" i="1" dirty="0">
                <a:solidFill>
                  <a:srgbClr val="0070C0"/>
                </a:solidFill>
                <a:ea typeface="ＭＳ Ｐゴシック" pitchFamily="34" charset="-128"/>
              </a:rPr>
              <a:t> E. EASL 2016, Abs SAT-137, J </a:t>
            </a:r>
            <a:r>
              <a:rPr lang="en-US" sz="1200" i="1" dirty="0" err="1">
                <a:solidFill>
                  <a:srgbClr val="0070C0"/>
                </a:solidFill>
                <a:ea typeface="ＭＳ Ｐゴシック" pitchFamily="34" charset="-128"/>
              </a:rPr>
              <a:t>Hepatol</a:t>
            </a:r>
            <a:r>
              <a:rPr lang="en-US" sz="1200" i="1" dirty="0">
                <a:solidFill>
                  <a:srgbClr val="0070C0"/>
                </a:solidFill>
                <a:ea typeface="ＭＳ Ｐゴシック" pitchFamily="34" charset="-128"/>
              </a:rPr>
              <a:t> 2016;64:S758</a:t>
            </a:r>
          </a:p>
        </p:txBody>
      </p:sp>
      <p:sp>
        <p:nvSpPr>
          <p:cNvPr id="10" name="Rectangle 27"/>
          <p:cNvSpPr>
            <a:spLocks noGrp="1" noChangeArrowheads="1"/>
          </p:cNvSpPr>
          <p:nvPr>
            <p:ph type="title"/>
          </p:nvPr>
        </p:nvSpPr>
        <p:spPr>
          <a:xfrm>
            <a:off x="323529" y="76200"/>
            <a:ext cx="8712968" cy="976313"/>
          </a:xfrm>
        </p:spPr>
        <p:txBody>
          <a:bodyPr/>
          <a:lstStyle/>
          <a:p>
            <a:r>
              <a:rPr lang="en-US" sz="3000" dirty="0">
                <a:ea typeface="ＭＳ Ｐゴシック" pitchFamily="34" charset="-128"/>
              </a:rPr>
              <a:t>SURVEYOR-I Study – Part 2: </a:t>
            </a:r>
            <a:r>
              <a:rPr lang="en-US" sz="3000" dirty="0" err="1" smtClean="0">
                <a:ea typeface="ＭＳ Ｐゴシック" pitchFamily="34" charset="-128"/>
              </a:rPr>
              <a:t>glecaprevir</a:t>
            </a:r>
            <a:r>
              <a:rPr lang="en-US" sz="3000" dirty="0" smtClean="0">
                <a:ea typeface="ＭＳ Ｐゴシック" pitchFamily="34" charset="-128"/>
              </a:rPr>
              <a:t> + </a:t>
            </a:r>
            <a:r>
              <a:rPr lang="en-US" sz="3000" dirty="0" err="1" smtClean="0">
                <a:ea typeface="ＭＳ Ｐゴシック" pitchFamily="34" charset="-128"/>
              </a:rPr>
              <a:t>pibrentasvir</a:t>
            </a:r>
            <a:r>
              <a:rPr lang="en-US" sz="3000" dirty="0" smtClean="0">
                <a:ea typeface="ＭＳ Ｐゴシック" pitchFamily="34" charset="-128"/>
              </a:rPr>
              <a:t> in </a:t>
            </a:r>
            <a:r>
              <a:rPr lang="en-US" sz="3000" dirty="0">
                <a:ea typeface="ＭＳ Ｐゴシック" pitchFamily="34" charset="-128"/>
              </a:rPr>
              <a:t>genotype 1, 4, 5, 6 – Phase II </a:t>
            </a:r>
          </a:p>
        </p:txBody>
      </p:sp>
    </p:spTree>
    <p:extLst>
      <p:ext uri="{BB962C8B-B14F-4D97-AF65-F5344CB8AC3E}">
        <p14:creationId xmlns:p14="http://schemas.microsoft.com/office/powerpoint/2010/main" val="3445787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Espace réservé du contenu 2"/>
          <p:cNvSpPr>
            <a:spLocks noGrp="1"/>
          </p:cNvSpPr>
          <p:nvPr>
            <p:ph idx="1"/>
          </p:nvPr>
        </p:nvSpPr>
        <p:spPr>
          <a:xfrm>
            <a:off x="323528" y="1196876"/>
            <a:ext cx="8208912" cy="5184452"/>
          </a:xfrm>
        </p:spPr>
        <p:txBody>
          <a:bodyPr/>
          <a:lstStyle/>
          <a:p>
            <a:pPr>
              <a:spcBef>
                <a:spcPts val="300"/>
              </a:spcBef>
            </a:pPr>
            <a:r>
              <a:rPr lang="en-US" sz="2800" dirty="0">
                <a:ea typeface="ＭＳ Ｐゴシック" pitchFamily="34" charset="-128"/>
              </a:rPr>
              <a:t>Summary</a:t>
            </a:r>
            <a:br>
              <a:rPr lang="en-US" sz="2800" dirty="0">
                <a:ea typeface="ＭＳ Ｐゴシック" pitchFamily="34" charset="-128"/>
              </a:rPr>
            </a:br>
            <a:endParaRPr lang="en-US" sz="2800" dirty="0">
              <a:ea typeface="ＭＳ Ｐゴシック" pitchFamily="34" charset="-128"/>
            </a:endParaRPr>
          </a:p>
          <a:p>
            <a:pPr lvl="1">
              <a:spcBef>
                <a:spcPts val="300"/>
              </a:spcBef>
            </a:pPr>
            <a:r>
              <a:rPr lang="en-US" sz="2000" dirty="0">
                <a:ea typeface="ＭＳ Ｐゴシック" pitchFamily="34" charset="-128"/>
              </a:rPr>
              <a:t>High SVR rates were achieved in HCV genotype 1-infected patients with once daily combination of </a:t>
            </a:r>
            <a:r>
              <a:rPr lang="en-US" sz="2000" dirty="0" smtClean="0">
                <a:ea typeface="ＭＳ Ｐゴシック" pitchFamily="34" charset="-128"/>
              </a:rPr>
              <a:t>GLE </a:t>
            </a:r>
            <a:r>
              <a:rPr lang="en-US" sz="2000" dirty="0">
                <a:ea typeface="ＭＳ Ｐゴシック" pitchFamily="34" charset="-128"/>
              </a:rPr>
              <a:t>+ </a:t>
            </a:r>
            <a:r>
              <a:rPr lang="en-US" sz="2000" dirty="0" smtClean="0">
                <a:ea typeface="ＭＳ Ｐゴシック" pitchFamily="34" charset="-128"/>
              </a:rPr>
              <a:t>PIB</a:t>
            </a:r>
            <a:endParaRPr lang="en-US" sz="2000" dirty="0">
              <a:ea typeface="ＭＳ Ｐゴシック" pitchFamily="34" charset="-128"/>
            </a:endParaRPr>
          </a:p>
          <a:p>
            <a:pPr lvl="2">
              <a:spcBef>
                <a:spcPts val="300"/>
              </a:spcBef>
            </a:pPr>
            <a:r>
              <a:rPr lang="en-US" sz="1800" dirty="0">
                <a:ea typeface="ＭＳ Ｐゴシック" pitchFamily="34" charset="-128"/>
              </a:rPr>
              <a:t>By </a:t>
            </a:r>
            <a:r>
              <a:rPr lang="en-US" sz="1800" dirty="0" err="1">
                <a:ea typeface="ＭＳ Ｐゴシック" pitchFamily="34" charset="-128"/>
              </a:rPr>
              <a:t>ITTm</a:t>
            </a:r>
            <a:r>
              <a:rPr lang="en-US" sz="1800" dirty="0">
                <a:ea typeface="ＭＳ Ｐゴシック" pitchFamily="34" charset="-128"/>
              </a:rPr>
              <a:t>, all patients without cirrhosis achieved SVR</a:t>
            </a:r>
            <a:r>
              <a:rPr lang="en-US" sz="1800" baseline="-25000" dirty="0">
                <a:ea typeface="ＭＳ Ｐゴシック" pitchFamily="34" charset="-128"/>
              </a:rPr>
              <a:t>12</a:t>
            </a:r>
            <a:r>
              <a:rPr lang="en-US" sz="1800" dirty="0">
                <a:ea typeface="ＭＳ Ｐゴシック" pitchFamily="34" charset="-128"/>
              </a:rPr>
              <a:t> </a:t>
            </a:r>
            <a:br>
              <a:rPr lang="en-US" sz="1800" dirty="0">
                <a:ea typeface="ＭＳ Ｐゴシック" pitchFamily="34" charset="-128"/>
              </a:rPr>
            </a:br>
            <a:r>
              <a:rPr lang="en-US" sz="1800" dirty="0">
                <a:ea typeface="ＭＳ Ｐゴシック" pitchFamily="34" charset="-128"/>
              </a:rPr>
              <a:t>after 8 weeks of treatment (97% by ITT)</a:t>
            </a:r>
          </a:p>
          <a:p>
            <a:pPr lvl="2">
              <a:spcBef>
                <a:spcPts val="300"/>
              </a:spcBef>
            </a:pPr>
            <a:r>
              <a:rPr lang="en-US" sz="1800" dirty="0" smtClean="0">
                <a:ea typeface="ＭＳ Ｐゴシック" pitchFamily="34" charset="-128"/>
              </a:rPr>
              <a:t>No </a:t>
            </a:r>
            <a:r>
              <a:rPr lang="en-US" sz="1800" dirty="0">
                <a:ea typeface="ＭＳ Ｐゴシック" pitchFamily="34" charset="-128"/>
              </a:rPr>
              <a:t>impact on efficacy of baseline NS3 and/or NS5A RAVs</a:t>
            </a:r>
          </a:p>
          <a:p>
            <a:pPr lvl="1">
              <a:spcBef>
                <a:spcPts val="300"/>
              </a:spcBef>
            </a:pPr>
            <a:r>
              <a:rPr lang="en-US" sz="2000" dirty="0" smtClean="0">
                <a:ea typeface="ＭＳ Ｐゴシック" pitchFamily="34" charset="-128"/>
              </a:rPr>
              <a:t>100</a:t>
            </a:r>
            <a:r>
              <a:rPr lang="en-US" sz="2000" dirty="0">
                <a:ea typeface="ＭＳ Ｐゴシック" pitchFamily="34" charset="-128"/>
              </a:rPr>
              <a:t>% SVR</a:t>
            </a:r>
            <a:r>
              <a:rPr lang="en-US" sz="2000" baseline="-25000" dirty="0">
                <a:ea typeface="ＭＳ Ｐゴシック" pitchFamily="34" charset="-128"/>
              </a:rPr>
              <a:t>12</a:t>
            </a:r>
            <a:r>
              <a:rPr lang="en-US" sz="2000" dirty="0">
                <a:ea typeface="ＭＳ Ｐゴシック" pitchFamily="34" charset="-128"/>
              </a:rPr>
              <a:t> was achieved in patients with HCV genotype </a:t>
            </a:r>
            <a:br>
              <a:rPr lang="en-US" sz="2000" dirty="0">
                <a:ea typeface="ＭＳ Ｐゴシック" pitchFamily="34" charset="-128"/>
              </a:rPr>
            </a:br>
            <a:r>
              <a:rPr lang="en-US" sz="2000" dirty="0">
                <a:ea typeface="ＭＳ Ｐゴシック" pitchFamily="34" charset="-128"/>
              </a:rPr>
              <a:t>4, 5 or 6 following 12 weeks of </a:t>
            </a:r>
            <a:r>
              <a:rPr lang="en-US" sz="2000" dirty="0" smtClean="0">
                <a:ea typeface="ＭＳ Ｐゴシック" pitchFamily="34" charset="-128"/>
              </a:rPr>
              <a:t>GLE </a:t>
            </a:r>
            <a:r>
              <a:rPr lang="en-US" sz="2000" dirty="0">
                <a:ea typeface="ＭＳ Ｐゴシック" pitchFamily="34" charset="-128"/>
              </a:rPr>
              <a:t>+ </a:t>
            </a:r>
            <a:r>
              <a:rPr lang="en-US" sz="2000" dirty="0" smtClean="0">
                <a:ea typeface="ＭＳ Ｐゴシック" pitchFamily="34" charset="-128"/>
              </a:rPr>
              <a:t>PIB</a:t>
            </a:r>
            <a:endParaRPr lang="en-US" sz="2000" dirty="0">
              <a:ea typeface="ＭＳ Ｐゴシック" pitchFamily="34" charset="-128"/>
            </a:endParaRPr>
          </a:p>
          <a:p>
            <a:pPr lvl="1">
              <a:spcBef>
                <a:spcPts val="300"/>
              </a:spcBef>
            </a:pPr>
            <a:r>
              <a:rPr lang="en-US" sz="2000" dirty="0">
                <a:ea typeface="ＭＳ Ｐゴシック" pitchFamily="34" charset="-128"/>
              </a:rPr>
              <a:t>Adverse events were mostly mild in severity</a:t>
            </a:r>
          </a:p>
          <a:p>
            <a:pPr lvl="2">
              <a:spcBef>
                <a:spcPts val="300"/>
              </a:spcBef>
            </a:pPr>
            <a:r>
              <a:rPr lang="en-US" sz="1800" dirty="0">
                <a:ea typeface="ＭＳ Ｐゴシック" pitchFamily="34" charset="-128"/>
              </a:rPr>
              <a:t>No discontinuation for adverse event related to study drug</a:t>
            </a:r>
          </a:p>
        </p:txBody>
      </p:sp>
      <p:grpSp>
        <p:nvGrpSpPr>
          <p:cNvPr id="7" name="Grouper 65"/>
          <p:cNvGrpSpPr/>
          <p:nvPr/>
        </p:nvGrpSpPr>
        <p:grpSpPr>
          <a:xfrm>
            <a:off x="3" y="6525387"/>
            <a:ext cx="1691678" cy="359997"/>
            <a:chOff x="0" y="6570669"/>
            <a:chExt cx="1161710" cy="287331"/>
          </a:xfrm>
        </p:grpSpPr>
        <p:sp>
          <p:nvSpPr>
            <p:cNvPr id="8" name="AutoShape 162"/>
            <p:cNvSpPr>
              <a:spLocks noChangeArrowheads="1"/>
            </p:cNvSpPr>
            <p:nvPr/>
          </p:nvSpPr>
          <p:spPr bwMode="auto">
            <a:xfrm>
              <a:off x="0" y="6570669"/>
              <a:ext cx="1025000" cy="287331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algn="ctr"/>
              <a:endParaRPr lang="en-US" b="1">
                <a:latin typeface="Calibri" pitchFamily="34" charset="0"/>
              </a:endParaRPr>
            </a:p>
          </p:txBody>
        </p:sp>
        <p:sp>
          <p:nvSpPr>
            <p:cNvPr id="9" name="ZoneTexte 23"/>
            <p:cNvSpPr txBox="1">
              <a:spLocks noChangeArrowheads="1"/>
            </p:cNvSpPr>
            <p:nvPr/>
          </p:nvSpPr>
          <p:spPr bwMode="auto">
            <a:xfrm>
              <a:off x="914" y="6597353"/>
              <a:ext cx="1160796" cy="2210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sz="1200" b="1" i="1" dirty="0">
                  <a:solidFill>
                    <a:srgbClr val="333399"/>
                  </a:solidFill>
                  <a:latin typeface="Cambria" pitchFamily="18" charset="0"/>
                  <a:ea typeface="ＭＳ Ｐゴシック" pitchFamily="34" charset="-128"/>
                </a:rPr>
                <a:t>SURVEYOR-I– Part 2</a:t>
              </a:r>
            </a:p>
          </p:txBody>
        </p:sp>
      </p:grpSp>
      <p:sp>
        <p:nvSpPr>
          <p:cNvPr id="10" name="ZoneTexte 69"/>
          <p:cNvSpPr txBox="1">
            <a:spLocks noChangeArrowheads="1"/>
          </p:cNvSpPr>
          <p:nvPr/>
        </p:nvSpPr>
        <p:spPr bwMode="auto">
          <a:xfrm>
            <a:off x="1691682" y="6608385"/>
            <a:ext cx="745232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en-US" sz="1200" i="1" dirty="0" err="1" smtClean="0">
                <a:solidFill>
                  <a:srgbClr val="0070C0"/>
                </a:solidFill>
                <a:ea typeface="ＭＳ Ｐゴシック" pitchFamily="34" charset="-128"/>
              </a:rPr>
              <a:t>Kwo</a:t>
            </a:r>
            <a:r>
              <a:rPr lang="en-US" sz="1200" i="1" dirty="0" smtClean="0">
                <a:solidFill>
                  <a:srgbClr val="0070C0"/>
                </a:solidFill>
                <a:ea typeface="ＭＳ Ｐゴシック" pitchFamily="34" charset="-128"/>
              </a:rPr>
              <a:t> PY. J. </a:t>
            </a:r>
            <a:r>
              <a:rPr lang="en-US" sz="1200" i="1" dirty="0" err="1" smtClean="0">
                <a:solidFill>
                  <a:srgbClr val="0070C0"/>
                </a:solidFill>
                <a:ea typeface="ＭＳ Ｐゴシック" pitchFamily="34" charset="-128"/>
              </a:rPr>
              <a:t>Hepatology</a:t>
            </a:r>
            <a:r>
              <a:rPr lang="en-US" sz="1200" i="1" dirty="0" smtClean="0">
                <a:solidFill>
                  <a:srgbClr val="0070C0"/>
                </a:solidFill>
                <a:ea typeface="ＭＳ Ｐゴシック" pitchFamily="34" charset="-128"/>
              </a:rPr>
              <a:t> 2017; 67:263-71</a:t>
            </a:r>
            <a:endParaRPr lang="en-US" sz="1200" i="1" dirty="0">
              <a:solidFill>
                <a:srgbClr val="0070C0"/>
              </a:solidFill>
              <a:ea typeface="ＭＳ Ｐゴシック" pitchFamily="34" charset="-128"/>
            </a:endParaRPr>
          </a:p>
        </p:txBody>
      </p:sp>
      <p:sp>
        <p:nvSpPr>
          <p:cNvPr id="11" name="Rectangle 27"/>
          <p:cNvSpPr>
            <a:spLocks noGrp="1" noChangeArrowheads="1"/>
          </p:cNvSpPr>
          <p:nvPr>
            <p:ph type="title"/>
          </p:nvPr>
        </p:nvSpPr>
        <p:spPr>
          <a:xfrm>
            <a:off x="323529" y="76200"/>
            <a:ext cx="8712968" cy="976313"/>
          </a:xfrm>
        </p:spPr>
        <p:txBody>
          <a:bodyPr/>
          <a:lstStyle/>
          <a:p>
            <a:r>
              <a:rPr lang="en-US" sz="3000" dirty="0">
                <a:ea typeface="ＭＳ Ｐゴシック" pitchFamily="34" charset="-128"/>
              </a:rPr>
              <a:t>SURVEYOR-I Study – Part 2: </a:t>
            </a:r>
            <a:r>
              <a:rPr lang="en-US" sz="3000" dirty="0" err="1" smtClean="0">
                <a:ea typeface="ＭＳ Ｐゴシック" pitchFamily="34" charset="-128"/>
              </a:rPr>
              <a:t>glecaprevir</a:t>
            </a:r>
            <a:r>
              <a:rPr lang="en-US" sz="3000" dirty="0" smtClean="0">
                <a:ea typeface="ＭＳ Ｐゴシック" pitchFamily="34" charset="-128"/>
              </a:rPr>
              <a:t> + </a:t>
            </a:r>
            <a:r>
              <a:rPr lang="en-US" sz="3000" dirty="0" err="1" smtClean="0">
                <a:ea typeface="ＭＳ Ｐゴシック" pitchFamily="34" charset="-128"/>
              </a:rPr>
              <a:t>pibrentasvir</a:t>
            </a:r>
            <a:r>
              <a:rPr lang="en-US" sz="3000" dirty="0" smtClean="0">
                <a:ea typeface="ＭＳ Ｐゴシック" pitchFamily="34" charset="-128"/>
              </a:rPr>
              <a:t> in </a:t>
            </a:r>
            <a:r>
              <a:rPr lang="en-US" sz="3000" dirty="0">
                <a:ea typeface="ＭＳ Ｐゴシック" pitchFamily="34" charset="-128"/>
              </a:rPr>
              <a:t>genotype 1, 4, 5, 6 – Phase II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HCV-trials.com 2016 ">
  <a:themeElements>
    <a:clrScheme name="SNFMI 2013 2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FBDF53"/>
      </a:accent1>
      <a:accent2>
        <a:srgbClr val="FF9966"/>
      </a:accent2>
      <a:accent3>
        <a:srgbClr val="FFFFFF"/>
      </a:accent3>
      <a:accent4>
        <a:srgbClr val="000000"/>
      </a:accent4>
      <a:accent5>
        <a:srgbClr val="FDECB3"/>
      </a:accent5>
      <a:accent6>
        <a:srgbClr val="E78A5C"/>
      </a:accent6>
      <a:hlink>
        <a:srgbClr val="CC3300"/>
      </a:hlink>
      <a:folHlink>
        <a:srgbClr val="996600"/>
      </a:folHlink>
    </a:clrScheme>
    <a:fontScheme name="SNFMI 2013">
      <a:majorFont>
        <a:latin typeface="Trebuchet MS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NFMI 2013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5761</TotalTime>
  <Words>739</Words>
  <Application>Microsoft Macintosh PowerPoint</Application>
  <PresentationFormat>Présentation à l'écran (4:3)</PresentationFormat>
  <Paragraphs>153</Paragraphs>
  <Slides>6</Slides>
  <Notes>6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7" baseType="lpstr">
      <vt:lpstr>HCV-trials.com 2016 </vt:lpstr>
      <vt:lpstr>SURVEYOR-I Study – Part 2: glecaprevir + pibrentasvir in genotype 1, 4, 5, 6 – Phase II </vt:lpstr>
      <vt:lpstr>SURVEYOR-I Study – Part 2: glecaprevir + pibrentasvir in genotype 1, 4, 5, 6 – Phase II </vt:lpstr>
      <vt:lpstr>Présentation PowerPoint</vt:lpstr>
      <vt:lpstr>SURVEYOR-I Study – Part 2: glecaprevir + pibrentasvir in genotype 1, 4, 5, 6 – Phase II </vt:lpstr>
      <vt:lpstr>SURVEYOR-I Study – Part 2: glecaprevir + pibrentasvir in genotype 1, 4, 5, 6 – Phase II </vt:lpstr>
      <vt:lpstr>SURVEYOR-I Study – Part 2: glecaprevir + pibrentasvir in genotype 1, 4, 5, 6 – Phase II </vt:lpstr>
    </vt:vector>
  </TitlesOfParts>
  <Company>AEI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HCV-trials 2016</dc:title>
  <dc:subject>AEI - www.aei.fr</dc:subject>
  <dc:creator>www.hcv-trial.com</dc:creator>
  <cp:lastModifiedBy>Utilisateur de Microsoft Office</cp:lastModifiedBy>
  <cp:revision>214</cp:revision>
  <dcterms:created xsi:type="dcterms:W3CDTF">2010-10-19T10:42:50Z</dcterms:created>
  <dcterms:modified xsi:type="dcterms:W3CDTF">2017-11-22T22:39:46Z</dcterms:modified>
</cp:coreProperties>
</file>