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298" r:id="rId4"/>
    <p:sldId id="299" r:id="rId5"/>
    <p:sldId id="297" r:id="rId6"/>
    <p:sldId id="289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D0D"/>
    <a:srgbClr val="333399"/>
    <a:srgbClr val="A38904"/>
    <a:srgbClr val="0070C0"/>
    <a:srgbClr val="3D63A3"/>
    <a:srgbClr val="000066"/>
    <a:srgbClr val="DDDDDD"/>
    <a:srgbClr val="FFFFFF"/>
    <a:srgbClr val="B230B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787" autoAdjust="0"/>
    <p:restoredTop sz="98179" autoAdjust="0"/>
  </p:normalViewPr>
  <p:slideViewPr>
    <p:cSldViewPr>
      <p:cViewPr varScale="1">
        <p:scale>
          <a:sx n="82" d="100"/>
          <a:sy n="82" d="100"/>
        </p:scale>
        <p:origin x="-120" y="-34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D5-4DF2-88F1-3BB70BCEF0D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D5-4DF2-88F1-3BB70BCEF0D0}"/>
              </c:ext>
            </c:extLst>
          </c:dPt>
          <c:dPt>
            <c:idx val="2"/>
            <c:invertIfNegative val="0"/>
            <c:bubble3D val="0"/>
            <c:spPr>
              <a:solidFill>
                <a:srgbClr val="80008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D5-4DF2-88F1-3BB70BCEF0D0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D5-4DF2-88F1-3BB70BCEF0D0}"/>
              </c:ext>
            </c:extLst>
          </c:dPt>
          <c:cat>
            <c:strRef>
              <c:f>Feuil1!$A$2:$A$4</c:f>
              <c:strCache>
                <c:ptCount val="3"/>
                <c:pt idx="0">
                  <c:v>Genotype 1</c:v>
                </c:pt>
                <c:pt idx="2">
                  <c:v>Genotype 4, 5, 6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97.0</c:v>
                </c:pt>
                <c:pt idx="2">
                  <c:v>100.0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AD5-4DF2-88F1-3BB70BCEF0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7066472"/>
        <c:axId val="-2086782344"/>
      </c:barChart>
      <c:catAx>
        <c:axId val="-2087066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600" b="1">
                <a:solidFill>
                  <a:srgbClr val="333399"/>
                </a:solidFill>
                <a:latin typeface="Calibri" pitchFamily="34" charset="0"/>
              </a:defRPr>
            </a:pPr>
            <a:endParaRPr lang="fr-FR"/>
          </a:p>
        </c:txPr>
        <c:crossAx val="-2086782344"/>
        <c:crosses val="autoZero"/>
        <c:auto val="1"/>
        <c:lblAlgn val="ctr"/>
        <c:lblOffset val="100"/>
        <c:noMultiLvlLbl val="0"/>
      </c:catAx>
      <c:valAx>
        <c:axId val="-2086782344"/>
        <c:scaling>
          <c:orientation val="minMax"/>
          <c:max val="100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400">
                <a:solidFill>
                  <a:srgbClr val="000066"/>
                </a:solidFill>
              </a:defRPr>
            </a:pPr>
            <a:endParaRPr lang="fr-FR"/>
          </a:p>
        </c:txPr>
        <c:crossAx val="-2087066472"/>
        <c:crosses val="autoZero"/>
        <c:crossBetween val="between"/>
        <c:majorUnit val="20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22/11/17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7607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69936-8401-4F49-B88D-DA7D883ECC48}" type="datetimeFigureOut">
              <a:rPr lang="en-US" smtClean="0"/>
              <a:pPr/>
              <a:t>22/11/17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ACF7AE-DBA5-4588-9224-6597A81639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1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  <p:sldLayoutId id="2147483653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3636085" y="2146846"/>
            <a:ext cx="0" cy="467663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2843995" y="1498774"/>
            <a:ext cx="1548160" cy="683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>
                <a:latin typeface="Calibri" pitchFamily="34" charset="0"/>
              </a:rPr>
              <a:t>No </a:t>
            </a:r>
            <a:r>
              <a:rPr lang="en-US" sz="1400" b="1" dirty="0" err="1">
                <a:latin typeface="Calibri" pitchFamily="34" charset="0"/>
              </a:rPr>
              <a:t>randomisation</a:t>
            </a:r>
            <a:endParaRPr lang="en-US" sz="1400" b="1" dirty="0">
              <a:latin typeface="Calibri" pitchFamily="34" charset="0"/>
            </a:endParaRPr>
          </a:p>
          <a:p>
            <a:pPr algn="ctr"/>
            <a:r>
              <a:rPr lang="en-US" sz="1400" b="1" dirty="0">
                <a:latin typeface="Calibri" pitchFamily="34" charset="0"/>
              </a:rPr>
              <a:t>Open-label</a:t>
            </a: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162685" y="2630736"/>
            <a:ext cx="2232000" cy="153233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400" b="1" dirty="0">
                <a:latin typeface="Calibri" pitchFamily="34" charset="0"/>
              </a:rPr>
              <a:t>18-70 years</a:t>
            </a:r>
          </a:p>
          <a:p>
            <a:pPr algn="ctr"/>
            <a:r>
              <a:rPr lang="en-US" sz="1400" b="1" dirty="0" smtClean="0">
                <a:latin typeface="Calibri" pitchFamily="34" charset="0"/>
              </a:rPr>
              <a:t>Naïve </a:t>
            </a:r>
            <a:r>
              <a:rPr lang="en-US" sz="1400" b="1" dirty="0">
                <a:latin typeface="Calibri" pitchFamily="34" charset="0"/>
              </a:rPr>
              <a:t>or null-response 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to PEG-IFN + RBV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RNA &gt; 10 000 IU</a:t>
            </a:r>
            <a:r>
              <a:rPr lang="en-US" sz="1400" b="1" dirty="0" smtClean="0">
                <a:latin typeface="Calibri" pitchFamily="34" charset="0"/>
              </a:rPr>
              <a:t>/</a:t>
            </a:r>
            <a:r>
              <a:rPr lang="en-US" sz="1400" b="1" dirty="0" smtClean="0">
                <a:latin typeface="Calibri" pitchFamily="34" charset="0"/>
              </a:rPr>
              <a:t>ml</a:t>
            </a:r>
          </a:p>
          <a:p>
            <a:pPr algn="ctr"/>
            <a:r>
              <a:rPr lang="en-US" sz="1400" b="1" dirty="0" smtClean="0">
                <a:latin typeface="Calibri" pitchFamily="34" charset="0"/>
              </a:rPr>
              <a:t>No cirrhosis</a:t>
            </a:r>
            <a:endParaRPr lang="en-US" sz="1400" b="1" dirty="0">
              <a:latin typeface="Calibri" pitchFamily="34" charset="0"/>
            </a:endParaRPr>
          </a:p>
          <a:p>
            <a:pPr algn="ctr"/>
            <a:r>
              <a:rPr lang="en-US" sz="1400" b="1" dirty="0">
                <a:latin typeface="Calibri" pitchFamily="34" charset="0"/>
              </a:rPr>
              <a:t>No HBV or HIV coinfection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539750" y="1125538"/>
            <a:ext cx="1583978" cy="430212"/>
          </a:xfrm>
        </p:spPr>
        <p:txBody>
          <a:bodyPr/>
          <a:lstStyle/>
          <a:p>
            <a:r>
              <a:rPr lang="en-US" dirty="0"/>
              <a:t>Design</a:t>
            </a:r>
          </a:p>
          <a:p>
            <a:endParaRPr lang="en-US" dirty="0"/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4067944" y="2687094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34</a:t>
            </a:r>
          </a:p>
        </p:txBody>
      </p:sp>
      <p:sp>
        <p:nvSpPr>
          <p:cNvPr id="7194" name="Line 172"/>
          <p:cNvSpPr>
            <a:spLocks noChangeShapeType="1"/>
          </p:cNvSpPr>
          <p:nvPr/>
        </p:nvSpPr>
        <p:spPr bwMode="auto">
          <a:xfrm>
            <a:off x="6947570" y="2097190"/>
            <a:ext cx="0" cy="165591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660232" y="164279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2" name="Line 63"/>
          <p:cNvSpPr>
            <a:spLocks noChangeShapeType="1"/>
          </p:cNvSpPr>
          <p:nvPr/>
        </p:nvSpPr>
        <p:spPr bwMode="auto">
          <a:xfrm>
            <a:off x="2411760" y="3011359"/>
            <a:ext cx="2412164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7" name="Espace réservé du contenu 2"/>
          <p:cNvSpPr>
            <a:spLocks/>
          </p:cNvSpPr>
          <p:nvPr/>
        </p:nvSpPr>
        <p:spPr bwMode="auto">
          <a:xfrm>
            <a:off x="395536" y="4941168"/>
            <a:ext cx="7128792" cy="847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fr-FR" baseline="-250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fr-FR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(HCV RNA &lt; </a:t>
            </a:r>
            <a:r>
              <a:rPr lang="fr-FR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25 IU</a:t>
            </a:r>
            <a:r>
              <a:rPr lang="fr-FR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/ml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)</a:t>
            </a:r>
            <a:r>
              <a:rPr lang="fr-FR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, by ITT</a:t>
            </a: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323529" y="76200"/>
            <a:ext cx="8712968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SURVEYOR-I Study – Part 2: </a:t>
            </a:r>
            <a:r>
              <a:rPr lang="en-US" sz="3000" dirty="0" err="1" smtClean="0">
                <a:ea typeface="ＭＳ Ｐゴシック" pitchFamily="34" charset="-128"/>
              </a:rPr>
              <a:t>glecaprevir</a:t>
            </a:r>
            <a:r>
              <a:rPr lang="en-US" sz="3000" dirty="0" smtClean="0">
                <a:ea typeface="ＭＳ Ｐゴシック" pitchFamily="34" charset="-128"/>
              </a:rPr>
              <a:t> + </a:t>
            </a:r>
            <a:r>
              <a:rPr lang="en-US" sz="3000" dirty="0" err="1" smtClean="0">
                <a:ea typeface="ＭＳ Ｐゴシック" pitchFamily="34" charset="-128"/>
              </a:rPr>
              <a:t>pibrentasvir</a:t>
            </a:r>
            <a:r>
              <a:rPr lang="en-US" sz="3000" dirty="0" smtClean="0">
                <a:ea typeface="ＭＳ Ｐゴシック" pitchFamily="34" charset="-128"/>
              </a:rPr>
              <a:t> in </a:t>
            </a:r>
            <a:r>
              <a:rPr lang="en-US" sz="3000" dirty="0">
                <a:ea typeface="ＭＳ Ｐゴシック" pitchFamily="34" charset="-128"/>
              </a:rPr>
              <a:t>genotype 1, 4, 5, 6 – Phase II </a:t>
            </a: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6984294" y="3005903"/>
            <a:ext cx="118830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133971" y="2883373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Calibri" pitchFamily="34" charset="0"/>
              </a:rPr>
              <a:t>SVR</a:t>
            </a:r>
            <a:r>
              <a:rPr lang="fr-FR" sz="1600" b="1" baseline="-25000" dirty="0">
                <a:latin typeface="Calibri" pitchFamily="34" charset="0"/>
              </a:rPr>
              <a:t>12</a:t>
            </a:r>
          </a:p>
        </p:txBody>
      </p:sp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787364"/>
              </p:ext>
            </p:extLst>
          </p:nvPr>
        </p:nvGraphicFramePr>
        <p:xfrm>
          <a:off x="4788024" y="2667349"/>
          <a:ext cx="2160241" cy="631625"/>
        </p:xfrm>
        <a:graphic>
          <a:graphicData uri="http://schemas.openxmlformats.org/drawingml/2006/table">
            <a:tbl>
              <a:tblPr/>
              <a:tblGrid>
                <a:gridCol w="21602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D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pSp>
        <p:nvGrpSpPr>
          <p:cNvPr id="30" name="Grouper 65"/>
          <p:cNvGrpSpPr/>
          <p:nvPr/>
        </p:nvGrpSpPr>
        <p:grpSpPr>
          <a:xfrm>
            <a:off x="3" y="6525387"/>
            <a:ext cx="1691678" cy="359997"/>
            <a:chOff x="0" y="6570669"/>
            <a:chExt cx="1161710" cy="287331"/>
          </a:xfrm>
        </p:grpSpPr>
        <p:sp>
          <p:nvSpPr>
            <p:cNvPr id="31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34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SURVEYOR-I– Part 2</a:t>
              </a: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2627784" y="2667349"/>
            <a:ext cx="1112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Genotype 1</a:t>
            </a:r>
            <a:endParaRPr lang="en-US" sz="1400" dirty="0"/>
          </a:p>
        </p:txBody>
      </p:sp>
      <p:sp>
        <p:nvSpPr>
          <p:cNvPr id="27" name="Line 172"/>
          <p:cNvSpPr>
            <a:spLocks noChangeShapeType="1"/>
          </p:cNvSpPr>
          <p:nvPr/>
        </p:nvSpPr>
        <p:spPr bwMode="auto">
          <a:xfrm>
            <a:off x="7883475" y="2097188"/>
            <a:ext cx="0" cy="226791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5" name="Oval 110"/>
          <p:cNvSpPr>
            <a:spLocks noChangeArrowheads="1"/>
          </p:cNvSpPr>
          <p:nvPr/>
        </p:nvSpPr>
        <p:spPr bwMode="auto">
          <a:xfrm>
            <a:off x="7596137" y="1570782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0" name="Line 63"/>
          <p:cNvSpPr>
            <a:spLocks noChangeShapeType="1"/>
          </p:cNvSpPr>
          <p:nvPr/>
        </p:nvSpPr>
        <p:spPr bwMode="auto">
          <a:xfrm>
            <a:off x="2411760" y="3875038"/>
            <a:ext cx="2412164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aphicFrame>
        <p:nvGraphicFramePr>
          <p:cNvPr id="4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765285"/>
              </p:ext>
            </p:extLst>
          </p:nvPr>
        </p:nvGraphicFramePr>
        <p:xfrm>
          <a:off x="4788024" y="3587006"/>
          <a:ext cx="3096344" cy="576064"/>
        </p:xfrm>
        <a:graphic>
          <a:graphicData uri="http://schemas.openxmlformats.org/drawingml/2006/table">
            <a:tbl>
              <a:tblPr/>
              <a:tblGrid>
                <a:gridCol w="3096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3" name="Line 63"/>
          <p:cNvSpPr>
            <a:spLocks noChangeShapeType="1"/>
          </p:cNvSpPr>
          <p:nvPr/>
        </p:nvSpPr>
        <p:spPr bwMode="auto">
          <a:xfrm>
            <a:off x="7884368" y="3875038"/>
            <a:ext cx="575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8388424" y="3680500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Calibri" pitchFamily="34" charset="0"/>
              </a:rPr>
              <a:t>SVR</a:t>
            </a:r>
            <a:r>
              <a:rPr lang="fr-FR" sz="1600" b="1" baseline="-25000" dirty="0">
                <a:latin typeface="Calibri" pitchFamily="34" charset="0"/>
              </a:rPr>
              <a:t>12</a:t>
            </a: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4067944" y="3514998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</a:t>
            </a:r>
            <a:r>
              <a:rPr lang="en-US" sz="1600" b="1" dirty="0" smtClean="0">
                <a:solidFill>
                  <a:srgbClr val="C00000"/>
                </a:solidFill>
                <a:latin typeface="Calibri" pitchFamily="34" charset="0"/>
              </a:rPr>
              <a:t>34</a:t>
            </a:r>
            <a:endParaRPr lang="en-US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2411760" y="3567261"/>
            <a:ext cx="16718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Genotype 4, 5 or 6</a:t>
            </a:r>
            <a:endParaRPr lang="en-US" sz="1400" dirty="0"/>
          </a:p>
        </p:txBody>
      </p:sp>
      <p:sp>
        <p:nvSpPr>
          <p:cNvPr id="47" name="ZoneTexte 69"/>
          <p:cNvSpPr txBox="1">
            <a:spLocks noChangeArrowheads="1"/>
          </p:cNvSpPr>
          <p:nvPr/>
        </p:nvSpPr>
        <p:spPr bwMode="auto">
          <a:xfrm>
            <a:off x="1691682" y="6608385"/>
            <a:ext cx="74523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PY. J.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2017; 67:263-71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74025018"/>
              </p:ext>
            </p:extLst>
          </p:nvPr>
        </p:nvGraphicFramePr>
        <p:xfrm>
          <a:off x="827337" y="1700808"/>
          <a:ext cx="7417071" cy="4258319"/>
        </p:xfrm>
        <a:graphic>
          <a:graphicData uri="http://schemas.openxmlformats.org/drawingml/2006/table">
            <a:tbl>
              <a:tblPr/>
              <a:tblGrid>
                <a:gridCol w="24943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72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254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92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300 mg + PIB 120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 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D0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300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mg + PIB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Genotypes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4, 5,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 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7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 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7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BMI, kg/m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7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 = 24 ; 1b = 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= 22 ; 5 = 1 ; 6 = 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7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7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(%) :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F0-F1 / F2 / F3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 / 18 / 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74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 12 / 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7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7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Treatment-naïve,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95400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10" name="Grouper 65"/>
          <p:cNvGrpSpPr/>
          <p:nvPr/>
        </p:nvGrpSpPr>
        <p:grpSpPr>
          <a:xfrm>
            <a:off x="3" y="6525387"/>
            <a:ext cx="1691678" cy="359997"/>
            <a:chOff x="0" y="6570669"/>
            <a:chExt cx="1161710" cy="287331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SURVEYOR-I– Part 2</a:t>
              </a: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323529" y="76200"/>
            <a:ext cx="8712968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SURVEYOR-I Study – Part 2: </a:t>
            </a:r>
            <a:r>
              <a:rPr lang="en-US" sz="3000" dirty="0" err="1" smtClean="0">
                <a:ea typeface="ＭＳ Ｐゴシック" pitchFamily="34" charset="-128"/>
              </a:rPr>
              <a:t>glecaprevir</a:t>
            </a:r>
            <a:r>
              <a:rPr lang="en-US" sz="3000" dirty="0" smtClean="0">
                <a:ea typeface="ＭＳ Ｐゴシック" pitchFamily="34" charset="-128"/>
              </a:rPr>
              <a:t> + </a:t>
            </a:r>
            <a:r>
              <a:rPr lang="en-US" sz="3000" dirty="0" err="1" smtClean="0">
                <a:ea typeface="ＭＳ Ｐゴシック" pitchFamily="34" charset="-128"/>
              </a:rPr>
              <a:t>pibrentasvir</a:t>
            </a:r>
            <a:r>
              <a:rPr lang="en-US" sz="3000" dirty="0" smtClean="0">
                <a:ea typeface="ＭＳ Ｐゴシック" pitchFamily="34" charset="-128"/>
              </a:rPr>
              <a:t> in </a:t>
            </a:r>
            <a:r>
              <a:rPr lang="en-US" sz="3000" dirty="0">
                <a:ea typeface="ＭＳ Ｐゴシック" pitchFamily="34" charset="-128"/>
              </a:rPr>
              <a:t>genotype 1, 4, 5, 6 – Phase II </a:t>
            </a:r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1691682" y="6608385"/>
            <a:ext cx="74523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PY. J.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2017; 67:263-71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3774426" y="1246620"/>
            <a:ext cx="1582484" cy="41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8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12, </a:t>
            </a: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ITT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3528" y="5445224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* SVR</a:t>
            </a:r>
            <a:r>
              <a:rPr lang="en-US" sz="1400" baseline="-25000" dirty="0"/>
              <a:t>12</a:t>
            </a:r>
            <a:r>
              <a:rPr lang="en-US" sz="1400" dirty="0"/>
              <a:t>, </a:t>
            </a:r>
            <a:r>
              <a:rPr lang="en-US" sz="1400" dirty="0" err="1"/>
              <a:t>ITTm</a:t>
            </a:r>
            <a:r>
              <a:rPr lang="en-US" sz="1400" dirty="0"/>
              <a:t> = 100%: 1 patient discontinued study drug at W4 due to advanced carcinoma. HCV RNA was undetectable at the time of discontinuation ; achieved SVR</a:t>
            </a:r>
            <a:r>
              <a:rPr lang="en-US" sz="1400" baseline="-25000" dirty="0"/>
              <a:t>4</a:t>
            </a:r>
            <a:r>
              <a:rPr lang="en-US" sz="1400" dirty="0"/>
              <a:t> but died prior to W12 post </a:t>
            </a:r>
            <a:r>
              <a:rPr lang="en-US" sz="1400" dirty="0" smtClean="0"/>
              <a:t>treatment</a:t>
            </a:r>
            <a:endParaRPr lang="en-US" sz="1400" dirty="0"/>
          </a:p>
        </p:txBody>
      </p:sp>
      <p:grpSp>
        <p:nvGrpSpPr>
          <p:cNvPr id="24" name="Grouper 65"/>
          <p:cNvGrpSpPr/>
          <p:nvPr/>
        </p:nvGrpSpPr>
        <p:grpSpPr>
          <a:xfrm>
            <a:off x="3" y="6525387"/>
            <a:ext cx="1691678" cy="359997"/>
            <a:chOff x="0" y="6570669"/>
            <a:chExt cx="1161710" cy="287331"/>
          </a:xfrm>
        </p:grpSpPr>
        <p:sp>
          <p:nvSpPr>
            <p:cNvPr id="26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29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SURVEYOR-I– Part 2</a:t>
              </a: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1691680" y="1650286"/>
            <a:ext cx="5760640" cy="3722930"/>
            <a:chOff x="1691680" y="1650286"/>
            <a:chExt cx="5760640" cy="3722930"/>
          </a:xfrm>
        </p:grpSpPr>
        <p:graphicFrame>
          <p:nvGraphicFramePr>
            <p:cNvPr id="11" name="Graphique 10"/>
            <p:cNvGraphicFramePr/>
            <p:nvPr>
              <p:extLst>
                <p:ext uri="{D42A27DB-BD31-4B8C-83A1-F6EECF244321}">
                  <p14:modId xmlns:p14="http://schemas.microsoft.com/office/powerpoint/2010/main" val="2923726006"/>
                </p:ext>
              </p:extLst>
            </p:nvPr>
          </p:nvGraphicFramePr>
          <p:xfrm>
            <a:off x="1691680" y="1844824"/>
            <a:ext cx="5760640" cy="352839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5" name="ZoneTexte 24"/>
            <p:cNvSpPr txBox="1"/>
            <p:nvPr/>
          </p:nvSpPr>
          <p:spPr>
            <a:xfrm>
              <a:off x="2866009" y="4509120"/>
              <a:ext cx="4927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chemeClr val="bg1"/>
                  </a:solidFill>
                </a:rPr>
                <a:t>34*</a:t>
              </a: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4427984" y="4513394"/>
              <a:ext cx="6295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chemeClr val="bg1"/>
                  </a:solidFill>
                </a:rPr>
                <a:t>27 **</a:t>
              </a: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6247339" y="4530606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chemeClr val="bg1"/>
                  </a:solidFill>
                </a:rPr>
                <a:t>3</a:t>
              </a:r>
              <a:r>
                <a:rPr lang="fr-FR" sz="1600" b="1" dirty="0" smtClean="0">
                  <a:solidFill>
                    <a:schemeClr val="bg1"/>
                  </a:solidFill>
                </a:rPr>
                <a:t>4</a:t>
              </a:r>
              <a:endParaRPr lang="fr-FR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2051720" y="1700808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%</a:t>
              </a: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2843808" y="177281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97</a:t>
              </a: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6205233" y="1650286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100</a:t>
              </a:r>
            </a:p>
          </p:txBody>
        </p:sp>
      </p:grpSp>
      <p:sp>
        <p:nvSpPr>
          <p:cNvPr id="20" name="Rectangle 27"/>
          <p:cNvSpPr txBox="1">
            <a:spLocks noChangeArrowheads="1"/>
          </p:cNvSpPr>
          <p:nvPr/>
        </p:nvSpPr>
        <p:spPr bwMode="auto">
          <a:xfrm>
            <a:off x="323529" y="76200"/>
            <a:ext cx="8712968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3000" smtClean="0">
                <a:ea typeface="ＭＳ Ｐゴシック" pitchFamily="34" charset="-128"/>
              </a:rPr>
              <a:t>SURVEYOR-I Study – Part 2: glecaprevir + pibrentasvir in genotype 1, 4, 5, 6 – Phase II </a:t>
            </a:r>
            <a:endParaRPr lang="en-US" sz="3000" dirty="0">
              <a:ea typeface="ＭＳ Ｐゴシック" pitchFamily="34" charset="-128"/>
            </a:endParaRPr>
          </a:p>
        </p:txBody>
      </p:sp>
      <p:sp>
        <p:nvSpPr>
          <p:cNvPr id="28" name="ZoneTexte 69"/>
          <p:cNvSpPr txBox="1">
            <a:spLocks noChangeArrowheads="1"/>
          </p:cNvSpPr>
          <p:nvPr/>
        </p:nvSpPr>
        <p:spPr bwMode="auto">
          <a:xfrm>
            <a:off x="1691682" y="6608385"/>
            <a:ext cx="74523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PY. J.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2017; 67:263-71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5004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900"/>
            <a:ext cx="8568952" cy="4752404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Resistance analysis </a:t>
            </a:r>
            <a:r>
              <a:rPr lang="en-US" sz="2000" b="0" dirty="0">
                <a:solidFill>
                  <a:srgbClr val="000066"/>
                </a:solidFill>
                <a:latin typeface="Arial"/>
                <a:cs typeface="Arial"/>
              </a:rPr>
              <a:t>(population sequencing with 15% threshold)</a:t>
            </a:r>
            <a:endParaRPr lang="en-US" sz="2800" b="0" dirty="0">
              <a:solidFill>
                <a:srgbClr val="000066"/>
              </a:solidFill>
              <a:latin typeface="Arial"/>
              <a:cs typeface="Arial"/>
            </a:endParaRPr>
          </a:p>
          <a:p>
            <a:pPr lvl="1"/>
            <a:r>
              <a:rPr lang="en-US" sz="2000" dirty="0"/>
              <a:t>Genotype </a:t>
            </a:r>
            <a:r>
              <a:rPr lang="en-US" sz="2000" dirty="0" smtClean="0"/>
              <a:t>1</a:t>
            </a:r>
            <a:r>
              <a:rPr lang="en-US" sz="2000" dirty="0"/>
              <a:t> </a:t>
            </a:r>
            <a:r>
              <a:rPr lang="en-US" sz="2000" dirty="0" smtClean="0"/>
              <a:t>: </a:t>
            </a:r>
            <a:r>
              <a:rPr lang="en-US" sz="2000" dirty="0"/>
              <a:t>baseline </a:t>
            </a:r>
            <a:r>
              <a:rPr lang="en-US" sz="2000" dirty="0" smtClean="0"/>
              <a:t>RASs </a:t>
            </a:r>
            <a:r>
              <a:rPr lang="en-US" sz="2000" dirty="0"/>
              <a:t>in 76%: NS3 only in 48%,NS5A only in 15%, NS3 + NS5A in 12%</a:t>
            </a:r>
          </a:p>
          <a:p>
            <a:pPr lvl="1"/>
            <a:r>
              <a:rPr lang="en-US" sz="2000" dirty="0" smtClean="0"/>
              <a:t>Genotype </a:t>
            </a:r>
            <a:r>
              <a:rPr lang="en-US" sz="2000" dirty="0"/>
              <a:t>4, 5, 6: 5/22 genotype </a:t>
            </a:r>
            <a:r>
              <a:rPr lang="en-US" sz="2000" dirty="0" smtClean="0"/>
              <a:t>4 </a:t>
            </a:r>
            <a:r>
              <a:rPr lang="en-US" sz="2000" dirty="0"/>
              <a:t>had baseline NS5A </a:t>
            </a:r>
            <a:r>
              <a:rPr lang="en-US" sz="2000" dirty="0" smtClean="0"/>
              <a:t>RASs</a:t>
            </a:r>
            <a:r>
              <a:rPr lang="en-US" sz="2000" dirty="0"/>
              <a:t>, and 7/11 genotype 6 patients had baseline </a:t>
            </a:r>
            <a:r>
              <a:rPr lang="en-US" sz="2000" dirty="0" smtClean="0"/>
              <a:t>RASs </a:t>
            </a:r>
            <a:r>
              <a:rPr lang="en-US" sz="2000" dirty="0"/>
              <a:t>(NS3 only in 2,NS5A only in 4, NS3 + NS5A in 1</a:t>
            </a:r>
            <a:r>
              <a:rPr lang="en-US" sz="2000" dirty="0" smtClean="0"/>
              <a:t>)</a:t>
            </a:r>
          </a:p>
          <a:p>
            <a:r>
              <a:rPr lang="en-US" sz="2600" dirty="0" smtClean="0"/>
              <a:t>No impact of baseline RASs on SVR</a:t>
            </a:r>
            <a:r>
              <a:rPr lang="en-US" sz="2600" baseline="-25000" dirty="0" smtClean="0"/>
              <a:t>12</a:t>
            </a:r>
            <a:endParaRPr lang="en-US" sz="2600" baseline="-25000" dirty="0"/>
          </a:p>
          <a:p>
            <a:pPr marL="457200" lvl="1" indent="0">
              <a:buNone/>
            </a:pPr>
            <a:endParaRPr lang="en-US" sz="2000" baseline="-25000" dirty="0"/>
          </a:p>
        </p:txBody>
      </p:sp>
      <p:grpSp>
        <p:nvGrpSpPr>
          <p:cNvPr id="7" name="Grouper 65"/>
          <p:cNvGrpSpPr/>
          <p:nvPr/>
        </p:nvGrpSpPr>
        <p:grpSpPr>
          <a:xfrm>
            <a:off x="3" y="6525387"/>
            <a:ext cx="1691678" cy="359997"/>
            <a:chOff x="0" y="6570669"/>
            <a:chExt cx="1161710" cy="28733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SURVEYOR-I– Part 2</a:t>
              </a: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323529" y="76200"/>
            <a:ext cx="8712968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SURVEYOR-I Study – Part 2: </a:t>
            </a:r>
            <a:r>
              <a:rPr lang="en-US" sz="3000" dirty="0" err="1" smtClean="0">
                <a:ea typeface="ＭＳ Ｐゴシック" pitchFamily="34" charset="-128"/>
              </a:rPr>
              <a:t>glecaprevir</a:t>
            </a:r>
            <a:r>
              <a:rPr lang="en-US" sz="3000" dirty="0" smtClean="0">
                <a:ea typeface="ＭＳ Ｐゴシック" pitchFamily="34" charset="-128"/>
              </a:rPr>
              <a:t> + </a:t>
            </a:r>
            <a:r>
              <a:rPr lang="en-US" sz="3000" dirty="0" err="1" smtClean="0">
                <a:ea typeface="ＭＳ Ｐゴシック" pitchFamily="34" charset="-128"/>
              </a:rPr>
              <a:t>pibrentasvir</a:t>
            </a:r>
            <a:r>
              <a:rPr lang="en-US" sz="3000" dirty="0" smtClean="0">
                <a:ea typeface="ＭＳ Ｐゴシック" pitchFamily="34" charset="-128"/>
              </a:rPr>
              <a:t> in </a:t>
            </a:r>
            <a:r>
              <a:rPr lang="en-US" sz="3000" dirty="0">
                <a:ea typeface="ＭＳ Ｐゴシック" pitchFamily="34" charset="-128"/>
              </a:rPr>
              <a:t>genotype 1, 4, 5, 6 – Phase II 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1691682" y="6608385"/>
            <a:ext cx="74523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PY. J.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2017; 67:263-71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3254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70892559"/>
              </p:ext>
            </p:extLst>
          </p:nvPr>
        </p:nvGraphicFramePr>
        <p:xfrm>
          <a:off x="251520" y="1700808"/>
          <a:ext cx="8640960" cy="4602157"/>
        </p:xfrm>
        <a:graphic>
          <a:graphicData uri="http://schemas.openxmlformats.org/drawingml/2006/table">
            <a:tbl>
              <a:tblPr/>
              <a:tblGrid>
                <a:gridCol w="3672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0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300 mg + PIB 120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 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300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mg + PIB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Genotypes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4, 5,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 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30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7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 1, adenocarcinoma)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7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(adenocarcinoma)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&gt; 10% of patients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14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&gt; 3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&gt; 3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Alkaline phosphatase &gt; 2.5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&gt; 1.5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10 g/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95400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abnormalities, %</a:t>
            </a:r>
          </a:p>
        </p:txBody>
      </p:sp>
      <p:grpSp>
        <p:nvGrpSpPr>
          <p:cNvPr id="6" name="Grouper 65"/>
          <p:cNvGrpSpPr/>
          <p:nvPr/>
        </p:nvGrpSpPr>
        <p:grpSpPr>
          <a:xfrm>
            <a:off x="3" y="6525387"/>
            <a:ext cx="1691678" cy="359997"/>
            <a:chOff x="0" y="6570669"/>
            <a:chExt cx="1161710" cy="28733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SURVEYOR-I– Part 2</a:t>
              </a: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1691682" y="6381328"/>
            <a:ext cx="74523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F. EASL 2016, Abs. SAT-157,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2016;64:S768 ;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EASL 2016, Abs SAT-135, </a:t>
            </a:r>
            <a:b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</a:b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2016;64:S757,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EASL 2016, Abs SAT-137,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2016;64:S758</a:t>
            </a: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323529" y="76200"/>
            <a:ext cx="8712968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SURVEYOR-I Study – Part 2: </a:t>
            </a:r>
            <a:r>
              <a:rPr lang="en-US" sz="3000" dirty="0" err="1" smtClean="0">
                <a:ea typeface="ＭＳ Ｐゴシック" pitchFamily="34" charset="-128"/>
              </a:rPr>
              <a:t>glecaprevir</a:t>
            </a:r>
            <a:r>
              <a:rPr lang="en-US" sz="3000" dirty="0" smtClean="0">
                <a:ea typeface="ＭＳ Ｐゴシック" pitchFamily="34" charset="-128"/>
              </a:rPr>
              <a:t> + </a:t>
            </a:r>
            <a:r>
              <a:rPr lang="en-US" sz="3000" dirty="0" err="1" smtClean="0">
                <a:ea typeface="ＭＳ Ｐゴシック" pitchFamily="34" charset="-128"/>
              </a:rPr>
              <a:t>pibrentasvir</a:t>
            </a:r>
            <a:r>
              <a:rPr lang="en-US" sz="3000" dirty="0" smtClean="0">
                <a:ea typeface="ＭＳ Ｐゴシック" pitchFamily="34" charset="-128"/>
              </a:rPr>
              <a:t> in </a:t>
            </a:r>
            <a:r>
              <a:rPr lang="en-US" sz="3000" dirty="0">
                <a:ea typeface="ＭＳ Ｐゴシック" pitchFamily="34" charset="-128"/>
              </a:rPr>
              <a:t>genotype 1, 4, 5, 6 – Phase II </a:t>
            </a:r>
          </a:p>
        </p:txBody>
      </p:sp>
    </p:spTree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876"/>
            <a:ext cx="8208912" cy="518445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  <a:br>
              <a:rPr lang="en-US" sz="2800" dirty="0">
                <a:ea typeface="ＭＳ Ｐゴシック" pitchFamily="34" charset="-128"/>
              </a:rPr>
            </a:br>
            <a:endParaRPr lang="en-US" sz="2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High SVR rates were achieved in HCV genotype 1-infected patients with once daily combination of </a:t>
            </a:r>
            <a:r>
              <a:rPr lang="en-US" sz="2000" dirty="0" smtClean="0">
                <a:ea typeface="ＭＳ Ｐゴシック" pitchFamily="34" charset="-128"/>
              </a:rPr>
              <a:t>GLE </a:t>
            </a:r>
            <a:r>
              <a:rPr lang="en-US" sz="2000" dirty="0">
                <a:ea typeface="ＭＳ Ｐゴシック" pitchFamily="34" charset="-128"/>
              </a:rPr>
              <a:t>+ </a:t>
            </a:r>
            <a:r>
              <a:rPr lang="en-US" sz="2000" dirty="0" smtClean="0">
                <a:ea typeface="ＭＳ Ｐゴシック" pitchFamily="34" charset="-128"/>
              </a:rPr>
              <a:t>PIB</a:t>
            </a:r>
            <a:endParaRPr lang="en-US" sz="2000" dirty="0">
              <a:ea typeface="ＭＳ Ｐゴシック" pitchFamily="34" charset="-128"/>
            </a:endParaRP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By </a:t>
            </a:r>
            <a:r>
              <a:rPr lang="en-US" sz="1800" dirty="0" err="1">
                <a:ea typeface="ＭＳ Ｐゴシック" pitchFamily="34" charset="-128"/>
              </a:rPr>
              <a:t>ITTm</a:t>
            </a:r>
            <a:r>
              <a:rPr lang="en-US" sz="1800" dirty="0">
                <a:ea typeface="ＭＳ Ｐゴシック" pitchFamily="34" charset="-128"/>
              </a:rPr>
              <a:t>, all patients without cirrhosis achieved SVR</a:t>
            </a:r>
            <a:r>
              <a:rPr lang="en-US" sz="1800" baseline="-25000" dirty="0">
                <a:ea typeface="ＭＳ Ｐゴシック" pitchFamily="34" charset="-128"/>
              </a:rPr>
              <a:t>12</a:t>
            </a:r>
            <a:r>
              <a:rPr lang="en-US" sz="1800" dirty="0">
                <a:ea typeface="ＭＳ Ｐゴシック" pitchFamily="34" charset="-128"/>
              </a:rPr>
              <a:t> </a:t>
            </a:r>
            <a:br>
              <a:rPr lang="en-US" sz="1800" dirty="0">
                <a:ea typeface="ＭＳ Ｐゴシック" pitchFamily="34" charset="-128"/>
              </a:rPr>
            </a:br>
            <a:r>
              <a:rPr lang="en-US" sz="1800" dirty="0">
                <a:ea typeface="ＭＳ Ｐゴシック" pitchFamily="34" charset="-128"/>
              </a:rPr>
              <a:t>after 8 weeks of treatment (97% by ITT)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34" charset="-128"/>
              </a:rPr>
              <a:t>No </a:t>
            </a:r>
            <a:r>
              <a:rPr lang="en-US" sz="1800" dirty="0">
                <a:ea typeface="ＭＳ Ｐゴシック" pitchFamily="34" charset="-128"/>
              </a:rPr>
              <a:t>impact on efficacy of baseline NS3 and/or NS5A RAVs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34" charset="-128"/>
              </a:rPr>
              <a:t>100</a:t>
            </a:r>
            <a:r>
              <a:rPr lang="en-US" sz="2000" dirty="0">
                <a:ea typeface="ＭＳ Ｐゴシック" pitchFamily="34" charset="-128"/>
              </a:rPr>
              <a:t>%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was achieved in patients with HCV genotype 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4, 5 or 6 following 12 weeks of </a:t>
            </a:r>
            <a:r>
              <a:rPr lang="en-US" sz="2000" dirty="0" smtClean="0">
                <a:ea typeface="ＭＳ Ｐゴシック" pitchFamily="34" charset="-128"/>
              </a:rPr>
              <a:t>GLE </a:t>
            </a:r>
            <a:r>
              <a:rPr lang="en-US" sz="2000" dirty="0">
                <a:ea typeface="ＭＳ Ｐゴシック" pitchFamily="34" charset="-128"/>
              </a:rPr>
              <a:t>+ </a:t>
            </a:r>
            <a:r>
              <a:rPr lang="en-US" sz="2000" dirty="0" smtClean="0">
                <a:ea typeface="ＭＳ Ｐゴシック" pitchFamily="34" charset="-128"/>
              </a:rPr>
              <a:t>PIB</a:t>
            </a:r>
            <a:endParaRPr lang="en-US" sz="20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Adverse events were mostly mild in severity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No discontinuation for adverse event related to study drug</a:t>
            </a:r>
          </a:p>
        </p:txBody>
      </p:sp>
      <p:grpSp>
        <p:nvGrpSpPr>
          <p:cNvPr id="7" name="Grouper 65"/>
          <p:cNvGrpSpPr/>
          <p:nvPr/>
        </p:nvGrpSpPr>
        <p:grpSpPr>
          <a:xfrm>
            <a:off x="3" y="6525387"/>
            <a:ext cx="1691678" cy="359997"/>
            <a:chOff x="0" y="6570669"/>
            <a:chExt cx="1161710" cy="28733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60796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SURVEYOR-I– Part 2</a:t>
              </a: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1691682" y="6608385"/>
            <a:ext cx="74523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PY. J.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2017; 67:263-71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323529" y="76200"/>
            <a:ext cx="8712968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SURVEYOR-I Study – Part 2: </a:t>
            </a:r>
            <a:r>
              <a:rPr lang="en-US" sz="3000" dirty="0" err="1" smtClean="0">
                <a:ea typeface="ＭＳ Ｐゴシック" pitchFamily="34" charset="-128"/>
              </a:rPr>
              <a:t>glecaprevir</a:t>
            </a:r>
            <a:r>
              <a:rPr lang="en-US" sz="3000" dirty="0" smtClean="0">
                <a:ea typeface="ＭＳ Ｐゴシック" pitchFamily="34" charset="-128"/>
              </a:rPr>
              <a:t> + </a:t>
            </a:r>
            <a:r>
              <a:rPr lang="en-US" sz="3000" dirty="0" err="1" smtClean="0">
                <a:ea typeface="ＭＳ Ｐゴシック" pitchFamily="34" charset="-128"/>
              </a:rPr>
              <a:t>pibrentasvir</a:t>
            </a:r>
            <a:r>
              <a:rPr lang="en-US" sz="3000" dirty="0" smtClean="0">
                <a:ea typeface="ＭＳ Ｐゴシック" pitchFamily="34" charset="-128"/>
              </a:rPr>
              <a:t> in </a:t>
            </a:r>
            <a:r>
              <a:rPr lang="en-US" sz="3000" dirty="0">
                <a:ea typeface="ＭＳ Ｐゴシック" pitchFamily="34" charset="-128"/>
              </a:rPr>
              <a:t>genotype 1, 4, 5, 6 – Phase II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6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5761</TotalTime>
  <Words>739</Words>
  <Application>Microsoft Macintosh PowerPoint</Application>
  <PresentationFormat>Présentation à l'écran (4:3)</PresentationFormat>
  <Paragraphs>153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2016 </vt:lpstr>
      <vt:lpstr>SURVEYOR-I Study – Part 2: glecaprevir + pibrentasvir in genotype 1, 4, 5, 6 – Phase II </vt:lpstr>
      <vt:lpstr>SURVEYOR-I Study – Part 2: glecaprevir + pibrentasvir in genotype 1, 4, 5, 6 – Phase II </vt:lpstr>
      <vt:lpstr>Présentation PowerPoint</vt:lpstr>
      <vt:lpstr>SURVEYOR-I Study – Part 2: glecaprevir + pibrentasvir in genotype 1, 4, 5, 6 – Phase II </vt:lpstr>
      <vt:lpstr>SURVEYOR-I Study – Part 2: glecaprevir + pibrentasvir in genotype 1, 4, 5, 6 – Phase II </vt:lpstr>
      <vt:lpstr>SURVEYOR-I Study – Part 2: glecaprevir + pibrentasvir in genotype 1, 4, 5, 6 – Phase II 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 de Microsoft Office</cp:lastModifiedBy>
  <cp:revision>214</cp:revision>
  <dcterms:created xsi:type="dcterms:W3CDTF">2010-10-19T10:42:50Z</dcterms:created>
  <dcterms:modified xsi:type="dcterms:W3CDTF">2017-11-22T22:39:46Z</dcterms:modified>
</cp:coreProperties>
</file>