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4" r:id="rId2"/>
    <p:sldId id="285" r:id="rId3"/>
    <p:sldId id="291" r:id="rId4"/>
    <p:sldId id="287" r:id="rId5"/>
    <p:sldId id="290" r:id="rId6"/>
  </p:sldIdLst>
  <p:sldSz cx="9144000" cy="6858000" type="screen4x3"/>
  <p:notesSz cx="6858000" cy="9144000"/>
  <p:defaultTextStyle>
    <a:defPPr>
      <a:defRPr lang="fr-FR"/>
    </a:defPPr>
    <a:lvl1pPr algn="l" rtl="0" fontAlgn="base">
      <a:spcBef>
        <a:spcPct val="0"/>
      </a:spcBef>
      <a:spcAft>
        <a:spcPct val="0"/>
      </a:spcAft>
      <a:defRPr kern="1200">
        <a:solidFill>
          <a:srgbClr val="000066"/>
        </a:solidFill>
        <a:latin typeface="Arial" charset="0"/>
        <a:ea typeface="+mn-ea"/>
        <a:cs typeface="Arial" charset="0"/>
      </a:defRPr>
    </a:lvl1pPr>
    <a:lvl2pPr marL="457200" algn="l" rtl="0" fontAlgn="base">
      <a:spcBef>
        <a:spcPct val="0"/>
      </a:spcBef>
      <a:spcAft>
        <a:spcPct val="0"/>
      </a:spcAft>
      <a:defRPr kern="1200">
        <a:solidFill>
          <a:srgbClr val="000066"/>
        </a:solidFill>
        <a:latin typeface="Arial" charset="0"/>
        <a:ea typeface="+mn-ea"/>
        <a:cs typeface="Arial" charset="0"/>
      </a:defRPr>
    </a:lvl2pPr>
    <a:lvl3pPr marL="914400" algn="l" rtl="0" fontAlgn="base">
      <a:spcBef>
        <a:spcPct val="0"/>
      </a:spcBef>
      <a:spcAft>
        <a:spcPct val="0"/>
      </a:spcAft>
      <a:defRPr kern="1200">
        <a:solidFill>
          <a:srgbClr val="000066"/>
        </a:solidFill>
        <a:latin typeface="Arial" charset="0"/>
        <a:ea typeface="+mn-ea"/>
        <a:cs typeface="Arial" charset="0"/>
      </a:defRPr>
    </a:lvl3pPr>
    <a:lvl4pPr marL="1371600" algn="l" rtl="0" fontAlgn="base">
      <a:spcBef>
        <a:spcPct val="0"/>
      </a:spcBef>
      <a:spcAft>
        <a:spcPct val="0"/>
      </a:spcAft>
      <a:defRPr kern="1200">
        <a:solidFill>
          <a:srgbClr val="000066"/>
        </a:solidFill>
        <a:latin typeface="Arial" charset="0"/>
        <a:ea typeface="+mn-ea"/>
        <a:cs typeface="Arial" charset="0"/>
      </a:defRPr>
    </a:lvl4pPr>
    <a:lvl5pPr marL="1828800" algn="l" rtl="0" fontAlgn="base">
      <a:spcBef>
        <a:spcPct val="0"/>
      </a:spcBef>
      <a:spcAft>
        <a:spcPct val="0"/>
      </a:spcAft>
      <a:defRPr kern="1200">
        <a:solidFill>
          <a:srgbClr val="000066"/>
        </a:solidFill>
        <a:latin typeface="Arial" charset="0"/>
        <a:ea typeface="+mn-ea"/>
        <a:cs typeface="Arial" charset="0"/>
      </a:defRPr>
    </a:lvl5pPr>
    <a:lvl6pPr marL="2286000" algn="l" defTabSz="914400" rtl="0" eaLnBrk="1" latinLnBrk="0" hangingPunct="1">
      <a:defRPr kern="1200">
        <a:solidFill>
          <a:srgbClr val="000066"/>
        </a:solidFill>
        <a:latin typeface="Arial" charset="0"/>
        <a:ea typeface="+mn-ea"/>
        <a:cs typeface="Arial" charset="0"/>
      </a:defRPr>
    </a:lvl6pPr>
    <a:lvl7pPr marL="2743200" algn="l" defTabSz="914400" rtl="0" eaLnBrk="1" latinLnBrk="0" hangingPunct="1">
      <a:defRPr kern="1200">
        <a:solidFill>
          <a:srgbClr val="000066"/>
        </a:solidFill>
        <a:latin typeface="Arial" charset="0"/>
        <a:ea typeface="+mn-ea"/>
        <a:cs typeface="Arial" charset="0"/>
      </a:defRPr>
    </a:lvl7pPr>
    <a:lvl8pPr marL="3200400" algn="l" defTabSz="914400" rtl="0" eaLnBrk="1" latinLnBrk="0" hangingPunct="1">
      <a:defRPr kern="1200">
        <a:solidFill>
          <a:srgbClr val="000066"/>
        </a:solidFill>
        <a:latin typeface="Arial" charset="0"/>
        <a:ea typeface="+mn-ea"/>
        <a:cs typeface="Arial" charset="0"/>
      </a:defRPr>
    </a:lvl8pPr>
    <a:lvl9pPr marL="3657600" algn="l" defTabSz="914400" rtl="0" eaLnBrk="1" latinLnBrk="0" hangingPunct="1">
      <a:defRPr kern="1200">
        <a:solidFill>
          <a:srgbClr val="000066"/>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DDDDDD"/>
    <a:srgbClr val="00B200"/>
    <a:srgbClr val="0070C0"/>
    <a:srgbClr val="000066"/>
    <a:srgbClr val="10EB00"/>
    <a:srgbClr val="FF6600"/>
    <a:srgbClr val="000000"/>
    <a:srgbClr val="3333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varScale="1">
        <p:scale>
          <a:sx n="107" d="100"/>
          <a:sy n="107" d="100"/>
        </p:scale>
        <p:origin x="-2484" y="-78"/>
      </p:cViewPr>
      <p:guideLst>
        <p:guide orient="horz"/>
        <p:guide pos="5759"/>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cs typeface="+mn-cs"/>
              </a:defRPr>
            </a:lvl1pPr>
          </a:lstStyle>
          <a:p>
            <a:pPr>
              <a:defRPr/>
            </a:pPr>
            <a:fld id="{FED37435-6F7F-4E73-AC05-7DFCA6B8B48E}" type="datetimeFigureOut">
              <a:rPr lang="fr-FR"/>
              <a:pPr>
                <a:defRPr/>
              </a:pPr>
              <a:t>14/01/2016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cs typeface="+mn-cs"/>
              </a:defRPr>
            </a:lvl1pPr>
          </a:lstStyle>
          <a:p>
            <a:pPr>
              <a:defRPr/>
            </a:pPr>
            <a:fld id="{9D35950B-3B05-4EEB-A27F-E7E72F71A98A}" type="slidenum">
              <a:rPr lang="fr-FR"/>
              <a:pPr>
                <a:defRPr/>
              </a:pPr>
              <a:t>‹N°›</a:t>
            </a:fld>
            <a:endParaRPr lang="fr-FR"/>
          </a:p>
        </p:txBody>
      </p:sp>
    </p:spTree>
    <p:extLst>
      <p:ext uri="{BB962C8B-B14F-4D97-AF65-F5344CB8AC3E}">
        <p14:creationId xmlns:p14="http://schemas.microsoft.com/office/powerpoint/2010/main" val="38631264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Rot="1" noChangeAspect="1" noChangeArrowheads="1" noTextEdit="1"/>
          </p:cNvSpPr>
          <p:nvPr>
            <p:ph type="sldImg"/>
          </p:nvPr>
        </p:nvSpPr>
        <p:spPr>
          <a:ln/>
        </p:spPr>
      </p:sp>
      <p:sp>
        <p:nvSpPr>
          <p:cNvPr id="235523" name="Rectangle 3"/>
          <p:cNvSpPr>
            <a:spLocks noGrp="1" noChangeArrowheads="1"/>
          </p:cNvSpPr>
          <p:nvPr>
            <p:ph type="body" idx="1"/>
          </p:nvPr>
        </p:nvSpPr>
        <p:spPr>
          <a:noFill/>
          <a:ln/>
        </p:spPr>
        <p:txBody>
          <a:bodyPr/>
          <a:lstStyle/>
          <a:p>
            <a:endParaRPr lang="en-GB">
              <a:latin typeface="Arial" pitchFamily="-1" charset="0"/>
              <a:ea typeface="ＭＳ Ｐゴシック" pitchFamily="-1" charset="-128"/>
              <a:cs typeface="ＭＳ Ｐゴシック" pitchFamily="-1" charset="-128"/>
            </a:endParaRPr>
          </a:p>
        </p:txBody>
      </p:sp>
      <p:sp>
        <p:nvSpPr>
          <p:cNvPr id="235524" name="Rectangle 8"/>
          <p:cNvSpPr txBox="1">
            <a:spLocks noGrp="1" noChangeArrowheads="1"/>
          </p:cNvSpPr>
          <p:nvPr/>
        </p:nvSpPr>
        <p:spPr bwMode="auto">
          <a:xfrm>
            <a:off x="0" y="0"/>
            <a:ext cx="3208170" cy="260973"/>
          </a:xfrm>
          <a:prstGeom prst="rect">
            <a:avLst/>
          </a:prstGeom>
          <a:noFill/>
          <a:ln w="9525">
            <a:noFill/>
            <a:miter lim="800000"/>
            <a:headEnd/>
            <a:tailEnd/>
          </a:ln>
        </p:spPr>
        <p:txBody>
          <a:bodyPr lIns="92303" tIns="46151" rIns="92303" bIns="46151">
            <a:prstTxWarp prst="textNoShape">
              <a:avLst/>
            </a:prstTxWarp>
          </a:bodyPr>
          <a:lstStyle/>
          <a:p>
            <a:pPr defTabSz="923215" fontAlgn="base">
              <a:spcBef>
                <a:spcPct val="0"/>
              </a:spcBef>
              <a:spcAft>
                <a:spcPct val="0"/>
              </a:spcAft>
            </a:pPr>
            <a:r>
              <a:rPr lang="fr-FR" sz="1300" dirty="0" err="1">
                <a:solidFill>
                  <a:prstClr val="black"/>
                </a:solidFill>
                <a:latin typeface="Trebuchet MS" pitchFamily="-1" charset="0"/>
                <a:ea typeface="ＭＳ Ｐゴシック" pitchFamily="-1" charset="-128"/>
                <a:cs typeface="ＭＳ Ｐゴシック" pitchFamily="-1" charset="-128"/>
              </a:rPr>
              <a:t>ARV-trial.com</a:t>
            </a:r>
            <a:endParaRPr lang="fr-FR" sz="1300" dirty="0">
              <a:solidFill>
                <a:prstClr val="black"/>
              </a:solidFill>
              <a:latin typeface="Trebuchet MS" pitchFamily="-1" charset="0"/>
              <a:ea typeface="ＭＳ Ｐゴシック" pitchFamily="-1" charset="-128"/>
              <a:cs typeface="ＭＳ Ｐゴシック" pitchFamily="-1" charset="-128"/>
            </a:endParaRPr>
          </a:p>
        </p:txBody>
      </p:sp>
      <p:sp>
        <p:nvSpPr>
          <p:cNvPr id="235525" name="Rectangle 7"/>
          <p:cNvSpPr txBox="1">
            <a:spLocks noGrp="1" noChangeArrowheads="1"/>
          </p:cNvSpPr>
          <p:nvPr/>
        </p:nvSpPr>
        <p:spPr bwMode="auto">
          <a:xfrm>
            <a:off x="3614559" y="8424905"/>
            <a:ext cx="2968937" cy="458122"/>
          </a:xfrm>
          <a:prstGeom prst="rect">
            <a:avLst/>
          </a:prstGeom>
          <a:noFill/>
          <a:ln w="9525">
            <a:noFill/>
            <a:miter lim="800000"/>
            <a:headEnd/>
            <a:tailEnd/>
          </a:ln>
        </p:spPr>
        <p:txBody>
          <a:bodyPr lIns="84982" tIns="42490" rIns="84982" bIns="42490" anchor="b">
            <a:prstTxWarp prst="textNoShape">
              <a:avLst/>
            </a:prstTxWarp>
          </a:bodyPr>
          <a:lstStyle/>
          <a:p>
            <a:pPr algn="r" defTabSz="851410" fontAlgn="base">
              <a:spcBef>
                <a:spcPct val="0"/>
              </a:spcBef>
              <a:spcAft>
                <a:spcPct val="0"/>
              </a:spcAft>
            </a:pPr>
            <a:fld id="{ABD13AC1-ED3F-2A4B-9921-15F23555C253}" type="slidenum">
              <a:rPr lang="fr-FR" sz="1200">
                <a:solidFill>
                  <a:prstClr val="black"/>
                </a:solidFill>
                <a:latin typeface="Arial" pitchFamily="-1" charset="0"/>
                <a:ea typeface="ＭＳ Ｐゴシック" pitchFamily="-1" charset="-128"/>
                <a:cs typeface="ＭＳ Ｐゴシック" pitchFamily="-1" charset="-128"/>
              </a:rPr>
              <a:pPr algn="r" defTabSz="851410" fontAlgn="base">
                <a:spcBef>
                  <a:spcPct val="0"/>
                </a:spcBef>
                <a:spcAft>
                  <a:spcPct val="0"/>
                </a:spcAft>
              </a:pPr>
              <a:t>1</a:t>
            </a:fld>
            <a:endParaRPr lang="fr-FR" sz="1200" dirty="0">
              <a:solidFill>
                <a:prstClr val="black"/>
              </a:solidFill>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a:noFill/>
          <a:ln/>
        </p:spPr>
        <p:txBody>
          <a:bodyPr/>
          <a:lstStyle/>
          <a:p>
            <a:endParaRPr lang="en-GB">
              <a:latin typeface="Arial" pitchFamily="-1" charset="0"/>
              <a:ea typeface="ＭＳ Ｐゴシック" pitchFamily="-1" charset="-128"/>
              <a:cs typeface="ＭＳ Ｐゴシック" pitchFamily="-1" charset="-128"/>
            </a:endParaRPr>
          </a:p>
        </p:txBody>
      </p:sp>
      <p:sp>
        <p:nvSpPr>
          <p:cNvPr id="237572" name="Rectangle 8"/>
          <p:cNvSpPr txBox="1">
            <a:spLocks noGrp="1" noChangeArrowheads="1"/>
          </p:cNvSpPr>
          <p:nvPr/>
        </p:nvSpPr>
        <p:spPr bwMode="auto">
          <a:xfrm>
            <a:off x="0" y="0"/>
            <a:ext cx="3208170" cy="260973"/>
          </a:xfrm>
          <a:prstGeom prst="rect">
            <a:avLst/>
          </a:prstGeom>
          <a:noFill/>
          <a:ln w="9525">
            <a:noFill/>
            <a:miter lim="800000"/>
            <a:headEnd/>
            <a:tailEnd/>
          </a:ln>
        </p:spPr>
        <p:txBody>
          <a:bodyPr lIns="92303" tIns="46151" rIns="92303" bIns="46151">
            <a:prstTxWarp prst="textNoShape">
              <a:avLst/>
            </a:prstTxWarp>
          </a:bodyPr>
          <a:lstStyle/>
          <a:p>
            <a:pPr defTabSz="923215" fontAlgn="base">
              <a:spcBef>
                <a:spcPct val="0"/>
              </a:spcBef>
              <a:spcAft>
                <a:spcPct val="0"/>
              </a:spcAft>
            </a:pPr>
            <a:r>
              <a:rPr lang="fr-FR" sz="1300" dirty="0" err="1">
                <a:solidFill>
                  <a:prstClr val="black"/>
                </a:solidFill>
                <a:latin typeface="Trebuchet MS" pitchFamily="-1" charset="0"/>
                <a:ea typeface="ＭＳ Ｐゴシック" pitchFamily="-1" charset="-128"/>
                <a:cs typeface="ＭＳ Ｐゴシック" pitchFamily="-1" charset="-128"/>
              </a:rPr>
              <a:t>ARV-trial.com</a:t>
            </a:r>
            <a:endParaRPr lang="fr-FR" sz="1300" dirty="0">
              <a:solidFill>
                <a:prstClr val="black"/>
              </a:solidFill>
              <a:latin typeface="Trebuchet MS" pitchFamily="-1" charset="0"/>
              <a:ea typeface="ＭＳ Ｐゴシック" pitchFamily="-1" charset="-128"/>
              <a:cs typeface="ＭＳ Ｐゴシック" pitchFamily="-1" charset="-128"/>
            </a:endParaRPr>
          </a:p>
        </p:txBody>
      </p:sp>
      <p:sp>
        <p:nvSpPr>
          <p:cNvPr id="237573" name="Rectangle 7"/>
          <p:cNvSpPr txBox="1">
            <a:spLocks noGrp="1" noChangeArrowheads="1"/>
          </p:cNvSpPr>
          <p:nvPr/>
        </p:nvSpPr>
        <p:spPr bwMode="auto">
          <a:xfrm>
            <a:off x="3614559" y="8424905"/>
            <a:ext cx="2968937" cy="458122"/>
          </a:xfrm>
          <a:prstGeom prst="rect">
            <a:avLst/>
          </a:prstGeom>
          <a:noFill/>
          <a:ln w="9525">
            <a:noFill/>
            <a:miter lim="800000"/>
            <a:headEnd/>
            <a:tailEnd/>
          </a:ln>
        </p:spPr>
        <p:txBody>
          <a:bodyPr lIns="84982" tIns="42490" rIns="84982" bIns="42490" anchor="b">
            <a:prstTxWarp prst="textNoShape">
              <a:avLst/>
            </a:prstTxWarp>
          </a:bodyPr>
          <a:lstStyle/>
          <a:p>
            <a:pPr algn="r" defTabSz="851410" fontAlgn="base">
              <a:spcBef>
                <a:spcPct val="0"/>
              </a:spcBef>
              <a:spcAft>
                <a:spcPct val="0"/>
              </a:spcAft>
            </a:pPr>
            <a:fld id="{880136FD-DA54-CE44-8A56-02770BFDE739}" type="slidenum">
              <a:rPr lang="fr-FR" sz="1200">
                <a:solidFill>
                  <a:prstClr val="black"/>
                </a:solidFill>
                <a:latin typeface="Arial" pitchFamily="-1" charset="0"/>
                <a:ea typeface="ＭＳ Ｐゴシック" pitchFamily="-1" charset="-128"/>
                <a:cs typeface="ＭＳ Ｐゴシック" pitchFamily="-1" charset="-128"/>
              </a:rPr>
              <a:pPr algn="r" defTabSz="851410" fontAlgn="base">
                <a:spcBef>
                  <a:spcPct val="0"/>
                </a:spcBef>
                <a:spcAft>
                  <a:spcPct val="0"/>
                </a:spcAft>
              </a:pPr>
              <a:t>2</a:t>
            </a:fld>
            <a:endParaRPr lang="fr-FR" sz="1200" dirty="0">
              <a:solidFill>
                <a:prstClr val="black"/>
              </a:solidFill>
              <a:latin typeface="Arial" pitchFamily="-1" charset="0"/>
              <a:ea typeface="ＭＳ Ｐゴシック" pitchFamily="-1" charset="-128"/>
              <a:cs typeface="ＭＳ Ｐゴシック" pitchFamily="-1"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pPr>
              <a:defRPr/>
            </a:pPr>
            <a:fld id="{9D35950B-3B05-4EEB-A27F-E7E72F71A98A}" type="slidenum">
              <a:rPr lang="fr-FR" smtClean="0"/>
              <a:pPr>
                <a:defRPr/>
              </a:pPr>
              <a:t>3</a:t>
            </a:fld>
            <a:endParaRPr lang="fr-FR"/>
          </a:p>
        </p:txBody>
      </p:sp>
    </p:spTree>
    <p:extLst>
      <p:ext uri="{BB962C8B-B14F-4D97-AF65-F5344CB8AC3E}">
        <p14:creationId xmlns:p14="http://schemas.microsoft.com/office/powerpoint/2010/main" val="2507553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Pooled mono analysis</a:t>
            </a:r>
            <a:r>
              <a:rPr lang="en-US" baseline="0" dirty="0" smtClean="0"/>
              <a:t> 16% BL RAVS</a:t>
            </a:r>
          </a:p>
          <a:p>
            <a:r>
              <a:rPr lang="en-US" baseline="0" dirty="0" smtClean="0"/>
              <a:t>96% of those without BL RAVS achieved SVR (just a difference of numbers)</a:t>
            </a:r>
            <a:endParaRPr lang="en-US" dirty="0"/>
          </a:p>
        </p:txBody>
      </p:sp>
      <p:sp>
        <p:nvSpPr>
          <p:cNvPr id="4" name="Slide Number Placeholder 3"/>
          <p:cNvSpPr>
            <a:spLocks noGrp="1"/>
          </p:cNvSpPr>
          <p:nvPr>
            <p:ph type="sldNum" sz="quarter" idx="10"/>
          </p:nvPr>
        </p:nvSpPr>
        <p:spPr/>
        <p:txBody>
          <a:bodyPr/>
          <a:lstStyle/>
          <a:p>
            <a:fld id="{04003896-9F7B-4049-841F-639197E05FE7}" type="slidenum">
              <a:rPr lang="en-US" smtClean="0"/>
              <a:pPr/>
              <a:t>4</a:t>
            </a:fld>
            <a:endParaRPr lang="en-US"/>
          </a:p>
        </p:txBody>
      </p:sp>
    </p:spTree>
    <p:extLst>
      <p:ext uri="{BB962C8B-B14F-4D97-AF65-F5344CB8AC3E}">
        <p14:creationId xmlns:p14="http://schemas.microsoft.com/office/powerpoint/2010/main" val="2838724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lang="fr-FR" dirty="0" smtClean="0"/>
              <a:t>Cliquez pour modifier le style du titre</a:t>
            </a:r>
            <a:endParaRPr lang="fr-FR" dirty="0"/>
          </a:p>
        </p:txBody>
      </p:sp>
      <p:sp>
        <p:nvSpPr>
          <p:cNvPr id="3" name="Espace réservé du contenu 2"/>
          <p:cNvSpPr>
            <a:spLocks noGrp="1"/>
          </p:cNvSpPr>
          <p:nvPr>
            <p:ph sz="half" idx="1"/>
          </p:nvPr>
        </p:nvSpPr>
        <p:spPr>
          <a:xfrm>
            <a:off x="34925" y="1484313"/>
            <a:ext cx="4424363" cy="4924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11688" y="1484313"/>
            <a:ext cx="4424362" cy="4924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lang="fr-FR" smtClean="0"/>
              <a:t>Cliquez pour modifier le style du titre</a:t>
            </a:r>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685800" y="6497638"/>
            <a:ext cx="68580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sz="1200" b="1" dirty="0">
              <a:solidFill>
                <a:srgbClr val="000000"/>
              </a:solidFill>
            </a:endParaRPr>
          </a:p>
        </p:txBody>
      </p:sp>
      <p:sp>
        <p:nvSpPr>
          <p:cNvPr id="6" name="TextBox 5"/>
          <p:cNvSpPr txBox="1">
            <a:spLocks noChangeArrowheads="1"/>
          </p:cNvSpPr>
          <p:nvPr userDrawn="1"/>
        </p:nvSpPr>
        <p:spPr bwMode="auto">
          <a:xfrm>
            <a:off x="685800" y="6503988"/>
            <a:ext cx="68580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sz="1200" b="1" dirty="0">
              <a:solidFill>
                <a:srgbClr val="000000"/>
              </a:solidFill>
            </a:endParaRPr>
          </a:p>
        </p:txBody>
      </p:sp>
      <p:sp>
        <p:nvSpPr>
          <p:cNvPr id="2" name="Title 1"/>
          <p:cNvSpPr>
            <a:spLocks noGrp="1"/>
          </p:cNvSpPr>
          <p:nvPr>
            <p:ph type="title"/>
          </p:nvPr>
        </p:nvSpPr>
        <p:spPr>
          <a:xfrm>
            <a:off x="685800" y="167640"/>
            <a:ext cx="7924800" cy="7874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900"/>
              </a:spcBef>
              <a:defRPr/>
            </a:lvl1pPr>
            <a:lvl2pPr>
              <a:spcBef>
                <a:spcPts val="0"/>
              </a:spcBef>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5"/>
          <p:cNvSpPr>
            <a:spLocks noGrp="1"/>
          </p:cNvSpPr>
          <p:nvPr>
            <p:ph type="body" sz="quarter" idx="11"/>
          </p:nvPr>
        </p:nvSpPr>
        <p:spPr>
          <a:xfrm>
            <a:off x="609599" y="6248400"/>
            <a:ext cx="7870371" cy="457200"/>
          </a:xfrm>
        </p:spPr>
        <p:txBody>
          <a:bodyPr anchor="b"/>
          <a:lstStyle>
            <a:lvl1pPr marL="0" indent="0">
              <a:spcBef>
                <a:spcPts val="0"/>
              </a:spcBef>
              <a:buNone/>
              <a:defRPr sz="1200"/>
            </a:lvl1pPr>
          </a:lstStyle>
          <a:p>
            <a:pPr lvl="0"/>
            <a:r>
              <a:rPr lang="en-US" dirty="0" smtClean="0"/>
              <a:t>Click to edit Master text styles</a:t>
            </a:r>
            <a:endParaRPr lang="en-US" dirty="0"/>
          </a:p>
        </p:txBody>
      </p:sp>
      <p:sp>
        <p:nvSpPr>
          <p:cNvPr id="8" name="Slide Number Placeholder 1"/>
          <p:cNvSpPr>
            <a:spLocks noGrp="1"/>
          </p:cNvSpPr>
          <p:nvPr>
            <p:ph type="sldNum" sz="quarter" idx="12"/>
          </p:nvPr>
        </p:nvSpPr>
        <p:spPr>
          <a:xfrm>
            <a:off x="6985000" y="6492879"/>
            <a:ext cx="2133600" cy="365125"/>
          </a:xfrm>
          <a:prstGeom prst="rect">
            <a:avLst/>
          </a:prstGeom>
        </p:spPr>
        <p:txBody>
          <a:bodyPr/>
          <a:lstStyle>
            <a:lvl1pPr algn="r" fontAlgn="auto">
              <a:spcBef>
                <a:spcPts val="0"/>
              </a:spcBef>
              <a:spcAft>
                <a:spcPts val="0"/>
              </a:spcAft>
              <a:defRPr sz="1200" b="0" baseline="0">
                <a:solidFill>
                  <a:srgbClr val="000000">
                    <a:tint val="75000"/>
                  </a:srgbClr>
                </a:solidFill>
              </a:defRPr>
            </a:lvl1pPr>
          </a:lstStyle>
          <a:p>
            <a:pPr>
              <a:defRPr/>
            </a:pPr>
            <a:fld id="{2BE16F37-D63B-443C-96C0-C234F1098F79}" type="slidenum">
              <a:rPr lang="en-US"/>
              <a:pPr>
                <a:defRPr/>
              </a:pPr>
              <a:t>‹N°›</a:t>
            </a:fld>
            <a:endParaRPr lang="en-US" dirty="0"/>
          </a:p>
        </p:txBody>
      </p:sp>
    </p:spTree>
    <p:extLst>
      <p:ext uri="{BB962C8B-B14F-4D97-AF65-F5344CB8AC3E}">
        <p14:creationId xmlns:p14="http://schemas.microsoft.com/office/powerpoint/2010/main" val="20942767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76200"/>
            <a:ext cx="8351837" cy="9763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539750" y="1557338"/>
            <a:ext cx="8351838" cy="4824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Lst>
  <p:txStyles>
    <p:titleStyle>
      <a:lvl1pPr algn="l" rtl="0" eaLnBrk="0" fontAlgn="base" hangingPunct="0">
        <a:lnSpc>
          <a:spcPct val="85000"/>
        </a:lnSpc>
        <a:spcBef>
          <a:spcPct val="0"/>
        </a:spcBef>
        <a:spcAft>
          <a:spcPct val="0"/>
        </a:spcAft>
        <a:defRPr sz="3200" b="1">
          <a:solidFill>
            <a:srgbClr val="333399"/>
          </a:solidFill>
          <a:latin typeface="+mj-lt"/>
          <a:ea typeface="+mj-ea"/>
          <a:cs typeface="+mj-cs"/>
        </a:defRPr>
      </a:lvl1pPr>
      <a:lvl2pPr algn="l" rtl="0" eaLnBrk="0" fontAlgn="base" hangingPunct="0">
        <a:lnSpc>
          <a:spcPct val="85000"/>
        </a:lnSpc>
        <a:spcBef>
          <a:spcPct val="0"/>
        </a:spcBef>
        <a:spcAft>
          <a:spcPct val="0"/>
        </a:spcAft>
        <a:defRPr sz="3200" b="1">
          <a:solidFill>
            <a:srgbClr val="333399"/>
          </a:solidFill>
          <a:latin typeface="Trebuchet MS" pitchFamily="34" charset="0"/>
        </a:defRPr>
      </a:lvl2pPr>
      <a:lvl3pPr algn="l" rtl="0" eaLnBrk="0" fontAlgn="base" hangingPunct="0">
        <a:lnSpc>
          <a:spcPct val="85000"/>
        </a:lnSpc>
        <a:spcBef>
          <a:spcPct val="0"/>
        </a:spcBef>
        <a:spcAft>
          <a:spcPct val="0"/>
        </a:spcAft>
        <a:defRPr sz="3200" b="1">
          <a:solidFill>
            <a:srgbClr val="333399"/>
          </a:solidFill>
          <a:latin typeface="Trebuchet MS" pitchFamily="34" charset="0"/>
        </a:defRPr>
      </a:lvl3pPr>
      <a:lvl4pPr algn="l" rtl="0" eaLnBrk="0" fontAlgn="base" hangingPunct="0">
        <a:lnSpc>
          <a:spcPct val="85000"/>
        </a:lnSpc>
        <a:spcBef>
          <a:spcPct val="0"/>
        </a:spcBef>
        <a:spcAft>
          <a:spcPct val="0"/>
        </a:spcAft>
        <a:defRPr sz="3200" b="1">
          <a:solidFill>
            <a:srgbClr val="333399"/>
          </a:solidFill>
          <a:latin typeface="Trebuchet MS" pitchFamily="34" charset="0"/>
        </a:defRPr>
      </a:lvl4pPr>
      <a:lvl5pPr algn="l" rtl="0" eaLnBrk="0" fontAlgn="base" hangingPunct="0">
        <a:lnSpc>
          <a:spcPct val="85000"/>
        </a:lnSpc>
        <a:spcBef>
          <a:spcPct val="0"/>
        </a:spcBef>
        <a:spcAft>
          <a:spcPct val="0"/>
        </a:spcAft>
        <a:defRPr sz="3200" b="1">
          <a:solidFill>
            <a:srgbClr val="333399"/>
          </a:solidFill>
          <a:latin typeface="Trebuchet MS" pitchFamily="34" charset="0"/>
        </a:defRPr>
      </a:lvl5pPr>
      <a:lvl6pPr marL="457200" algn="l" rtl="0" fontAlgn="base">
        <a:lnSpc>
          <a:spcPct val="85000"/>
        </a:lnSpc>
        <a:spcBef>
          <a:spcPct val="0"/>
        </a:spcBef>
        <a:spcAft>
          <a:spcPct val="0"/>
        </a:spcAft>
        <a:defRPr sz="3200" b="1">
          <a:solidFill>
            <a:srgbClr val="FFFF00"/>
          </a:solidFill>
          <a:latin typeface="Trebuchet MS" pitchFamily="34" charset="0"/>
        </a:defRPr>
      </a:lvl6pPr>
      <a:lvl7pPr marL="914400" algn="l" rtl="0" fontAlgn="base">
        <a:lnSpc>
          <a:spcPct val="85000"/>
        </a:lnSpc>
        <a:spcBef>
          <a:spcPct val="0"/>
        </a:spcBef>
        <a:spcAft>
          <a:spcPct val="0"/>
        </a:spcAft>
        <a:defRPr sz="3200" b="1">
          <a:solidFill>
            <a:srgbClr val="FFFF00"/>
          </a:solidFill>
          <a:latin typeface="Trebuchet MS" pitchFamily="34" charset="0"/>
        </a:defRPr>
      </a:lvl7pPr>
      <a:lvl8pPr marL="1371600" algn="l" rtl="0" fontAlgn="base">
        <a:lnSpc>
          <a:spcPct val="85000"/>
        </a:lnSpc>
        <a:spcBef>
          <a:spcPct val="0"/>
        </a:spcBef>
        <a:spcAft>
          <a:spcPct val="0"/>
        </a:spcAft>
        <a:defRPr sz="3200" b="1">
          <a:solidFill>
            <a:srgbClr val="FFFF00"/>
          </a:solidFill>
          <a:latin typeface="Trebuchet MS" pitchFamily="34" charset="0"/>
        </a:defRPr>
      </a:lvl8pPr>
      <a:lvl9pPr marL="1828800" algn="l" rtl="0" fontAlgn="base">
        <a:lnSpc>
          <a:spcPct val="85000"/>
        </a:lnSpc>
        <a:spcBef>
          <a:spcPct val="0"/>
        </a:spcBef>
        <a:spcAft>
          <a:spcPct val="0"/>
        </a:spcAft>
        <a:defRPr sz="3200" b="1">
          <a:solidFill>
            <a:srgbClr val="FFFF00"/>
          </a:solidFill>
          <a:latin typeface="Trebuchet MS" pitchFamily="34" charset="0"/>
        </a:defRPr>
      </a:lvl9pPr>
    </p:titleStyle>
    <p:bodyStyle>
      <a:lvl1pPr marL="271463" indent="-271463" algn="l" rtl="0" eaLnBrk="0" fontAlgn="base" hangingPunct="0">
        <a:spcBef>
          <a:spcPct val="20000"/>
        </a:spcBef>
        <a:spcAft>
          <a:spcPct val="0"/>
        </a:spcAft>
        <a:buClr>
          <a:srgbClr val="0070C0"/>
        </a:buClr>
        <a:buFont typeface="Wingdings" pitchFamily="2" charset="2"/>
        <a:buChar char="§"/>
        <a:defRPr sz="2400" b="1">
          <a:solidFill>
            <a:srgbClr val="0070C0"/>
          </a:solidFill>
          <a:latin typeface="Calibri" pitchFamily="34" charset="0"/>
          <a:ea typeface="+mn-ea"/>
          <a:cs typeface="+mn-cs"/>
        </a:defRPr>
      </a:lvl1pPr>
      <a:lvl2pPr marL="742950" indent="-285750" algn="l" rtl="0" eaLnBrk="0" fontAlgn="base" hangingPunct="0">
        <a:spcBef>
          <a:spcPct val="20000"/>
        </a:spcBef>
        <a:spcAft>
          <a:spcPct val="0"/>
        </a:spcAft>
        <a:buClr>
          <a:srgbClr val="0070C0"/>
        </a:buClr>
        <a:buChar char="–"/>
        <a:defRPr>
          <a:solidFill>
            <a:srgbClr val="000066"/>
          </a:solidFill>
          <a:latin typeface="+mn-lt"/>
        </a:defRPr>
      </a:lvl2pPr>
      <a:lvl3pPr marL="1144588" indent="-228600" algn="l" rtl="0" eaLnBrk="0" fontAlgn="base" hangingPunct="0">
        <a:spcBef>
          <a:spcPct val="20000"/>
        </a:spcBef>
        <a:spcAft>
          <a:spcPct val="0"/>
        </a:spcAft>
        <a:buClr>
          <a:srgbClr val="0070C0"/>
        </a:buClr>
        <a:buChar char="•"/>
        <a:defRPr sz="1600">
          <a:solidFill>
            <a:srgbClr val="000066"/>
          </a:solidFill>
          <a:latin typeface="+mn-lt"/>
        </a:defRPr>
      </a:lvl3pPr>
      <a:lvl4pPr marL="1600200" indent="-228600" algn="l" rtl="0" eaLnBrk="0" fontAlgn="base" hangingPunct="0">
        <a:spcBef>
          <a:spcPct val="20000"/>
        </a:spcBef>
        <a:spcAft>
          <a:spcPct val="0"/>
        </a:spcAft>
        <a:buClr>
          <a:srgbClr val="0070C0"/>
        </a:buClr>
        <a:buChar char="–"/>
        <a:defRPr sz="1400">
          <a:solidFill>
            <a:srgbClr val="000066"/>
          </a:solidFill>
          <a:latin typeface="+mn-lt"/>
        </a:defRPr>
      </a:lvl4pPr>
      <a:lvl5pPr marL="2057400" indent="-228600" algn="l" rtl="0" eaLnBrk="0" fontAlgn="base" hangingPunct="0">
        <a:spcBef>
          <a:spcPct val="20000"/>
        </a:spcBef>
        <a:spcAft>
          <a:spcPct val="0"/>
        </a:spcAft>
        <a:buClr>
          <a:srgbClr val="0070C0"/>
        </a:buClr>
        <a:buChar char="»"/>
        <a:defRPr sz="1400">
          <a:solidFill>
            <a:srgbClr val="000066"/>
          </a:solidFill>
          <a:latin typeface="+mn-lt"/>
        </a:defRPr>
      </a:lvl5pPr>
      <a:lvl6pPr marL="2514600" indent="-228600" algn="l" rtl="0" fontAlgn="base">
        <a:spcBef>
          <a:spcPct val="20000"/>
        </a:spcBef>
        <a:spcAft>
          <a:spcPct val="0"/>
        </a:spcAft>
        <a:buClr>
          <a:srgbClr val="CC0000"/>
        </a:buClr>
        <a:buChar char="»"/>
        <a:defRPr sz="1400">
          <a:solidFill>
            <a:srgbClr val="4D4D4D"/>
          </a:solidFill>
          <a:latin typeface="+mn-lt"/>
        </a:defRPr>
      </a:lvl6pPr>
      <a:lvl7pPr marL="2971800" indent="-228600" algn="l" rtl="0" fontAlgn="base">
        <a:spcBef>
          <a:spcPct val="20000"/>
        </a:spcBef>
        <a:spcAft>
          <a:spcPct val="0"/>
        </a:spcAft>
        <a:buClr>
          <a:srgbClr val="CC0000"/>
        </a:buClr>
        <a:buChar char="»"/>
        <a:defRPr sz="1400">
          <a:solidFill>
            <a:srgbClr val="4D4D4D"/>
          </a:solidFill>
          <a:latin typeface="+mn-lt"/>
        </a:defRPr>
      </a:lvl7pPr>
      <a:lvl8pPr marL="3429000" indent="-228600" algn="l" rtl="0" fontAlgn="base">
        <a:spcBef>
          <a:spcPct val="20000"/>
        </a:spcBef>
        <a:spcAft>
          <a:spcPct val="0"/>
        </a:spcAft>
        <a:buClr>
          <a:srgbClr val="CC0000"/>
        </a:buClr>
        <a:buChar char="»"/>
        <a:defRPr sz="1400">
          <a:solidFill>
            <a:srgbClr val="4D4D4D"/>
          </a:solidFill>
          <a:latin typeface="+mn-lt"/>
        </a:defRPr>
      </a:lvl8pPr>
      <a:lvl9pPr marL="3886200" indent="-228600" algn="l" rtl="0" fontAlgn="base">
        <a:spcBef>
          <a:spcPct val="20000"/>
        </a:spcBef>
        <a:spcAft>
          <a:spcPct val="0"/>
        </a:spcAft>
        <a:buClr>
          <a:srgbClr val="CC0000"/>
        </a:buClr>
        <a:buChar char="»"/>
        <a:defRPr sz="1400">
          <a:solidFill>
            <a:srgbClr val="4D4D4D"/>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4501" name="Connecteur droit 66"/>
          <p:cNvCxnSpPr>
            <a:cxnSpLocks noChangeShapeType="1"/>
          </p:cNvCxnSpPr>
          <p:nvPr/>
        </p:nvCxnSpPr>
        <p:spPr bwMode="auto">
          <a:xfrm rot="5400000">
            <a:off x="4126743" y="2139344"/>
            <a:ext cx="512416" cy="1588"/>
          </a:xfrm>
          <a:prstGeom prst="line">
            <a:avLst/>
          </a:prstGeom>
          <a:noFill/>
          <a:ln w="28575">
            <a:solidFill>
              <a:srgbClr val="333399"/>
            </a:solidFill>
            <a:round/>
            <a:headEnd/>
            <a:tailEnd type="triangle" w="med" len="med"/>
          </a:ln>
        </p:spPr>
      </p:cxnSp>
      <p:graphicFrame>
        <p:nvGraphicFramePr>
          <p:cNvPr id="207888" name="Group 16"/>
          <p:cNvGraphicFramePr>
            <a:graphicFrameLocks noGrp="1"/>
          </p:cNvGraphicFramePr>
          <p:nvPr>
            <p:extLst>
              <p:ext uri="{D42A27DB-BD31-4B8C-83A1-F6EECF244321}">
                <p14:modId xmlns:p14="http://schemas.microsoft.com/office/powerpoint/2010/main" val="1643597808"/>
              </p:ext>
            </p:extLst>
          </p:nvPr>
        </p:nvGraphicFramePr>
        <p:xfrm>
          <a:off x="5418434" y="2553357"/>
          <a:ext cx="1433251" cy="502669"/>
        </p:xfrm>
        <a:graphic>
          <a:graphicData uri="http://schemas.openxmlformats.org/drawingml/2006/table">
            <a:tbl>
              <a:tblPr/>
              <a:tblGrid>
                <a:gridCol w="1433251"/>
              </a:tblGrid>
              <a:tr h="502669">
                <a:tc>
                  <a:txBody>
                    <a:bodyPr/>
                    <a:lstStyle/>
                    <a:p>
                      <a:pPr marL="0" marR="0" lvl="0" indent="0" algn="ctr" defTabSz="914400" rtl="0" eaLnBrk="1" fontAlgn="base" latinLnBrk="0" hangingPunct="1">
                        <a:lnSpc>
                          <a:spcPct val="80000"/>
                        </a:lnSpc>
                        <a:spcBef>
                          <a:spcPct val="20000"/>
                        </a:spcBef>
                        <a:spcAft>
                          <a:spcPct val="0"/>
                        </a:spcAft>
                        <a:buClrTx/>
                        <a:buSzTx/>
                        <a:buFont typeface="Wingdings" pitchFamily="-109" charset="2"/>
                        <a:buNone/>
                        <a:tabLst/>
                      </a:pPr>
                      <a:r>
                        <a:rPr kumimoji="0" lang="en-GB" sz="2000" b="1" i="0" u="none" strike="noStrike" cap="none" normalizeH="0" baseline="0" dirty="0" smtClean="0">
                          <a:ln>
                            <a:noFill/>
                          </a:ln>
                          <a:solidFill>
                            <a:schemeClr val="bg1"/>
                          </a:solidFill>
                          <a:effectLst/>
                          <a:latin typeface="Calibri" pitchFamily="-109" charset="0"/>
                          <a:ea typeface="ＭＳ Ｐゴシック" pitchFamily="-109" charset="-128"/>
                          <a:cs typeface="ＭＳ Ｐゴシック" pitchFamily="-109" charset="-128"/>
                        </a:rPr>
                        <a:t>LDV/SOF</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00B200"/>
                    </a:solidFill>
                  </a:tcPr>
                </a:tc>
              </a:tr>
            </a:tbl>
          </a:graphicData>
        </a:graphic>
      </p:graphicFrame>
      <p:sp>
        <p:nvSpPr>
          <p:cNvPr id="234519" name="Oval 170"/>
          <p:cNvSpPr>
            <a:spLocks noChangeArrowheads="1"/>
          </p:cNvSpPr>
          <p:nvPr/>
        </p:nvSpPr>
        <p:spPr bwMode="auto">
          <a:xfrm>
            <a:off x="3735506" y="1383735"/>
            <a:ext cx="1226648" cy="467999"/>
          </a:xfrm>
          <a:prstGeom prst="ellipse">
            <a:avLst/>
          </a:prstGeom>
          <a:solidFill>
            <a:srgbClr val="E5E5F7"/>
          </a:solidFill>
          <a:ln w="9525">
            <a:noFill/>
            <a:round/>
            <a:headEnd/>
            <a:tailEnd/>
          </a:ln>
          <a:effectLst>
            <a:prstShdw prst="shdw17" dist="17961" dir="2700000">
              <a:srgbClr val="898994">
                <a:alpha val="74997"/>
              </a:srgbClr>
            </a:prstShdw>
          </a:effectLst>
        </p:spPr>
        <p:txBody>
          <a:bodyPr wrap="none" lIns="0" tIns="0" rIns="0" bIns="0" anchor="ctr">
            <a:prstTxWarp prst="textNoShape">
              <a:avLst/>
            </a:prstTxWarp>
            <a:noAutofit/>
          </a:bodyPr>
          <a:lstStyle/>
          <a:p>
            <a:pPr algn="ctr" defTabSz="914400" fontAlgn="base">
              <a:spcBef>
                <a:spcPct val="0"/>
              </a:spcBef>
              <a:spcAft>
                <a:spcPct val="0"/>
              </a:spcAft>
            </a:pPr>
            <a:r>
              <a:rPr lang="en-US" sz="1400" b="1" smtClean="0">
                <a:solidFill>
                  <a:srgbClr val="000066"/>
                </a:solidFill>
                <a:latin typeface="Calibri" pitchFamily="-1" charset="0"/>
                <a:ea typeface="Arial" pitchFamily="-1" charset="0"/>
                <a:cs typeface="Arial" pitchFamily="-1" charset="0"/>
              </a:rPr>
              <a:t>Open-label</a:t>
            </a:r>
          </a:p>
        </p:txBody>
      </p:sp>
      <p:sp>
        <p:nvSpPr>
          <p:cNvPr id="40" name="Line 172"/>
          <p:cNvSpPr>
            <a:spLocks noChangeShapeType="1"/>
          </p:cNvSpPr>
          <p:nvPr/>
        </p:nvSpPr>
        <p:spPr bwMode="auto">
          <a:xfrm>
            <a:off x="6880260" y="1910431"/>
            <a:ext cx="0" cy="1367998"/>
          </a:xfrm>
          <a:prstGeom prst="line">
            <a:avLst/>
          </a:prstGeom>
          <a:noFill/>
          <a:ln w="12700">
            <a:solidFill>
              <a:srgbClr val="7E7ED4"/>
            </a:solidFill>
            <a:prstDash val="dash"/>
            <a:round/>
            <a:headEnd/>
            <a:tailEnd/>
          </a:ln>
        </p:spPr>
        <p:txBody>
          <a:bodyPr>
            <a:prstTxWarp prst="textNoShape">
              <a:avLst/>
            </a:prstTxWarp>
          </a:bodyPr>
          <a:lstStyle/>
          <a:p>
            <a:pPr algn="ctr" defTabSz="914400" fontAlgn="base">
              <a:spcBef>
                <a:spcPct val="0"/>
              </a:spcBef>
              <a:spcAft>
                <a:spcPct val="0"/>
              </a:spcAft>
            </a:pPr>
            <a:endParaRPr lang="en-US" sz="2400" i="1">
              <a:solidFill>
                <a:srgbClr val="FFFFFF"/>
              </a:solidFill>
              <a:ea typeface="ＭＳ Ｐゴシック" pitchFamily="-1" charset="-128"/>
              <a:cs typeface="ＭＳ Ｐゴシック" pitchFamily="-1" charset="-128"/>
            </a:endParaRPr>
          </a:p>
        </p:txBody>
      </p:sp>
      <p:sp>
        <p:nvSpPr>
          <p:cNvPr id="36" name="AutoShape 162"/>
          <p:cNvSpPr>
            <a:spLocks noChangeArrowheads="1"/>
          </p:cNvSpPr>
          <p:nvPr/>
        </p:nvSpPr>
        <p:spPr bwMode="auto">
          <a:xfrm>
            <a:off x="276225" y="2002109"/>
            <a:ext cx="3108269" cy="1736646"/>
          </a:xfrm>
          <a:prstGeom prst="roundRect">
            <a:avLst>
              <a:gd name="adj" fmla="val 16667"/>
            </a:avLst>
          </a:prstGeom>
          <a:solidFill>
            <a:srgbClr val="E2E2F6"/>
          </a:solidFill>
          <a:ln w="9525">
            <a:noFill/>
            <a:round/>
            <a:headEnd/>
            <a:tailEnd/>
          </a:ln>
          <a:effectLst>
            <a:prstShdw prst="shdw17" dist="17961" dir="2700000">
              <a:srgbClr val="888894">
                <a:alpha val="74997"/>
              </a:srgbClr>
            </a:prstShdw>
          </a:effectLst>
        </p:spPr>
        <p:txBody>
          <a:bodyPr wrap="square" anchor="ctr">
            <a:prstTxWarp prst="textNoShape">
              <a:avLst/>
            </a:prstTxWarp>
            <a:spAutoFit/>
          </a:bodyPr>
          <a:lstStyle/>
          <a:p>
            <a:pPr algn="ctr" defTabSz="914400" fontAlgn="base">
              <a:spcBef>
                <a:spcPct val="0"/>
              </a:spcBef>
              <a:spcAft>
                <a:spcPct val="0"/>
              </a:spcAft>
            </a:pPr>
            <a:r>
              <a:rPr lang="en-US" sz="1600" b="1" smtClean="0">
                <a:latin typeface="Calibri" pitchFamily="-1" charset="0"/>
                <a:ea typeface="Arial" pitchFamily="-1" charset="0"/>
                <a:cs typeface="Arial" pitchFamily="-1" charset="0"/>
              </a:rPr>
              <a:t>Chronic HCV infection</a:t>
            </a:r>
          </a:p>
          <a:p>
            <a:pPr algn="ctr" defTabSz="914400" fontAlgn="base">
              <a:spcBef>
                <a:spcPct val="0"/>
              </a:spcBef>
              <a:spcAft>
                <a:spcPct val="0"/>
              </a:spcAft>
            </a:pPr>
            <a:r>
              <a:rPr lang="en-US" sz="1600" b="1" smtClean="0">
                <a:latin typeface="Calibri" pitchFamily="-1" charset="0"/>
                <a:ea typeface="Arial" pitchFamily="-1" charset="0"/>
                <a:cs typeface="Arial" pitchFamily="-1" charset="0"/>
              </a:rPr>
              <a:t>Genotype 1 </a:t>
            </a:r>
          </a:p>
          <a:p>
            <a:pPr algn="ctr" defTabSz="914400" fontAlgn="base">
              <a:spcBef>
                <a:spcPct val="0"/>
              </a:spcBef>
              <a:spcAft>
                <a:spcPct val="0"/>
              </a:spcAft>
            </a:pPr>
            <a:r>
              <a:rPr lang="en-US" sz="1600" b="1" smtClean="0">
                <a:latin typeface="Calibri" pitchFamily="-1" charset="0"/>
                <a:ea typeface="Arial" pitchFamily="-1" charset="0"/>
                <a:cs typeface="Arial" pitchFamily="-1" charset="0"/>
              </a:rPr>
              <a:t>Failure to achieve SVR</a:t>
            </a:r>
            <a:r>
              <a:rPr lang="en-US" sz="1600" b="1" baseline="-25000" smtClean="0">
                <a:latin typeface="Calibri" pitchFamily="-1" charset="0"/>
                <a:ea typeface="Arial" pitchFamily="-1" charset="0"/>
                <a:cs typeface="Arial" pitchFamily="-1" charset="0"/>
              </a:rPr>
              <a:t>12</a:t>
            </a:r>
            <a:r>
              <a:rPr lang="en-US" sz="1600" b="1" smtClean="0">
                <a:latin typeface="Calibri" pitchFamily="-1" charset="0"/>
                <a:ea typeface="Arial" pitchFamily="-1" charset="0"/>
                <a:cs typeface="Arial" pitchFamily="-1" charset="0"/>
              </a:rPr>
              <a:t> </a:t>
            </a:r>
            <a:br>
              <a:rPr lang="en-US" sz="1600" b="1" smtClean="0">
                <a:latin typeface="Calibri" pitchFamily="-1" charset="0"/>
                <a:ea typeface="Arial" pitchFamily="-1" charset="0"/>
                <a:cs typeface="Arial" pitchFamily="-1" charset="0"/>
              </a:rPr>
            </a:br>
            <a:r>
              <a:rPr lang="en-US" sz="1600" b="1" smtClean="0">
                <a:latin typeface="Calibri" pitchFamily="-1" charset="0"/>
                <a:ea typeface="Arial" pitchFamily="-1" charset="0"/>
                <a:cs typeface="Arial" pitchFamily="-1" charset="0"/>
              </a:rPr>
              <a:t>on a short-course of 1</a:t>
            </a:r>
            <a:r>
              <a:rPr lang="en-US" sz="1600" b="1" baseline="30000" smtClean="0">
                <a:latin typeface="Calibri" pitchFamily="-1" charset="0"/>
                <a:ea typeface="Arial" pitchFamily="-1" charset="0"/>
                <a:cs typeface="Arial" pitchFamily="-1" charset="0"/>
              </a:rPr>
              <a:t>st</a:t>
            </a:r>
            <a:r>
              <a:rPr lang="en-US" sz="1600" b="1" smtClean="0">
                <a:latin typeface="Calibri" pitchFamily="-1" charset="0"/>
                <a:ea typeface="Arial" pitchFamily="-1" charset="0"/>
                <a:cs typeface="Arial" pitchFamily="-1" charset="0"/>
              </a:rPr>
              <a:t> line</a:t>
            </a:r>
          </a:p>
          <a:p>
            <a:pPr algn="ctr" defTabSz="914400" fontAlgn="base">
              <a:spcBef>
                <a:spcPct val="0"/>
              </a:spcBef>
              <a:spcAft>
                <a:spcPct val="0"/>
              </a:spcAft>
            </a:pPr>
            <a:r>
              <a:rPr lang="en-US" sz="1600" b="1" smtClean="0">
                <a:latin typeface="Calibri" pitchFamily="-1" charset="0"/>
                <a:ea typeface="Arial" pitchFamily="-1" charset="0"/>
                <a:cs typeface="Arial" pitchFamily="-1" charset="0"/>
              </a:rPr>
              <a:t>LDV/SOF-containing regimen </a:t>
            </a:r>
          </a:p>
          <a:p>
            <a:pPr algn="ctr" defTabSz="914400" fontAlgn="base">
              <a:spcBef>
                <a:spcPct val="0"/>
              </a:spcBef>
              <a:spcAft>
                <a:spcPct val="0"/>
              </a:spcAft>
            </a:pPr>
            <a:r>
              <a:rPr lang="en-US" sz="1600" b="1" smtClean="0">
                <a:latin typeface="Calibri" pitchFamily="-1" charset="0"/>
                <a:ea typeface="Arial" pitchFamily="-1" charset="0"/>
                <a:cs typeface="Arial" pitchFamily="-1" charset="0"/>
              </a:rPr>
              <a:t>No cirrhosis</a:t>
            </a:r>
          </a:p>
        </p:txBody>
      </p:sp>
      <p:sp>
        <p:nvSpPr>
          <p:cNvPr id="63" name="Line 63"/>
          <p:cNvSpPr>
            <a:spLocks noChangeShapeType="1"/>
          </p:cNvSpPr>
          <p:nvPr/>
        </p:nvSpPr>
        <p:spPr bwMode="auto">
          <a:xfrm>
            <a:off x="3381448" y="2815402"/>
            <a:ext cx="2051997" cy="0"/>
          </a:xfrm>
          <a:prstGeom prst="line">
            <a:avLst/>
          </a:prstGeom>
          <a:noFill/>
          <a:ln w="38100">
            <a:solidFill>
              <a:srgbClr val="333399"/>
            </a:solidFill>
            <a:round/>
            <a:headEnd/>
            <a:tailEnd type="triangle"/>
          </a:ln>
        </p:spPr>
        <p:txBody>
          <a:bodyPr>
            <a:prstTxWarp prst="textNoShape">
              <a:avLst/>
            </a:prstTxWarp>
          </a:bodyPr>
          <a:lstStyle/>
          <a:p>
            <a:pPr algn="ctr" defTabSz="914400" fontAlgn="base">
              <a:spcBef>
                <a:spcPct val="0"/>
              </a:spcBef>
              <a:spcAft>
                <a:spcPct val="0"/>
              </a:spcAft>
            </a:pPr>
            <a:endParaRPr lang="en-US" sz="2400" i="1">
              <a:solidFill>
                <a:srgbClr val="FFFFFF"/>
              </a:solidFill>
              <a:ea typeface="ＭＳ Ｐゴシック" pitchFamily="-1" charset="-128"/>
              <a:cs typeface="ＭＳ Ｐゴシック" pitchFamily="-1" charset="-128"/>
            </a:endParaRPr>
          </a:p>
        </p:txBody>
      </p:sp>
      <p:sp>
        <p:nvSpPr>
          <p:cNvPr id="86" name="Rectangle 8"/>
          <p:cNvSpPr>
            <a:spLocks noChangeArrowheads="1"/>
          </p:cNvSpPr>
          <p:nvPr/>
        </p:nvSpPr>
        <p:spPr bwMode="auto">
          <a:xfrm>
            <a:off x="4683357" y="2450112"/>
            <a:ext cx="723275" cy="338554"/>
          </a:xfrm>
          <a:prstGeom prst="rect">
            <a:avLst/>
          </a:prstGeom>
          <a:noFill/>
          <a:ln w="9525">
            <a:noFill/>
            <a:miter lim="800000"/>
            <a:headEnd/>
            <a:tailEnd/>
          </a:ln>
        </p:spPr>
        <p:txBody>
          <a:bodyPr wrap="none">
            <a:prstTxWarp prst="textNoShape">
              <a:avLst/>
            </a:prstTxWarp>
            <a:spAutoFit/>
          </a:bodyPr>
          <a:lstStyle/>
          <a:p>
            <a:pPr algn="ctr" defTabSz="914400"/>
            <a:r>
              <a:rPr lang="en-US" sz="1600" b="1" smtClean="0">
                <a:solidFill>
                  <a:srgbClr val="C00000"/>
                </a:solidFill>
                <a:latin typeface="Calibri" pitchFamily="-1" charset="0"/>
                <a:ea typeface="Arial" pitchFamily="-1" charset="0"/>
                <a:cs typeface="Arial" pitchFamily="-1" charset="0"/>
              </a:rPr>
              <a:t>N = 34</a:t>
            </a:r>
            <a:endParaRPr lang="en-US" sz="1600" b="1">
              <a:solidFill>
                <a:srgbClr val="C00000"/>
              </a:solidFill>
              <a:latin typeface="Calibri" pitchFamily="-1" charset="0"/>
              <a:ea typeface="Arial" pitchFamily="-1" charset="0"/>
              <a:cs typeface="Arial" pitchFamily="-1" charset="0"/>
            </a:endParaRPr>
          </a:p>
        </p:txBody>
      </p:sp>
      <p:sp>
        <p:nvSpPr>
          <p:cNvPr id="61" name="ZoneTexte 60"/>
          <p:cNvSpPr txBox="1"/>
          <p:nvPr/>
        </p:nvSpPr>
        <p:spPr>
          <a:xfrm>
            <a:off x="8307905" y="2622506"/>
            <a:ext cx="714491" cy="369332"/>
          </a:xfrm>
          <a:prstGeom prst="rect">
            <a:avLst/>
          </a:prstGeom>
          <a:noFill/>
        </p:spPr>
        <p:txBody>
          <a:bodyPr wrap="none" rtlCol="0">
            <a:spAutoFit/>
          </a:bodyPr>
          <a:lstStyle/>
          <a:p>
            <a:r>
              <a:rPr lang="en-US" b="1" smtClean="0">
                <a:solidFill>
                  <a:srgbClr val="333399"/>
                </a:solidFill>
                <a:latin typeface="Calibri" panose="020F0502020204030204" pitchFamily="34" charset="0"/>
              </a:rPr>
              <a:t>SVR</a:t>
            </a:r>
            <a:r>
              <a:rPr lang="en-US" b="1" baseline="-25000" smtClean="0">
                <a:solidFill>
                  <a:srgbClr val="333399"/>
                </a:solidFill>
                <a:latin typeface="Calibri" panose="020F0502020204030204" pitchFamily="34" charset="0"/>
              </a:rPr>
              <a:t>12</a:t>
            </a:r>
            <a:endParaRPr lang="en-US" b="1" baseline="-25000">
              <a:solidFill>
                <a:srgbClr val="333399"/>
              </a:solidFill>
              <a:latin typeface="Calibri" panose="020F0502020204030204" pitchFamily="34" charset="0"/>
            </a:endParaRPr>
          </a:p>
        </p:txBody>
      </p:sp>
      <p:sp>
        <p:nvSpPr>
          <p:cNvPr id="69" name="Rectangle 68"/>
          <p:cNvSpPr/>
          <p:nvPr/>
        </p:nvSpPr>
        <p:spPr>
          <a:xfrm>
            <a:off x="467544" y="4005064"/>
            <a:ext cx="6709257" cy="338554"/>
          </a:xfrm>
          <a:prstGeom prst="rect">
            <a:avLst/>
          </a:prstGeom>
        </p:spPr>
        <p:txBody>
          <a:bodyPr wrap="square">
            <a:spAutoFit/>
          </a:bodyPr>
          <a:lstStyle/>
          <a:p>
            <a:pPr marL="342900" indent="-342900" defTabSz="914400" fontAlgn="base">
              <a:spcBef>
                <a:spcPts val="72"/>
              </a:spcBef>
              <a:spcAft>
                <a:spcPct val="0"/>
              </a:spcAft>
              <a:buClr>
                <a:srgbClr val="CC3300"/>
              </a:buClr>
            </a:pPr>
            <a:r>
              <a:rPr lang="en-US" sz="1600" smtClean="0">
                <a:solidFill>
                  <a:srgbClr val="000066"/>
                </a:solidFill>
                <a:ea typeface="ＭＳ Ｐゴシック" pitchFamily="-1" charset="-128"/>
                <a:cs typeface="ＭＳ Ｐゴシック" pitchFamily="-1" charset="-128"/>
              </a:rPr>
              <a:t>Co-formulated ledipasvir-sofosbuvir (LDV 90 mg/SOF 400 mg) : 1 pill qd</a:t>
            </a:r>
          </a:p>
        </p:txBody>
      </p:sp>
      <p:sp>
        <p:nvSpPr>
          <p:cNvPr id="2" name="Titre 1"/>
          <p:cNvSpPr>
            <a:spLocks noGrp="1"/>
          </p:cNvSpPr>
          <p:nvPr>
            <p:ph type="title"/>
          </p:nvPr>
        </p:nvSpPr>
        <p:spPr/>
        <p:txBody>
          <a:bodyPr/>
          <a:lstStyle/>
          <a:p>
            <a:r>
              <a:rPr lang="fr-FR" sz="2800" dirty="0">
                <a:ea typeface="ＭＳ Ｐゴシック" pitchFamily="-1" charset="-128"/>
                <a:cs typeface="ＭＳ Ｐゴシック" pitchFamily="-1" charset="-128"/>
              </a:rPr>
              <a:t>SYNERGY-D </a:t>
            </a:r>
            <a:r>
              <a:rPr lang="fr-FR" sz="2800" dirty="0" err="1">
                <a:ea typeface="ＭＳ Ｐゴシック" pitchFamily="-1" charset="-128"/>
                <a:cs typeface="ＭＳ Ｐゴシック" pitchFamily="-1" charset="-128"/>
              </a:rPr>
              <a:t>S</a:t>
            </a:r>
            <a:r>
              <a:rPr lang="fr-FR" sz="2800" dirty="0" err="1" smtClean="0">
                <a:ea typeface="ＭＳ Ｐゴシック" pitchFamily="-1" charset="-128"/>
                <a:cs typeface="ＭＳ Ｐゴシック" pitchFamily="-1" charset="-128"/>
              </a:rPr>
              <a:t>tudy</a:t>
            </a:r>
            <a:r>
              <a:rPr lang="en-GB" sz="2800" dirty="0">
                <a:ea typeface="ＭＳ Ｐゴシック" pitchFamily="-1" charset="-128"/>
                <a:cs typeface="ＭＳ Ｐゴシック" pitchFamily="-1" charset="-128"/>
              </a:rPr>
              <a:t>: LDV/SOF retreatment </a:t>
            </a:r>
            <a:r>
              <a:rPr lang="en-GB" sz="2800" dirty="0" smtClean="0">
                <a:ea typeface="ＭＳ Ｐゴシック" pitchFamily="-1" charset="-128"/>
                <a:cs typeface="ＭＳ Ｐゴシック" pitchFamily="-1" charset="-128"/>
              </a:rPr>
              <a:t/>
            </a:r>
            <a:br>
              <a:rPr lang="en-GB" sz="2800" dirty="0" smtClean="0">
                <a:ea typeface="ＭＳ Ｐゴシック" pitchFamily="-1" charset="-128"/>
                <a:cs typeface="ＭＳ Ｐゴシック" pitchFamily="-1" charset="-128"/>
              </a:rPr>
            </a:br>
            <a:r>
              <a:rPr lang="en-GB" sz="2800" dirty="0" smtClean="0">
                <a:ea typeface="ＭＳ Ｐゴシック" pitchFamily="-1" charset="-128"/>
                <a:cs typeface="ＭＳ Ｐゴシック" pitchFamily="-1" charset="-128"/>
              </a:rPr>
              <a:t>in </a:t>
            </a:r>
            <a:r>
              <a:rPr lang="en-GB" sz="2800" dirty="0">
                <a:ea typeface="ＭＳ Ｐゴシック" pitchFamily="-1" charset="-128"/>
                <a:cs typeface="ＭＳ Ｐゴシック" pitchFamily="-1" charset="-128"/>
              </a:rPr>
              <a:t>genotype 1 failing short-course LDV/SOF</a:t>
            </a:r>
            <a:endParaRPr lang="fr-FR" sz="2800" dirty="0"/>
          </a:p>
        </p:txBody>
      </p:sp>
      <p:sp>
        <p:nvSpPr>
          <p:cNvPr id="22" name="Espace réservé du contenu 2"/>
          <p:cNvSpPr txBox="1">
            <a:spLocks/>
          </p:cNvSpPr>
          <p:nvPr/>
        </p:nvSpPr>
        <p:spPr bwMode="auto">
          <a:xfrm>
            <a:off x="539552" y="1160540"/>
            <a:ext cx="1811338" cy="579437"/>
          </a:xfrm>
          <a:prstGeom prst="rect">
            <a:avLst/>
          </a:prstGeom>
          <a:noFill/>
          <a:ln w="9525">
            <a:noFill/>
            <a:miter lim="800000"/>
            <a:headEnd/>
            <a:tailEnd/>
          </a:ln>
        </p:spPr>
        <p:txBody>
          <a:bodyPr>
            <a:prstTxWarp prst="textNoShape">
              <a:avLst/>
            </a:prstTxWarp>
          </a:bodyPr>
          <a:lstStyle/>
          <a:p>
            <a:pPr marL="342900" indent="-342900" defTabSz="914400" fontAlgn="base">
              <a:spcBef>
                <a:spcPct val="20000"/>
              </a:spcBef>
              <a:spcAft>
                <a:spcPct val="0"/>
              </a:spcAft>
              <a:buClr>
                <a:srgbClr val="0070C0"/>
              </a:buClr>
              <a:buFont typeface="Wingdings" pitchFamily="-109" charset="2"/>
              <a:buChar char="§"/>
              <a:defRPr/>
            </a:pPr>
            <a:r>
              <a:rPr lang="en-US" sz="2800" b="1" kern="0" dirty="0" smtClean="0">
                <a:solidFill>
                  <a:srgbClr val="0070C0"/>
                </a:solidFill>
                <a:latin typeface="Calibri" pitchFamily="-109" charset="0"/>
                <a:ea typeface="ＭＳ Ｐゴシック" pitchFamily="-109" charset="-128"/>
                <a:cs typeface="ＭＳ Ｐゴシック" pitchFamily="-109" charset="-128"/>
              </a:rPr>
              <a:t>Design</a:t>
            </a:r>
            <a:endParaRPr lang="en-US" sz="2800" b="1" kern="0" dirty="0">
              <a:solidFill>
                <a:srgbClr val="0070C0"/>
              </a:solidFill>
              <a:latin typeface="Calibri" pitchFamily="-109" charset="0"/>
              <a:ea typeface="ＭＳ Ｐゴシック" pitchFamily="-109" charset="-128"/>
              <a:cs typeface="ＭＳ Ｐゴシック" pitchFamily="-109" charset="-128"/>
            </a:endParaRPr>
          </a:p>
        </p:txBody>
      </p:sp>
      <p:sp>
        <p:nvSpPr>
          <p:cNvPr id="23" name="Espace réservé du contenu 1"/>
          <p:cNvSpPr txBox="1">
            <a:spLocks/>
          </p:cNvSpPr>
          <p:nvPr/>
        </p:nvSpPr>
        <p:spPr bwMode="auto">
          <a:xfrm>
            <a:off x="539750" y="4725144"/>
            <a:ext cx="8351838" cy="9813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20000"/>
              </a:spcBef>
              <a:spcAft>
                <a:spcPct val="0"/>
              </a:spcAft>
              <a:buClr>
                <a:srgbClr val="0070C0"/>
              </a:buClr>
              <a:buFont typeface="Wingdings" pitchFamily="2" charset="2"/>
              <a:buChar char="§"/>
              <a:defRPr sz="2400" b="1">
                <a:solidFill>
                  <a:srgbClr val="0070C0"/>
                </a:solidFill>
                <a:latin typeface="Calibri" pitchFamily="34" charset="0"/>
                <a:ea typeface="+mn-ea"/>
                <a:cs typeface="+mn-cs"/>
              </a:defRPr>
            </a:lvl1pPr>
            <a:lvl2pPr marL="742950" indent="-285750" algn="l" rtl="0" eaLnBrk="0" fontAlgn="base" hangingPunct="0">
              <a:spcBef>
                <a:spcPct val="20000"/>
              </a:spcBef>
              <a:spcAft>
                <a:spcPct val="0"/>
              </a:spcAft>
              <a:buClr>
                <a:srgbClr val="0070C0"/>
              </a:buClr>
              <a:buChar char="–"/>
              <a:defRPr>
                <a:solidFill>
                  <a:srgbClr val="000066"/>
                </a:solidFill>
                <a:latin typeface="+mn-lt"/>
              </a:defRPr>
            </a:lvl2pPr>
            <a:lvl3pPr marL="1144588" indent="-228600" algn="l" rtl="0" eaLnBrk="0" fontAlgn="base" hangingPunct="0">
              <a:spcBef>
                <a:spcPct val="20000"/>
              </a:spcBef>
              <a:spcAft>
                <a:spcPct val="0"/>
              </a:spcAft>
              <a:buClr>
                <a:srgbClr val="0070C0"/>
              </a:buClr>
              <a:buChar char="•"/>
              <a:defRPr sz="1600">
                <a:solidFill>
                  <a:srgbClr val="000066"/>
                </a:solidFill>
                <a:latin typeface="+mn-lt"/>
              </a:defRPr>
            </a:lvl3pPr>
            <a:lvl4pPr marL="1600200" indent="-228600" algn="l" rtl="0" eaLnBrk="0" fontAlgn="base" hangingPunct="0">
              <a:spcBef>
                <a:spcPct val="20000"/>
              </a:spcBef>
              <a:spcAft>
                <a:spcPct val="0"/>
              </a:spcAft>
              <a:buClr>
                <a:srgbClr val="0070C0"/>
              </a:buClr>
              <a:buChar char="–"/>
              <a:defRPr sz="1400">
                <a:solidFill>
                  <a:srgbClr val="000066"/>
                </a:solidFill>
                <a:latin typeface="+mn-lt"/>
              </a:defRPr>
            </a:lvl4pPr>
            <a:lvl5pPr marL="2057400" indent="-228600" algn="l" rtl="0" eaLnBrk="0" fontAlgn="base" hangingPunct="0">
              <a:spcBef>
                <a:spcPct val="20000"/>
              </a:spcBef>
              <a:spcAft>
                <a:spcPct val="0"/>
              </a:spcAft>
              <a:buClr>
                <a:srgbClr val="0070C0"/>
              </a:buClr>
              <a:buChar char="»"/>
              <a:defRPr sz="1400">
                <a:solidFill>
                  <a:srgbClr val="000066"/>
                </a:solidFill>
                <a:latin typeface="+mn-lt"/>
              </a:defRPr>
            </a:lvl5pPr>
            <a:lvl6pPr marL="2514600" indent="-228600" algn="l" rtl="0" fontAlgn="base">
              <a:spcBef>
                <a:spcPct val="20000"/>
              </a:spcBef>
              <a:spcAft>
                <a:spcPct val="0"/>
              </a:spcAft>
              <a:buClr>
                <a:srgbClr val="CC0000"/>
              </a:buClr>
              <a:buChar char="»"/>
              <a:defRPr sz="1400">
                <a:solidFill>
                  <a:srgbClr val="4D4D4D"/>
                </a:solidFill>
                <a:latin typeface="+mn-lt"/>
              </a:defRPr>
            </a:lvl6pPr>
            <a:lvl7pPr marL="2971800" indent="-228600" algn="l" rtl="0" fontAlgn="base">
              <a:spcBef>
                <a:spcPct val="20000"/>
              </a:spcBef>
              <a:spcAft>
                <a:spcPct val="0"/>
              </a:spcAft>
              <a:buClr>
                <a:srgbClr val="CC0000"/>
              </a:buClr>
              <a:buChar char="»"/>
              <a:defRPr sz="1400">
                <a:solidFill>
                  <a:srgbClr val="4D4D4D"/>
                </a:solidFill>
                <a:latin typeface="+mn-lt"/>
              </a:defRPr>
            </a:lvl7pPr>
            <a:lvl8pPr marL="3429000" indent="-228600" algn="l" rtl="0" fontAlgn="base">
              <a:spcBef>
                <a:spcPct val="20000"/>
              </a:spcBef>
              <a:spcAft>
                <a:spcPct val="0"/>
              </a:spcAft>
              <a:buClr>
                <a:srgbClr val="CC0000"/>
              </a:buClr>
              <a:buChar char="»"/>
              <a:defRPr sz="1400">
                <a:solidFill>
                  <a:srgbClr val="4D4D4D"/>
                </a:solidFill>
                <a:latin typeface="+mn-lt"/>
              </a:defRPr>
            </a:lvl8pPr>
            <a:lvl9pPr marL="3886200" indent="-228600" algn="l" rtl="0" fontAlgn="base">
              <a:spcBef>
                <a:spcPct val="20000"/>
              </a:spcBef>
              <a:spcAft>
                <a:spcPct val="0"/>
              </a:spcAft>
              <a:buClr>
                <a:srgbClr val="CC0000"/>
              </a:buClr>
              <a:buChar char="»"/>
              <a:defRPr sz="1400">
                <a:solidFill>
                  <a:srgbClr val="4D4D4D"/>
                </a:solidFill>
                <a:latin typeface="+mn-lt"/>
              </a:defRPr>
            </a:lvl9pPr>
          </a:lstStyle>
          <a:p>
            <a:r>
              <a:rPr lang="en-US" sz="2800" kern="0" dirty="0" smtClean="0"/>
              <a:t>Objective</a:t>
            </a:r>
          </a:p>
          <a:p>
            <a:pPr lvl="1"/>
            <a:r>
              <a:rPr lang="en-US" dirty="0" smtClean="0"/>
              <a:t>Primary endpoint : SVR</a:t>
            </a:r>
            <a:r>
              <a:rPr lang="en-US" baseline="-25000" dirty="0" smtClean="0"/>
              <a:t>12</a:t>
            </a:r>
            <a:r>
              <a:rPr lang="en-US" dirty="0" smtClean="0"/>
              <a:t> (HCV RNA &lt; 12 IU/ml) by intention to treat</a:t>
            </a:r>
            <a:endParaRPr lang="en-US" dirty="0"/>
          </a:p>
        </p:txBody>
      </p:sp>
      <p:sp>
        <p:nvSpPr>
          <p:cNvPr id="25" name="Line 63"/>
          <p:cNvSpPr>
            <a:spLocks noChangeShapeType="1"/>
          </p:cNvSpPr>
          <p:nvPr/>
        </p:nvSpPr>
        <p:spPr bwMode="auto">
          <a:xfrm>
            <a:off x="6900393" y="2815402"/>
            <a:ext cx="1381509" cy="0"/>
          </a:xfrm>
          <a:prstGeom prst="line">
            <a:avLst/>
          </a:prstGeom>
          <a:noFill/>
          <a:ln w="38100">
            <a:solidFill>
              <a:srgbClr val="333399"/>
            </a:solidFill>
            <a:round/>
            <a:headEnd/>
            <a:tailEnd type="triangle"/>
          </a:ln>
        </p:spPr>
        <p:txBody>
          <a:bodyPr>
            <a:prstTxWarp prst="textNoShape">
              <a:avLst/>
            </a:prstTxWarp>
          </a:bodyPr>
          <a:lstStyle/>
          <a:p>
            <a:pPr algn="ctr" defTabSz="914400" fontAlgn="base">
              <a:spcBef>
                <a:spcPct val="0"/>
              </a:spcBef>
              <a:spcAft>
                <a:spcPct val="0"/>
              </a:spcAft>
            </a:pPr>
            <a:endParaRPr lang="en-US" sz="2400" i="1">
              <a:solidFill>
                <a:srgbClr val="FFFFFF"/>
              </a:solidFill>
              <a:ea typeface="ＭＳ Ｐゴシック" pitchFamily="-1" charset="-128"/>
              <a:cs typeface="ＭＳ Ｐゴシック" pitchFamily="-1" charset="-128"/>
            </a:endParaRPr>
          </a:p>
        </p:txBody>
      </p:sp>
      <p:sp>
        <p:nvSpPr>
          <p:cNvPr id="26" name="AutoShape 162"/>
          <p:cNvSpPr>
            <a:spLocks noChangeArrowheads="1"/>
          </p:cNvSpPr>
          <p:nvPr/>
        </p:nvSpPr>
        <p:spPr bwMode="auto">
          <a:xfrm>
            <a:off x="0" y="6570663"/>
            <a:ext cx="971600" cy="287337"/>
          </a:xfrm>
          <a:prstGeom prst="roundRect">
            <a:avLst>
              <a:gd name="adj" fmla="val 16667"/>
            </a:avLst>
          </a:prstGeom>
          <a:solidFill>
            <a:srgbClr val="E2E2F6"/>
          </a:solidFill>
          <a:ln w="9525">
            <a:noFill/>
            <a:round/>
            <a:headEnd/>
            <a:tailEnd/>
          </a:ln>
          <a:effectLst>
            <a:prstShdw prst="shdw17" dist="17961" dir="2700000">
              <a:srgbClr val="888894">
                <a:alpha val="74997"/>
              </a:srgbClr>
            </a:prstShdw>
          </a:effectLst>
        </p:spPr>
        <p:txBody>
          <a:bodyPr wrap="none" anchor="ctr">
            <a:prstTxWarp prst="textNoShape">
              <a:avLst/>
            </a:prstTxWarp>
          </a:bodyPr>
          <a:lstStyle/>
          <a:p>
            <a:r>
              <a:rPr lang="fr-FR" sz="1200" b="1" i="1" dirty="0" smtClean="0">
                <a:solidFill>
                  <a:srgbClr val="333399"/>
                </a:solidFill>
                <a:latin typeface="Cambria" pitchFamily="-1" charset="0"/>
                <a:ea typeface="ＭＳ Ｐゴシック" pitchFamily="-1" charset="-128"/>
                <a:cs typeface="ＭＳ Ｐゴシック" pitchFamily="-1" charset="-128"/>
              </a:rPr>
              <a:t>SYNERGY-D</a:t>
            </a:r>
            <a:endParaRPr lang="en-GB" sz="1200" b="1" i="1" dirty="0">
              <a:solidFill>
                <a:srgbClr val="333399"/>
              </a:solidFill>
              <a:latin typeface="Cambria" pitchFamily="-1" charset="0"/>
              <a:ea typeface="ＭＳ Ｐゴシック" pitchFamily="-1" charset="-128"/>
              <a:cs typeface="ＭＳ Ｐゴシック" pitchFamily="-1" charset="-128"/>
            </a:endParaRPr>
          </a:p>
        </p:txBody>
      </p:sp>
      <p:sp>
        <p:nvSpPr>
          <p:cNvPr id="18" name="Oval 110"/>
          <p:cNvSpPr>
            <a:spLocks noChangeArrowheads="1"/>
          </p:cNvSpPr>
          <p:nvPr/>
        </p:nvSpPr>
        <p:spPr bwMode="auto">
          <a:xfrm>
            <a:off x="6588025" y="1355874"/>
            <a:ext cx="576263" cy="527050"/>
          </a:xfrm>
          <a:prstGeom prst="ellipse">
            <a:avLst/>
          </a:prstGeom>
          <a:solidFill>
            <a:schemeClr val="bg1"/>
          </a:solidFill>
          <a:ln w="9525">
            <a:solidFill>
              <a:srgbClr val="00B0F0"/>
            </a:solidFill>
            <a:round/>
            <a:headEnd/>
            <a:tailEnd/>
          </a:ln>
          <a:effectLst>
            <a:prstShdw prst="shdw17" dist="17961" dir="2700000">
              <a:schemeClr val="accent1">
                <a:gamma/>
                <a:shade val="60000"/>
                <a:invGamma/>
                <a:alpha val="74998"/>
              </a:schemeClr>
            </a:prstShdw>
          </a:effectLst>
        </p:spPr>
        <p:txBody>
          <a:bodyPr wrap="none" anchor="ctr"/>
          <a:lstStyle/>
          <a:p>
            <a:pPr algn="ctr">
              <a:defRPr/>
            </a:pPr>
            <a:r>
              <a:rPr lang="en-US" sz="1600" b="1">
                <a:solidFill>
                  <a:srgbClr val="0066FF"/>
                </a:solidFill>
                <a:latin typeface="Calibri" pitchFamily="-109" charset="0"/>
                <a:ea typeface="ＭＳ Ｐゴシック" pitchFamily="-109" charset="-128"/>
                <a:cs typeface="ＭＳ Ｐゴシック" pitchFamily="-109" charset="-128"/>
              </a:rPr>
              <a:t>W12</a:t>
            </a:r>
            <a:endParaRPr lang="en-US" sz="1600">
              <a:solidFill>
                <a:srgbClr val="0066FF"/>
              </a:solidFill>
              <a:latin typeface="Calibri" pitchFamily="-109" charset="0"/>
              <a:ea typeface="ＭＳ Ｐゴシック" pitchFamily="-109" charset="-128"/>
              <a:cs typeface="ＭＳ Ｐゴシック" pitchFamily="-109" charset="-128"/>
            </a:endParaRPr>
          </a:p>
        </p:txBody>
      </p:sp>
      <p:sp>
        <p:nvSpPr>
          <p:cNvPr id="19" name="ZoneTexte 69"/>
          <p:cNvSpPr txBox="1">
            <a:spLocks noChangeArrowheads="1"/>
          </p:cNvSpPr>
          <p:nvPr/>
        </p:nvSpPr>
        <p:spPr bwMode="auto">
          <a:xfrm>
            <a:off x="6118557" y="6581775"/>
            <a:ext cx="3025444" cy="276999"/>
          </a:xfrm>
          <a:prstGeom prst="rect">
            <a:avLst/>
          </a:prstGeom>
          <a:noFill/>
          <a:ln w="9525">
            <a:noFill/>
            <a:miter lim="800000"/>
            <a:headEnd/>
            <a:tailEnd/>
          </a:ln>
        </p:spPr>
        <p:txBody>
          <a:bodyPr wrap="none">
            <a:spAutoFit/>
          </a:bodyPr>
          <a:lstStyle/>
          <a:p>
            <a:pPr algn="r"/>
            <a:r>
              <a:rPr lang="en-US" sz="1200" i="1" dirty="0">
                <a:solidFill>
                  <a:srgbClr val="0070C0"/>
                </a:solidFill>
                <a:ea typeface="ＭＳ Ｐゴシック" pitchFamily="34" charset="-128"/>
              </a:rPr>
              <a:t>Wilson EM. </a:t>
            </a:r>
            <a:r>
              <a:rPr lang="en-US" sz="1200" i="1" dirty="0" err="1">
                <a:solidFill>
                  <a:srgbClr val="0070C0"/>
                </a:solidFill>
                <a:ea typeface="ＭＳ Ｐゴシック" pitchFamily="34" charset="-128"/>
              </a:rPr>
              <a:t>Clin</a:t>
            </a:r>
            <a:r>
              <a:rPr lang="en-US" sz="1200" i="1" dirty="0">
                <a:solidFill>
                  <a:srgbClr val="0070C0"/>
                </a:solidFill>
                <a:ea typeface="ＭＳ Ｐゴシック" pitchFamily="34" charset="-128"/>
              </a:rPr>
              <a:t> Infect Dis 2016; 62:230-8</a:t>
            </a:r>
            <a:endParaRPr lang="en-US" sz="1200" i="1" dirty="0">
              <a:solidFill>
                <a:srgbClr val="0070C0"/>
              </a:solidFill>
              <a:ea typeface="ＭＳ Ｐゴシック" pitchFamily="34" charset="-128"/>
            </a:endParaRPr>
          </a:p>
        </p:txBody>
      </p:sp>
    </p:spTree>
    <p:extLst>
      <p:ext uri="{BB962C8B-B14F-4D97-AF65-F5344CB8AC3E}">
        <p14:creationId xmlns:p14="http://schemas.microsoft.com/office/powerpoint/2010/main" val="604629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a:ea typeface="ＭＳ Ｐゴシック" pitchFamily="-1" charset="-128"/>
                <a:cs typeface="ＭＳ Ｐゴシック" pitchFamily="-1" charset="-128"/>
              </a:rPr>
              <a:t>SYNERGY-D </a:t>
            </a:r>
            <a:r>
              <a:rPr lang="fr-FR" sz="2800" dirty="0" err="1">
                <a:ea typeface="ＭＳ Ｐゴシック" pitchFamily="-1" charset="-128"/>
                <a:cs typeface="ＭＳ Ｐゴシック" pitchFamily="-1" charset="-128"/>
              </a:rPr>
              <a:t>S</a:t>
            </a:r>
            <a:r>
              <a:rPr lang="fr-FR" sz="2800" dirty="0" err="1" smtClean="0">
                <a:ea typeface="ＭＳ Ｐゴシック" pitchFamily="-1" charset="-128"/>
                <a:cs typeface="ＭＳ Ｐゴシック" pitchFamily="-1" charset="-128"/>
              </a:rPr>
              <a:t>tudy</a:t>
            </a:r>
            <a:r>
              <a:rPr lang="en-GB" sz="2800" dirty="0">
                <a:ea typeface="ＭＳ Ｐゴシック" pitchFamily="-1" charset="-128"/>
                <a:cs typeface="ＭＳ Ｐゴシック" pitchFamily="-1" charset="-128"/>
              </a:rPr>
              <a:t>: LDV/SOF retreatment </a:t>
            </a:r>
            <a:r>
              <a:rPr lang="en-GB" sz="2800" dirty="0" smtClean="0">
                <a:ea typeface="ＭＳ Ｐゴシック" pitchFamily="-1" charset="-128"/>
                <a:cs typeface="ＭＳ Ｐゴシック" pitchFamily="-1" charset="-128"/>
              </a:rPr>
              <a:t/>
            </a:r>
            <a:br>
              <a:rPr lang="en-GB" sz="2800" dirty="0" smtClean="0">
                <a:ea typeface="ＭＳ Ｐゴシック" pitchFamily="-1" charset="-128"/>
                <a:cs typeface="ＭＳ Ｐゴシック" pitchFamily="-1" charset="-128"/>
              </a:rPr>
            </a:br>
            <a:r>
              <a:rPr lang="en-GB" sz="2800" dirty="0" smtClean="0">
                <a:ea typeface="ＭＳ Ｐゴシック" pitchFamily="-1" charset="-128"/>
                <a:cs typeface="ＭＳ Ｐゴシック" pitchFamily="-1" charset="-128"/>
              </a:rPr>
              <a:t>in </a:t>
            </a:r>
            <a:r>
              <a:rPr lang="en-GB" sz="2800" dirty="0">
                <a:ea typeface="ＭＳ Ｐゴシック" pitchFamily="-1" charset="-128"/>
                <a:cs typeface="ＭＳ Ｐゴシック" pitchFamily="-1" charset="-128"/>
              </a:rPr>
              <a:t>genotype 1 failing short-course LDV/SOF</a:t>
            </a:r>
            <a:endParaRPr lang="fr-FR" sz="2800" dirty="0"/>
          </a:p>
        </p:txBody>
      </p:sp>
      <p:graphicFrame>
        <p:nvGraphicFramePr>
          <p:cNvPr id="236621" name="Group 77"/>
          <p:cNvGraphicFramePr>
            <a:graphicFrameLocks noGrp="1"/>
          </p:cNvGraphicFramePr>
          <p:nvPr>
            <p:ph idx="1"/>
            <p:extLst>
              <p:ext uri="{D42A27DB-BD31-4B8C-83A1-F6EECF244321}">
                <p14:modId xmlns:p14="http://schemas.microsoft.com/office/powerpoint/2010/main" val="869747331"/>
              </p:ext>
            </p:extLst>
          </p:nvPr>
        </p:nvGraphicFramePr>
        <p:xfrm>
          <a:off x="539750" y="1721583"/>
          <a:ext cx="8351163" cy="4352666"/>
        </p:xfrm>
        <a:graphic>
          <a:graphicData uri="http://schemas.openxmlformats.org/drawingml/2006/table">
            <a:tbl>
              <a:tblPr/>
              <a:tblGrid>
                <a:gridCol w="6055124"/>
                <a:gridCol w="2296039"/>
              </a:tblGrid>
              <a:tr h="450734">
                <a:tc>
                  <a:txBody>
                    <a:bodyPr/>
                    <a:lstStyle/>
                    <a:p>
                      <a:pPr marL="0" marR="0" lvl="0" indent="0" algn="l" defTabSz="914400" rtl="0" eaLnBrk="1" fontAlgn="base" latinLnBrk="0" hangingPunct="1">
                        <a:lnSpc>
                          <a:spcPts val="1500"/>
                        </a:lnSpc>
                        <a:spcBef>
                          <a:spcPct val="20000"/>
                        </a:spcBef>
                        <a:spcAft>
                          <a:spcPct val="0"/>
                        </a:spcAft>
                        <a:buClrTx/>
                        <a:buSzTx/>
                        <a:buFont typeface="Wingdings" pitchFamily="-109" charset="2"/>
                        <a:buNone/>
                        <a:tabLst/>
                      </a:pPr>
                      <a:endParaRPr kumimoji="0" lang="en-GB" sz="1400" b="0"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00"/>
                        </a:lnSpc>
                        <a:spcBef>
                          <a:spcPts val="0"/>
                        </a:spcBef>
                        <a:spcAft>
                          <a:spcPct val="0"/>
                        </a:spcAft>
                        <a:buClrTx/>
                        <a:buSzTx/>
                        <a:buFont typeface="Wingdings" pitchFamily="-109" charset="2"/>
                        <a:buNone/>
                        <a:tabLst/>
                      </a:pPr>
                      <a:r>
                        <a:rPr kumimoji="0" lang="en-GB" sz="2000" b="1" i="0" u="none" strike="noStrike" cap="none" normalizeH="0" baseline="0" dirty="0" smtClean="0">
                          <a:ln>
                            <a:noFill/>
                          </a:ln>
                          <a:solidFill>
                            <a:schemeClr val="bg1"/>
                          </a:solidFill>
                          <a:effectLst/>
                          <a:latin typeface="Calibri" pitchFamily="-109" charset="0"/>
                          <a:ea typeface="ＭＳ Ｐゴシック" pitchFamily="-109" charset="-128"/>
                          <a:cs typeface="ＭＳ Ｐゴシック" pitchFamily="-109" charset="-128"/>
                        </a:rPr>
                        <a:t>N = 34</a:t>
                      </a:r>
                    </a:p>
                  </a:txBody>
                  <a:tcPr marL="100273" marR="100273"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00B200"/>
                    </a:solidFill>
                  </a:tcPr>
                </a:tc>
              </a:tr>
              <a:tr h="340417">
                <a:tc>
                  <a:txBody>
                    <a:bodyPr/>
                    <a:lstStyle/>
                    <a:p>
                      <a:pPr marL="0" marR="0" lvl="0" indent="0" algn="l"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Mean </a:t>
                      </a:r>
                      <a:r>
                        <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rPr>
                        <a:t>age, years</a:t>
                      </a:r>
                    </a:p>
                  </a:txBody>
                  <a:tcPr marL="100273" marR="100273"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59</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r>
              <a:tr h="340417">
                <a:tc>
                  <a:txBody>
                    <a:bodyPr/>
                    <a:lstStyle/>
                    <a:p>
                      <a:pPr marL="0" marR="0" lvl="0" indent="0" algn="l"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rPr>
                        <a:t>Female</a:t>
                      </a:r>
                    </a:p>
                  </a:txBody>
                  <a:tcPr marL="100273" marR="100273"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18%</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r>
              <a:tr h="340417">
                <a:tc>
                  <a:txBody>
                    <a:bodyPr/>
                    <a:lstStyle/>
                    <a:p>
                      <a:pPr marL="0" marR="0" lvl="0" indent="0" algn="l"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Race : white / black</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82% / 18%</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r>
              <a:tr h="340417">
                <a:tc>
                  <a:txBody>
                    <a:bodyPr/>
                    <a:lstStyle/>
                    <a:p>
                      <a:pPr marL="0" marR="0" lvl="0" indent="0" algn="l"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Genotype 1a / 1b, N</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26 / 8</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r>
              <a:tr h="340417">
                <a:tc>
                  <a:txBody>
                    <a:bodyPr/>
                    <a:lstStyle/>
                    <a:p>
                      <a:pPr marL="0" marR="0" lvl="0" indent="0" algn="l"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Fibrosis stage F0-F2 / F3, N</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33 / 1</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r>
              <a:tr h="340417">
                <a:tc>
                  <a:txBody>
                    <a:bodyPr/>
                    <a:lstStyle/>
                    <a:p>
                      <a:pPr marL="0" marR="0" lvl="0" indent="0" algn="l"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HCV RNA log</a:t>
                      </a:r>
                      <a:r>
                        <a:rPr kumimoji="0" lang="en-GB" sz="1400" b="1" i="0" u="none" strike="noStrike" cap="none" normalizeH="0" baseline="-25000" dirty="0" smtClean="0">
                          <a:ln>
                            <a:noFill/>
                          </a:ln>
                          <a:solidFill>
                            <a:srgbClr val="000066"/>
                          </a:solidFill>
                          <a:effectLst/>
                          <a:latin typeface="Arial" pitchFamily="-109" charset="0"/>
                          <a:ea typeface="ＭＳ Ｐゴシック" pitchFamily="-109" charset="-128"/>
                          <a:cs typeface="ＭＳ Ｐゴシック" pitchFamily="-109" charset="-128"/>
                        </a:rPr>
                        <a:t>10</a:t>
                      </a: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 IU/ml, median</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6.1</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r>
              <a:tr h="1178596">
                <a:tc>
                  <a:txBody>
                    <a:bodyPr/>
                    <a:lstStyle/>
                    <a:p>
                      <a:pPr marL="0" marR="0" lvl="0" indent="0" algn="l"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Prior relapse to</a:t>
                      </a:r>
                    </a:p>
                    <a:p>
                      <a:pPr marL="457200" marR="0" lvl="1" indent="0" algn="l"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LDV/SOF + GS-9669 x 6 weeks</a:t>
                      </a:r>
                    </a:p>
                    <a:p>
                      <a:pPr marL="457200" marR="0" lvl="1" indent="0" algn="l"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LDV/SOF + GS-9451 x 4 weeks</a:t>
                      </a:r>
                    </a:p>
                    <a:p>
                      <a:pPr marL="457200" marR="0" lvl="1" indent="0" algn="l"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LDV/SOF + GS-9451 + GS-9669 x 4 weeks</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500"/>
                        </a:lnSpc>
                        <a:spcBef>
                          <a:spcPct val="20000"/>
                        </a:spcBef>
                        <a:spcAft>
                          <a:spcPct val="0"/>
                        </a:spcAft>
                        <a:buClrTx/>
                        <a:buSzTx/>
                        <a:buFont typeface="Wingdings" pitchFamily="-109" charset="2"/>
                        <a:buNone/>
                        <a:tabLst/>
                      </a:pPr>
                      <a:endPar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endParaRPr>
                    </a:p>
                    <a:p>
                      <a:pPr marL="0" marR="0" lvl="0" indent="0" algn="ctr"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1</a:t>
                      </a:r>
                    </a:p>
                    <a:p>
                      <a:pPr marL="0" marR="0" lvl="0" indent="0" algn="ctr"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14</a:t>
                      </a:r>
                    </a:p>
                    <a:p>
                      <a:pPr marL="0" marR="0" lvl="0" indent="0" algn="ctr"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19</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r>
              <a:tr h="340417">
                <a:tc>
                  <a:txBody>
                    <a:bodyPr/>
                    <a:lstStyle/>
                    <a:p>
                      <a:pPr marL="0" marR="0" lvl="0" indent="0" algn="l"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Weeks to retreatment, mean</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25.1</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r>
              <a:tr h="340417">
                <a:tc>
                  <a:txBody>
                    <a:bodyPr/>
                    <a:lstStyle/>
                    <a:p>
                      <a:pPr marL="0" marR="0" lvl="0" indent="0" algn="l"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RAVs &gt; 25-fold resistance : NS5A / NS5B</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500"/>
                        </a:lnSpc>
                        <a:spcBef>
                          <a:spcPct val="20000"/>
                        </a:spcBef>
                        <a:spcAft>
                          <a:spcPct val="0"/>
                        </a:spcAft>
                        <a:buClrTx/>
                        <a:buSzTx/>
                        <a:buFont typeface="Wingdings" pitchFamily="-109" charset="2"/>
                        <a:buNone/>
                        <a:tabLst/>
                      </a:pPr>
                      <a:r>
                        <a:rPr kumimoji="0" lang="en-GB" sz="1400" b="1" i="0" u="none" strike="noStrike" cap="none" normalizeH="0" baseline="0" dirty="0" smtClean="0">
                          <a:ln>
                            <a:noFill/>
                          </a:ln>
                          <a:solidFill>
                            <a:srgbClr val="000066"/>
                          </a:solidFill>
                          <a:effectLst/>
                          <a:latin typeface="Arial" pitchFamily="-109" charset="0"/>
                          <a:ea typeface="ＭＳ Ｐゴシック" pitchFamily="-109" charset="-128"/>
                          <a:cs typeface="ＭＳ Ｐゴシック" pitchFamily="-109" charset="-128"/>
                        </a:rPr>
                        <a:t>85.3% / 2.9%</a:t>
                      </a:r>
                      <a:endParaRPr kumimoji="0" lang="en-GB" sz="1400" b="1" i="0" u="none" strike="noStrike" cap="none" normalizeH="0" baseline="0" dirty="0">
                        <a:ln>
                          <a:noFill/>
                        </a:ln>
                        <a:solidFill>
                          <a:srgbClr val="000066"/>
                        </a:solidFill>
                        <a:effectLst/>
                        <a:latin typeface="Arial" pitchFamily="-109" charset="0"/>
                        <a:ea typeface="ＭＳ Ｐゴシック" pitchFamily="-109" charset="-128"/>
                        <a:cs typeface="ＭＳ Ｐゴシック" pitchFamily="-109" charset="-128"/>
                      </a:endParaRPr>
                    </a:p>
                  </a:txBody>
                  <a:tcPr marL="100273" marR="100273"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r>
            </a:tbl>
          </a:graphicData>
        </a:graphic>
      </p:graphicFrame>
      <p:sp>
        <p:nvSpPr>
          <p:cNvPr id="236614" name="Rectangle 6"/>
          <p:cNvSpPr>
            <a:spLocks noChangeArrowheads="1"/>
          </p:cNvSpPr>
          <p:nvPr/>
        </p:nvSpPr>
        <p:spPr bwMode="auto">
          <a:xfrm>
            <a:off x="971550" y="1295400"/>
            <a:ext cx="7162800" cy="327119"/>
          </a:xfrm>
          <a:prstGeom prst="rect">
            <a:avLst/>
          </a:prstGeom>
          <a:noFill/>
          <a:ln w="9525">
            <a:noFill/>
            <a:miter lim="800000"/>
            <a:headEnd/>
            <a:tailEnd/>
          </a:ln>
        </p:spPr>
        <p:txBody>
          <a:bodyPr>
            <a:prstTxWarp prst="textNoShape">
              <a:avLst/>
            </a:prstTxWarp>
            <a:spAutoFit/>
          </a:bodyPr>
          <a:lstStyle/>
          <a:p>
            <a:pPr algn="ctr" defTabSz="914400" fontAlgn="base">
              <a:lnSpc>
                <a:spcPts val="1525"/>
              </a:lnSpc>
              <a:spcBef>
                <a:spcPct val="20000"/>
              </a:spcBef>
              <a:spcAft>
                <a:spcPct val="0"/>
              </a:spcAft>
            </a:pPr>
            <a:r>
              <a:rPr lang="en-GB" sz="2800" b="1" dirty="0">
                <a:solidFill>
                  <a:srgbClr val="0070C0"/>
                </a:solidFill>
                <a:latin typeface="Calibri" pitchFamily="-1" charset="0"/>
                <a:ea typeface="ＭＳ Ｐゴシック" pitchFamily="-1" charset="-128"/>
                <a:cs typeface="ＭＳ Ｐゴシック" pitchFamily="-1" charset="-128"/>
              </a:rPr>
              <a:t>Baseline </a:t>
            </a:r>
            <a:r>
              <a:rPr lang="en-GB" sz="2800" b="1" dirty="0" smtClean="0">
                <a:solidFill>
                  <a:srgbClr val="0070C0"/>
                </a:solidFill>
                <a:latin typeface="Calibri" pitchFamily="-1" charset="0"/>
                <a:ea typeface="ＭＳ Ｐゴシック" pitchFamily="-1" charset="-128"/>
                <a:cs typeface="ＭＳ Ｐゴシック" pitchFamily="-1" charset="-128"/>
              </a:rPr>
              <a:t>characteristics</a:t>
            </a:r>
            <a:endParaRPr lang="en-GB" sz="2800" b="1" dirty="0">
              <a:solidFill>
                <a:srgbClr val="0070C0"/>
              </a:solidFill>
              <a:latin typeface="Calibri" pitchFamily="-1" charset="0"/>
              <a:ea typeface="ＭＳ Ｐゴシック" pitchFamily="-1" charset="-128"/>
              <a:cs typeface="ＭＳ Ｐゴシック" pitchFamily="-1" charset="-128"/>
            </a:endParaRPr>
          </a:p>
        </p:txBody>
      </p:sp>
      <p:sp>
        <p:nvSpPr>
          <p:cNvPr id="8" name="AutoShape 162"/>
          <p:cNvSpPr>
            <a:spLocks noChangeArrowheads="1"/>
          </p:cNvSpPr>
          <p:nvPr/>
        </p:nvSpPr>
        <p:spPr bwMode="auto">
          <a:xfrm>
            <a:off x="0" y="6570663"/>
            <a:ext cx="971600" cy="287337"/>
          </a:xfrm>
          <a:prstGeom prst="roundRect">
            <a:avLst>
              <a:gd name="adj" fmla="val 16667"/>
            </a:avLst>
          </a:prstGeom>
          <a:solidFill>
            <a:srgbClr val="E2E2F6"/>
          </a:solidFill>
          <a:ln w="9525">
            <a:noFill/>
            <a:round/>
            <a:headEnd/>
            <a:tailEnd/>
          </a:ln>
          <a:effectLst>
            <a:prstShdw prst="shdw17" dist="17961" dir="2700000">
              <a:srgbClr val="888894">
                <a:alpha val="74997"/>
              </a:srgbClr>
            </a:prstShdw>
          </a:effectLst>
        </p:spPr>
        <p:txBody>
          <a:bodyPr wrap="none" anchor="ctr">
            <a:prstTxWarp prst="textNoShape">
              <a:avLst/>
            </a:prstTxWarp>
          </a:bodyPr>
          <a:lstStyle/>
          <a:p>
            <a:r>
              <a:rPr lang="fr-FR" sz="1200" b="1" i="1" dirty="0" smtClean="0">
                <a:solidFill>
                  <a:srgbClr val="333399"/>
                </a:solidFill>
                <a:latin typeface="Cambria" pitchFamily="-1" charset="0"/>
                <a:ea typeface="ＭＳ Ｐゴシック" pitchFamily="-1" charset="-128"/>
                <a:cs typeface="ＭＳ Ｐゴシック" pitchFamily="-1" charset="-128"/>
              </a:rPr>
              <a:t>SYNERGY-D</a:t>
            </a:r>
            <a:endParaRPr lang="en-GB" sz="1200" b="1" i="1" dirty="0">
              <a:solidFill>
                <a:srgbClr val="333399"/>
              </a:solidFill>
              <a:latin typeface="Cambria" pitchFamily="-1" charset="0"/>
              <a:ea typeface="ＭＳ Ｐゴシック" pitchFamily="-1" charset="-128"/>
              <a:cs typeface="ＭＳ Ｐゴシック" pitchFamily="-1" charset="-128"/>
            </a:endParaRPr>
          </a:p>
        </p:txBody>
      </p:sp>
      <p:sp>
        <p:nvSpPr>
          <p:cNvPr id="9" name="ZoneTexte 69"/>
          <p:cNvSpPr txBox="1">
            <a:spLocks noChangeArrowheads="1"/>
          </p:cNvSpPr>
          <p:nvPr/>
        </p:nvSpPr>
        <p:spPr bwMode="auto">
          <a:xfrm>
            <a:off x="6118557" y="6581775"/>
            <a:ext cx="3025444" cy="276999"/>
          </a:xfrm>
          <a:prstGeom prst="rect">
            <a:avLst/>
          </a:prstGeom>
          <a:noFill/>
          <a:ln w="9525">
            <a:noFill/>
            <a:miter lim="800000"/>
            <a:headEnd/>
            <a:tailEnd/>
          </a:ln>
        </p:spPr>
        <p:txBody>
          <a:bodyPr wrap="none">
            <a:spAutoFit/>
          </a:bodyPr>
          <a:lstStyle/>
          <a:p>
            <a:pPr algn="r"/>
            <a:r>
              <a:rPr lang="en-US" sz="1200" i="1" dirty="0">
                <a:solidFill>
                  <a:srgbClr val="0070C0"/>
                </a:solidFill>
                <a:ea typeface="ＭＳ Ｐゴシック" pitchFamily="34" charset="-128"/>
              </a:rPr>
              <a:t>Wilson EM. </a:t>
            </a:r>
            <a:r>
              <a:rPr lang="en-US" sz="1200" i="1" dirty="0" err="1">
                <a:solidFill>
                  <a:srgbClr val="0070C0"/>
                </a:solidFill>
                <a:ea typeface="ＭＳ Ｐゴシック" pitchFamily="34" charset="-128"/>
              </a:rPr>
              <a:t>Clin</a:t>
            </a:r>
            <a:r>
              <a:rPr lang="en-US" sz="1200" i="1" dirty="0">
                <a:solidFill>
                  <a:srgbClr val="0070C0"/>
                </a:solidFill>
                <a:ea typeface="ＭＳ Ｐゴシック" pitchFamily="34" charset="-128"/>
              </a:rPr>
              <a:t> Infect Dis 2016; 62:230-8</a:t>
            </a:r>
            <a:endParaRPr lang="en-US" sz="1200" i="1" dirty="0">
              <a:solidFill>
                <a:srgbClr val="0070C0"/>
              </a:solidFill>
              <a:ea typeface="ＭＳ Ｐゴシック" pitchFamily="34" charset="-128"/>
            </a:endParaRPr>
          </a:p>
        </p:txBody>
      </p:sp>
    </p:spTree>
    <p:extLst>
      <p:ext uri="{BB962C8B-B14F-4D97-AF65-F5344CB8AC3E}">
        <p14:creationId xmlns:p14="http://schemas.microsoft.com/office/powerpoint/2010/main" val="333033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ext Box 2"/>
          <p:cNvSpPr txBox="1">
            <a:spLocks noChangeArrowheads="1"/>
          </p:cNvSpPr>
          <p:nvPr/>
        </p:nvSpPr>
        <p:spPr bwMode="auto">
          <a:xfrm>
            <a:off x="251520" y="1340768"/>
            <a:ext cx="3148342" cy="698482"/>
          </a:xfrm>
          <a:prstGeom prst="rect">
            <a:avLst/>
          </a:prstGeom>
          <a:noFill/>
          <a:ln w="9525">
            <a:noFill/>
            <a:miter lim="800000"/>
            <a:headEnd/>
            <a:tailEnd/>
          </a:ln>
        </p:spPr>
        <p:txBody>
          <a:bodyPr wrap="none">
            <a:prstTxWarp prst="textNoShape">
              <a:avLst/>
            </a:prstTxWarp>
            <a:spAutoFit/>
          </a:bodyPr>
          <a:lstStyle/>
          <a:p>
            <a:pPr algn="ctr" defTabSz="914400" fontAlgn="base">
              <a:lnSpc>
                <a:spcPts val="2360"/>
              </a:lnSpc>
              <a:spcBef>
                <a:spcPct val="0"/>
              </a:spcBef>
              <a:spcAft>
                <a:spcPct val="0"/>
              </a:spcAft>
            </a:pPr>
            <a:r>
              <a:rPr lang="en-GB" sz="2000" b="1" dirty="0" smtClean="0">
                <a:solidFill>
                  <a:srgbClr val="0070C0"/>
                </a:solidFill>
                <a:latin typeface="Calibri" pitchFamily="-1" charset="0"/>
                <a:ea typeface="ＭＳ Ｐゴシック" pitchFamily="-1" charset="-128"/>
                <a:cs typeface="ＭＳ Ｐゴシック" pitchFamily="-1" charset="-128"/>
              </a:rPr>
              <a:t>SVR</a:t>
            </a:r>
            <a:r>
              <a:rPr lang="en-GB" sz="2000" b="1" baseline="-25000" dirty="0" smtClean="0">
                <a:solidFill>
                  <a:srgbClr val="0070C0"/>
                </a:solidFill>
                <a:latin typeface="Calibri" pitchFamily="-1" charset="0"/>
                <a:ea typeface="ＭＳ Ｐゴシック" pitchFamily="-1" charset="-128"/>
                <a:cs typeface="ＭＳ Ｐゴシック" pitchFamily="-1" charset="-128"/>
              </a:rPr>
              <a:t>12</a:t>
            </a:r>
            <a:r>
              <a:rPr lang="en-GB" sz="2000" b="1" dirty="0" smtClean="0">
                <a:solidFill>
                  <a:srgbClr val="0070C0"/>
                </a:solidFill>
                <a:latin typeface="Calibri" pitchFamily="-1" charset="0"/>
                <a:ea typeface="ＭＳ Ｐゴシック" pitchFamily="-1" charset="-128"/>
                <a:cs typeface="ＭＳ Ｐゴシック" pitchFamily="-1" charset="-128"/>
              </a:rPr>
              <a:t> (</a:t>
            </a:r>
            <a:r>
              <a:rPr lang="fr-FR" sz="2000" b="1" dirty="0" smtClean="0">
                <a:solidFill>
                  <a:srgbClr val="0070C0"/>
                </a:solidFill>
                <a:latin typeface="Calibri" pitchFamily="-1" charset="0"/>
                <a:ea typeface="ＭＳ Ｐゴシック" pitchFamily="-1" charset="-128"/>
                <a:cs typeface="ＭＳ Ｐゴシック" pitchFamily="-1" charset="-128"/>
              </a:rPr>
              <a:t>HCV RNA &lt; 43 IU/ml)</a:t>
            </a:r>
          </a:p>
          <a:p>
            <a:pPr algn="ctr" defTabSz="914400" fontAlgn="base">
              <a:lnSpc>
                <a:spcPts val="2360"/>
              </a:lnSpc>
              <a:spcBef>
                <a:spcPct val="0"/>
              </a:spcBef>
              <a:spcAft>
                <a:spcPct val="0"/>
              </a:spcAft>
            </a:pPr>
            <a:r>
              <a:rPr lang="fr-FR" sz="2000" b="1" dirty="0" smtClean="0">
                <a:solidFill>
                  <a:srgbClr val="0070C0"/>
                </a:solidFill>
                <a:latin typeface="Calibri" pitchFamily="-1" charset="0"/>
                <a:ea typeface="ＭＳ Ｐゴシック" pitchFamily="-1" charset="-128"/>
                <a:cs typeface="ＭＳ Ｐゴシック" pitchFamily="-1" charset="-128"/>
              </a:rPr>
              <a:t>ITT</a:t>
            </a:r>
            <a:endParaRPr lang="en-GB" sz="2000" b="1" dirty="0" smtClean="0">
              <a:solidFill>
                <a:srgbClr val="0070C0"/>
              </a:solidFill>
              <a:latin typeface="Calibri" pitchFamily="-1" charset="0"/>
              <a:ea typeface="ＭＳ Ｐゴシック" pitchFamily="-1" charset="-128"/>
              <a:cs typeface="ＭＳ Ｐゴシック" pitchFamily="-1" charset="-128"/>
            </a:endParaRPr>
          </a:p>
        </p:txBody>
      </p:sp>
      <p:sp>
        <p:nvSpPr>
          <p:cNvPr id="3" name="ZoneTexte 2"/>
          <p:cNvSpPr txBox="1"/>
          <p:nvPr/>
        </p:nvSpPr>
        <p:spPr>
          <a:xfrm>
            <a:off x="164943" y="5589240"/>
            <a:ext cx="3001543" cy="830997"/>
          </a:xfrm>
          <a:prstGeom prst="rect">
            <a:avLst/>
          </a:prstGeom>
          <a:noFill/>
        </p:spPr>
        <p:txBody>
          <a:bodyPr wrap="none" rtlCol="0">
            <a:spAutoFit/>
          </a:bodyPr>
          <a:lstStyle/>
          <a:p>
            <a:r>
              <a:rPr lang="en-US" sz="1600" dirty="0" smtClean="0"/>
              <a:t>Per protocol : 31/32 (96.9%)</a:t>
            </a:r>
          </a:p>
          <a:p>
            <a:r>
              <a:rPr lang="en-US" sz="1600" dirty="0" smtClean="0"/>
              <a:t>2 patients withdrew consent</a:t>
            </a:r>
          </a:p>
          <a:p>
            <a:r>
              <a:rPr lang="en-US" sz="1600" dirty="0" smtClean="0"/>
              <a:t>1 relapse at W8 post-treatment</a:t>
            </a:r>
            <a:endParaRPr lang="en-US" sz="1600" dirty="0"/>
          </a:p>
        </p:txBody>
      </p:sp>
      <p:graphicFrame>
        <p:nvGraphicFramePr>
          <p:cNvPr id="59" name="Tableau 58"/>
          <p:cNvGraphicFramePr>
            <a:graphicFrameLocks noGrp="1"/>
          </p:cNvGraphicFramePr>
          <p:nvPr>
            <p:extLst>
              <p:ext uri="{D42A27DB-BD31-4B8C-83A1-F6EECF244321}">
                <p14:modId xmlns:p14="http://schemas.microsoft.com/office/powerpoint/2010/main" val="2900890350"/>
              </p:ext>
            </p:extLst>
          </p:nvPr>
        </p:nvGraphicFramePr>
        <p:xfrm>
          <a:off x="3131840" y="2060848"/>
          <a:ext cx="5796136" cy="3032183"/>
        </p:xfrm>
        <a:graphic>
          <a:graphicData uri="http://schemas.openxmlformats.org/drawingml/2006/table">
            <a:tbl>
              <a:tblPr firstRow="1" bandRow="1">
                <a:tableStyleId>{5C22544A-7EE6-4342-B048-85BDC9FD1C3A}</a:tableStyleId>
              </a:tblPr>
              <a:tblGrid>
                <a:gridCol w="3609875"/>
                <a:gridCol w="2186261"/>
              </a:tblGrid>
              <a:tr h="616391">
                <a:tc>
                  <a:txBody>
                    <a:bodyPr/>
                    <a:lstStyle/>
                    <a:p>
                      <a:pPr>
                        <a:lnSpc>
                          <a:spcPct val="80000"/>
                        </a:lnSpc>
                      </a:pPr>
                      <a:endParaRPr lang="en-US" sz="1800" b="1" dirty="0">
                        <a:solidFill>
                          <a:srgbClr val="333399"/>
                        </a:solidFill>
                        <a:latin typeface="Calibri"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80000"/>
                        </a:lnSpc>
                      </a:pPr>
                      <a:r>
                        <a:rPr lang="en-US" sz="1800" b="1" dirty="0" smtClean="0">
                          <a:latin typeface="Calibri" pitchFamily="34" charset="0"/>
                        </a:rPr>
                        <a:t>LDV/SOF</a:t>
                      </a:r>
                    </a:p>
                    <a:p>
                      <a:pPr algn="ctr">
                        <a:lnSpc>
                          <a:spcPct val="80000"/>
                        </a:lnSpc>
                      </a:pPr>
                      <a:r>
                        <a:rPr lang="en-US" sz="1800" b="1" dirty="0" smtClean="0">
                          <a:latin typeface="Calibri" pitchFamily="34" charset="0"/>
                        </a:rPr>
                        <a:t>N = 34</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B200"/>
                    </a:solidFill>
                  </a:tcPr>
                </a:tc>
              </a:tr>
              <a:tr h="295952">
                <a:tc>
                  <a:txBody>
                    <a:bodyPr/>
                    <a:lstStyle/>
                    <a:p>
                      <a:pPr marL="0" marR="0" algn="l">
                        <a:spcBef>
                          <a:spcPts val="300"/>
                        </a:spcBef>
                        <a:spcAft>
                          <a:spcPts val="300"/>
                        </a:spcAft>
                        <a:tabLst>
                          <a:tab pos="228600" algn="l"/>
                          <a:tab pos="0" algn="l"/>
                        </a:tabLst>
                      </a:pPr>
                      <a:r>
                        <a:rPr lang="en-US" sz="1400" b="1" dirty="0" smtClean="0">
                          <a:solidFill>
                            <a:srgbClr val="000066"/>
                          </a:solidFill>
                          <a:latin typeface="+mn-lt"/>
                          <a:ea typeface="Times New Roman"/>
                          <a:cs typeface="Arial" pitchFamily="34" charset="0"/>
                        </a:rPr>
                        <a:t>Serious adverse event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smtClean="0">
                          <a:solidFill>
                            <a:srgbClr val="000066"/>
                          </a:solidFill>
                          <a:latin typeface="+mn-lt"/>
                          <a:cs typeface="Arial" pitchFamily="34" charset="0"/>
                        </a:rPr>
                        <a:t>1 </a:t>
                      </a:r>
                    </a:p>
                    <a:p>
                      <a:pPr algn="ctr"/>
                      <a:r>
                        <a:rPr lang="en-US" sz="1400" b="1" dirty="0" smtClean="0">
                          <a:solidFill>
                            <a:srgbClr val="000066"/>
                          </a:solidFill>
                          <a:latin typeface="+mn-lt"/>
                          <a:cs typeface="Arial" pitchFamily="34" charset="0"/>
                        </a:rPr>
                        <a:t>(chest pain in a cocaine user, unrelated)</a:t>
                      </a:r>
                      <a:endParaRPr lang="en-US" sz="1400" b="1" dirty="0">
                        <a:solidFill>
                          <a:srgbClr val="000066"/>
                        </a:solidFill>
                        <a:latin typeface="+mn-lt"/>
                        <a:cs typeface="Arial"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952">
                <a:tc>
                  <a:txBody>
                    <a:bodyPr/>
                    <a:lstStyle/>
                    <a:p>
                      <a:pPr marL="0" marR="0" algn="l">
                        <a:spcBef>
                          <a:spcPts val="300"/>
                        </a:spcBef>
                        <a:spcAft>
                          <a:spcPts val="300"/>
                        </a:spcAft>
                        <a:tabLst>
                          <a:tab pos="228600" algn="l"/>
                          <a:tab pos="0" algn="l"/>
                        </a:tabLst>
                      </a:pPr>
                      <a:r>
                        <a:rPr lang="en-US" sz="1400" b="1" dirty="0" smtClean="0">
                          <a:solidFill>
                            <a:srgbClr val="000066"/>
                          </a:solidFill>
                          <a:latin typeface="+mn-lt"/>
                          <a:ea typeface="Times New Roman"/>
                          <a:cs typeface="Arial" pitchFamily="34" charset="0"/>
                        </a:rPr>
                        <a:t>Death,</a:t>
                      </a:r>
                      <a:r>
                        <a:rPr lang="en-US" sz="1400" b="1" baseline="0" dirty="0" smtClean="0">
                          <a:solidFill>
                            <a:srgbClr val="000066"/>
                          </a:solidFill>
                          <a:latin typeface="+mn-lt"/>
                          <a:ea typeface="Times New Roman"/>
                          <a:cs typeface="Arial" pitchFamily="34" charset="0"/>
                        </a:rPr>
                        <a:t> grade 3 or 4 adverse event</a:t>
                      </a:r>
                      <a:endParaRPr lang="en-US" sz="1400" b="1" dirty="0" smtClean="0">
                        <a:solidFill>
                          <a:srgbClr val="000066"/>
                        </a:solidFill>
                        <a:latin typeface="+mn-lt"/>
                        <a:ea typeface="Times New Roman"/>
                        <a:cs typeface="Arial"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r>
                        <a:rPr lang="en-US" sz="1400" b="1" dirty="0" smtClean="0">
                          <a:solidFill>
                            <a:srgbClr val="000066"/>
                          </a:solidFill>
                          <a:latin typeface="+mn-lt"/>
                          <a:cs typeface="Arial" pitchFamily="34" charset="0"/>
                        </a:rPr>
                        <a:t>0</a:t>
                      </a:r>
                      <a:endParaRPr lang="en-US" sz="1400" b="1" dirty="0">
                        <a:solidFill>
                          <a:srgbClr val="000066"/>
                        </a:solidFill>
                        <a:latin typeface="+mn-lt"/>
                        <a:cs typeface="Arial"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r>
              <a:tr h="295952">
                <a:tc>
                  <a:txBody>
                    <a:bodyPr/>
                    <a:lstStyle/>
                    <a:p>
                      <a:pPr marL="0" marR="0" algn="l">
                        <a:spcBef>
                          <a:spcPts val="300"/>
                        </a:spcBef>
                        <a:spcAft>
                          <a:spcPts val="300"/>
                        </a:spcAft>
                        <a:tabLst>
                          <a:tab pos="228600" algn="l"/>
                          <a:tab pos="0" algn="l"/>
                        </a:tabLst>
                      </a:pPr>
                      <a:r>
                        <a:rPr lang="en-US" sz="1400" b="1" dirty="0" smtClean="0">
                          <a:solidFill>
                            <a:srgbClr val="000066"/>
                          </a:solidFill>
                          <a:latin typeface="+mn-lt"/>
                          <a:ea typeface="Times New Roman"/>
                          <a:cs typeface="Arial" pitchFamily="34" charset="0"/>
                        </a:rPr>
                        <a:t>Adverse</a:t>
                      </a:r>
                      <a:r>
                        <a:rPr lang="en-US" sz="1400" b="1" baseline="0" dirty="0" smtClean="0">
                          <a:solidFill>
                            <a:srgbClr val="000066"/>
                          </a:solidFill>
                          <a:latin typeface="+mn-lt"/>
                          <a:ea typeface="Times New Roman"/>
                          <a:cs typeface="Arial" pitchFamily="34" charset="0"/>
                        </a:rPr>
                        <a:t> event leading to discontinuation</a:t>
                      </a:r>
                      <a:endParaRPr lang="en-US" sz="1400" b="1" dirty="0" smtClean="0">
                        <a:solidFill>
                          <a:srgbClr val="000066"/>
                        </a:solidFill>
                        <a:latin typeface="+mn-lt"/>
                        <a:ea typeface="Times New Roman"/>
                        <a:cs typeface="Arial"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smtClean="0">
                          <a:solidFill>
                            <a:srgbClr val="000066"/>
                          </a:solidFill>
                          <a:latin typeface="+mn-lt"/>
                          <a:cs typeface="Arial" pitchFamily="34" charset="0"/>
                        </a:rPr>
                        <a:t>0</a:t>
                      </a:r>
                      <a:endParaRPr lang="en-US" sz="1400" b="1" dirty="0">
                        <a:solidFill>
                          <a:srgbClr val="000066"/>
                        </a:solidFill>
                        <a:latin typeface="+mn-lt"/>
                        <a:cs typeface="Arial"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952">
                <a:tc>
                  <a:txBody>
                    <a:bodyPr/>
                    <a:lstStyle/>
                    <a:p>
                      <a:pPr marL="0" marR="0" algn="l">
                        <a:spcBef>
                          <a:spcPts val="300"/>
                        </a:spcBef>
                        <a:spcAft>
                          <a:spcPts val="300"/>
                        </a:spcAft>
                        <a:tabLst>
                          <a:tab pos="228600" algn="l"/>
                          <a:tab pos="0" algn="l"/>
                        </a:tabLst>
                      </a:pPr>
                      <a:r>
                        <a:rPr lang="en-US" sz="1400" b="1" dirty="0" smtClean="0">
                          <a:solidFill>
                            <a:srgbClr val="000066"/>
                          </a:solidFill>
                          <a:latin typeface="+mn-lt"/>
                          <a:ea typeface="Times New Roman"/>
                          <a:cs typeface="Arial" pitchFamily="34" charset="0"/>
                        </a:rPr>
                        <a:t>Diarrhea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r>
                        <a:rPr lang="en-US" sz="1400" b="1" dirty="0" smtClean="0">
                          <a:solidFill>
                            <a:srgbClr val="000066"/>
                          </a:solidFill>
                          <a:latin typeface="+mn-lt"/>
                          <a:cs typeface="Arial" pitchFamily="34" charset="0"/>
                        </a:rPr>
                        <a:t>2 (5.9%)</a:t>
                      </a:r>
                      <a:endParaRPr lang="en-US" sz="1400" b="1" dirty="0">
                        <a:solidFill>
                          <a:srgbClr val="000066"/>
                        </a:solidFill>
                        <a:latin typeface="+mn-lt"/>
                        <a:cs typeface="Arial"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r>
              <a:tr h="295952">
                <a:tc>
                  <a:txBody>
                    <a:bodyPr/>
                    <a:lstStyle/>
                    <a:p>
                      <a:pPr marL="0" marR="0" lvl="0" indent="0" algn="l" defTabSz="914400" rtl="0" eaLnBrk="1" fontAlgn="auto" latinLnBrk="0" hangingPunct="1">
                        <a:lnSpc>
                          <a:spcPct val="100000"/>
                        </a:lnSpc>
                        <a:spcBef>
                          <a:spcPts val="300"/>
                        </a:spcBef>
                        <a:spcAft>
                          <a:spcPts val="300"/>
                        </a:spcAft>
                        <a:buClrTx/>
                        <a:buSzTx/>
                        <a:buFontTx/>
                        <a:buNone/>
                        <a:tabLst>
                          <a:tab pos="228600" algn="l"/>
                          <a:tab pos="0" algn="l"/>
                        </a:tabLst>
                        <a:defRPr/>
                      </a:pPr>
                      <a:r>
                        <a:rPr lang="en-US" sz="1400" b="1" dirty="0" smtClean="0">
                          <a:solidFill>
                            <a:srgbClr val="000066"/>
                          </a:solidFill>
                          <a:latin typeface="+mn-lt"/>
                          <a:ea typeface="Times New Roman"/>
                          <a:cs typeface="Arial" pitchFamily="34" charset="0"/>
                        </a:rPr>
                        <a:t>Fatigue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smtClean="0">
                          <a:solidFill>
                            <a:srgbClr val="000066"/>
                          </a:solidFill>
                          <a:latin typeface="+mn-lt"/>
                          <a:cs typeface="Arial" pitchFamily="34" charset="0"/>
                        </a:rPr>
                        <a:t>2 (5.9%)</a:t>
                      </a:r>
                      <a:endParaRPr lang="en-US" sz="1400" b="1" dirty="0">
                        <a:solidFill>
                          <a:srgbClr val="000066"/>
                        </a:solidFill>
                        <a:latin typeface="+mn-lt"/>
                        <a:cs typeface="Arial"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952">
                <a:tc>
                  <a:txBody>
                    <a:bodyPr/>
                    <a:lstStyle/>
                    <a:p>
                      <a:pPr marL="0" marR="0" lvl="0" algn="l">
                        <a:spcBef>
                          <a:spcPts val="300"/>
                        </a:spcBef>
                        <a:spcAft>
                          <a:spcPts val="300"/>
                        </a:spcAft>
                        <a:tabLst>
                          <a:tab pos="228600" algn="l"/>
                          <a:tab pos="0" algn="l"/>
                        </a:tabLst>
                      </a:pPr>
                      <a:r>
                        <a:rPr lang="en-US" sz="1400" b="1" dirty="0" smtClean="0">
                          <a:solidFill>
                            <a:srgbClr val="000066"/>
                          </a:solidFill>
                          <a:latin typeface="+mn-lt"/>
                          <a:ea typeface="Times New Roman"/>
                          <a:cs typeface="Arial" pitchFamily="34" charset="0"/>
                        </a:rPr>
                        <a:t>Constipation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0066"/>
                          </a:solidFill>
                          <a:latin typeface="+mn-lt"/>
                          <a:cs typeface="Arial" pitchFamily="34" charset="0"/>
                        </a:rPr>
                        <a:t>2 (5.9%)</a:t>
                      </a:r>
                      <a:endParaRPr lang="en-US" sz="1400" b="1" dirty="0">
                        <a:solidFill>
                          <a:srgbClr val="000066"/>
                        </a:solidFill>
                        <a:latin typeface="+mn-lt"/>
                        <a:cs typeface="Arial"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r>
              <a:tr h="295952">
                <a:tc>
                  <a:txBody>
                    <a:bodyPr/>
                    <a:lstStyle/>
                    <a:p>
                      <a:pPr marL="0" marR="0" algn="l">
                        <a:spcBef>
                          <a:spcPts val="300"/>
                        </a:spcBef>
                        <a:spcAft>
                          <a:spcPts val="300"/>
                        </a:spcAft>
                        <a:tabLst>
                          <a:tab pos="228600" algn="l"/>
                          <a:tab pos="0" algn="l"/>
                        </a:tabLst>
                      </a:pPr>
                      <a:r>
                        <a:rPr lang="en-US" sz="1400" b="1" dirty="0" smtClean="0">
                          <a:solidFill>
                            <a:srgbClr val="000066"/>
                          </a:solidFill>
                          <a:latin typeface="+mn-lt"/>
                          <a:ea typeface="Times New Roman"/>
                          <a:cs typeface="Arial" pitchFamily="34" charset="0"/>
                        </a:rPr>
                        <a:t>Grade 3 laboratory abnormality</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0066"/>
                          </a:solidFill>
                          <a:latin typeface="+mn-lt"/>
                          <a:cs typeface="Arial" pitchFamily="34" charset="0"/>
                        </a:rPr>
                        <a:t>3 (8.8%)</a:t>
                      </a:r>
                      <a:endParaRPr lang="en-US" sz="1400" b="1" dirty="0">
                        <a:solidFill>
                          <a:srgbClr val="000066"/>
                        </a:solidFill>
                        <a:latin typeface="+mn-lt"/>
                        <a:cs typeface="Arial"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60" name="Text Box 2"/>
          <p:cNvSpPr txBox="1">
            <a:spLocks noChangeArrowheads="1"/>
          </p:cNvSpPr>
          <p:nvPr/>
        </p:nvSpPr>
        <p:spPr bwMode="auto">
          <a:xfrm>
            <a:off x="5207734" y="1484784"/>
            <a:ext cx="2507098" cy="400110"/>
          </a:xfrm>
          <a:prstGeom prst="rect">
            <a:avLst/>
          </a:prstGeom>
          <a:noFill/>
          <a:ln w="9525">
            <a:noFill/>
            <a:miter lim="800000"/>
            <a:headEnd/>
            <a:tailEnd/>
          </a:ln>
        </p:spPr>
        <p:txBody>
          <a:bodyPr wrap="none">
            <a:prstTxWarp prst="textNoShape">
              <a:avLst/>
            </a:prstTxWarp>
            <a:spAutoFit/>
          </a:bodyPr>
          <a:lstStyle/>
          <a:p>
            <a:pPr algn="ctr" defTabSz="914400" fontAlgn="base">
              <a:lnSpc>
                <a:spcPts val="2360"/>
              </a:lnSpc>
              <a:spcBef>
                <a:spcPct val="0"/>
              </a:spcBef>
              <a:spcAft>
                <a:spcPct val="0"/>
              </a:spcAft>
            </a:pPr>
            <a:r>
              <a:rPr lang="fr-FR" sz="2000" b="1" dirty="0">
                <a:solidFill>
                  <a:srgbClr val="0070C0"/>
                </a:solidFill>
                <a:latin typeface="Calibri" pitchFamily="-1" charset="0"/>
                <a:ea typeface="ＭＳ Ｐゴシック" pitchFamily="-1" charset="-128"/>
                <a:cs typeface="ＭＳ Ｐゴシック" pitchFamily="-1" charset="-128"/>
              </a:rPr>
              <a:t>A</a:t>
            </a:r>
            <a:r>
              <a:rPr lang="fr-FR" sz="2000" b="1" dirty="0" smtClean="0">
                <a:solidFill>
                  <a:srgbClr val="0070C0"/>
                </a:solidFill>
                <a:latin typeface="Calibri" pitchFamily="-1" charset="0"/>
                <a:ea typeface="ＭＳ Ｐゴシック" pitchFamily="-1" charset="-128"/>
                <a:cs typeface="ＭＳ Ｐゴシック" pitchFamily="-1" charset="-128"/>
              </a:rPr>
              <a:t>dverse </a:t>
            </a:r>
            <a:r>
              <a:rPr lang="fr-FR" sz="2000" b="1" dirty="0" err="1" smtClean="0">
                <a:solidFill>
                  <a:srgbClr val="0070C0"/>
                </a:solidFill>
                <a:latin typeface="Calibri" pitchFamily="-1" charset="0"/>
                <a:ea typeface="ＭＳ Ｐゴシック" pitchFamily="-1" charset="-128"/>
                <a:cs typeface="ＭＳ Ｐゴシック" pitchFamily="-1" charset="-128"/>
              </a:rPr>
              <a:t>events</a:t>
            </a:r>
            <a:r>
              <a:rPr lang="fr-FR" sz="2000" b="1" dirty="0" smtClean="0">
                <a:solidFill>
                  <a:srgbClr val="0070C0"/>
                </a:solidFill>
                <a:latin typeface="Calibri" pitchFamily="-1" charset="0"/>
                <a:ea typeface="ＭＳ Ｐゴシック" pitchFamily="-1" charset="-128"/>
                <a:cs typeface="ＭＳ Ｐゴシック" pitchFamily="-1" charset="-128"/>
              </a:rPr>
              <a:t>, N (%)</a:t>
            </a:r>
            <a:endParaRPr lang="en-GB" sz="2000" b="1" dirty="0" smtClean="0">
              <a:solidFill>
                <a:srgbClr val="0070C0"/>
              </a:solidFill>
              <a:latin typeface="Calibri" pitchFamily="-1" charset="0"/>
              <a:ea typeface="ＭＳ Ｐゴシック" pitchFamily="-1" charset="-128"/>
              <a:cs typeface="ＭＳ Ｐゴシック" pitchFamily="-1" charset="-128"/>
            </a:endParaRPr>
          </a:p>
        </p:txBody>
      </p:sp>
      <p:sp>
        <p:nvSpPr>
          <p:cNvPr id="4" name="Titre 3"/>
          <p:cNvSpPr>
            <a:spLocks noGrp="1"/>
          </p:cNvSpPr>
          <p:nvPr>
            <p:ph type="title"/>
          </p:nvPr>
        </p:nvSpPr>
        <p:spPr/>
        <p:txBody>
          <a:bodyPr/>
          <a:lstStyle/>
          <a:p>
            <a:r>
              <a:rPr lang="fr-FR" sz="2800" dirty="0">
                <a:ea typeface="ＭＳ Ｐゴシック" pitchFamily="-1" charset="-128"/>
                <a:cs typeface="ＭＳ Ｐゴシック" pitchFamily="-1" charset="-128"/>
              </a:rPr>
              <a:t>SYNERGY-D </a:t>
            </a:r>
            <a:r>
              <a:rPr lang="fr-FR" sz="2800" dirty="0" err="1">
                <a:ea typeface="ＭＳ Ｐゴシック" pitchFamily="-1" charset="-128"/>
                <a:cs typeface="ＭＳ Ｐゴシック" pitchFamily="-1" charset="-128"/>
              </a:rPr>
              <a:t>S</a:t>
            </a:r>
            <a:r>
              <a:rPr lang="fr-FR" sz="2800" dirty="0" err="1" smtClean="0">
                <a:ea typeface="ＭＳ Ｐゴシック" pitchFamily="-1" charset="-128"/>
                <a:cs typeface="ＭＳ Ｐゴシック" pitchFamily="-1" charset="-128"/>
              </a:rPr>
              <a:t>tudy</a:t>
            </a:r>
            <a:r>
              <a:rPr lang="en-GB" sz="2800" dirty="0">
                <a:ea typeface="ＭＳ Ｐゴシック" pitchFamily="-1" charset="-128"/>
                <a:cs typeface="ＭＳ Ｐゴシック" pitchFamily="-1" charset="-128"/>
              </a:rPr>
              <a:t>: LDV/SOF retreatment </a:t>
            </a:r>
            <a:r>
              <a:rPr lang="en-GB" sz="2800" dirty="0" smtClean="0">
                <a:ea typeface="ＭＳ Ｐゴシック" pitchFamily="-1" charset="-128"/>
                <a:cs typeface="ＭＳ Ｐゴシック" pitchFamily="-1" charset="-128"/>
              </a:rPr>
              <a:t/>
            </a:r>
            <a:br>
              <a:rPr lang="en-GB" sz="2800" dirty="0" smtClean="0">
                <a:ea typeface="ＭＳ Ｐゴシック" pitchFamily="-1" charset="-128"/>
                <a:cs typeface="ＭＳ Ｐゴシック" pitchFamily="-1" charset="-128"/>
              </a:rPr>
            </a:br>
            <a:r>
              <a:rPr lang="en-GB" sz="2800" dirty="0" smtClean="0">
                <a:ea typeface="ＭＳ Ｐゴシック" pitchFamily="-1" charset="-128"/>
                <a:cs typeface="ＭＳ Ｐゴシック" pitchFamily="-1" charset="-128"/>
              </a:rPr>
              <a:t>in </a:t>
            </a:r>
            <a:r>
              <a:rPr lang="en-GB" sz="2800" dirty="0">
                <a:ea typeface="ＭＳ Ｐゴシック" pitchFamily="-1" charset="-128"/>
                <a:cs typeface="ＭＳ Ｐゴシック" pitchFamily="-1" charset="-128"/>
              </a:rPr>
              <a:t>genotype 1 failing short-course LDV/SOF</a:t>
            </a:r>
            <a:endParaRPr lang="fr-FR" sz="2800" dirty="0"/>
          </a:p>
        </p:txBody>
      </p:sp>
      <p:grpSp>
        <p:nvGrpSpPr>
          <p:cNvPr id="28" name="Groupe 27"/>
          <p:cNvGrpSpPr/>
          <p:nvPr/>
        </p:nvGrpSpPr>
        <p:grpSpPr>
          <a:xfrm>
            <a:off x="629057" y="1976700"/>
            <a:ext cx="1590268" cy="3416494"/>
            <a:chOff x="629057" y="1976700"/>
            <a:chExt cx="1590268" cy="3416494"/>
          </a:xfrm>
        </p:grpSpPr>
        <p:sp>
          <p:nvSpPr>
            <p:cNvPr id="1025" name="Rectangle 28"/>
            <p:cNvSpPr>
              <a:spLocks noChangeArrowheads="1"/>
            </p:cNvSpPr>
            <p:nvPr/>
          </p:nvSpPr>
          <p:spPr bwMode="auto">
            <a:xfrm>
              <a:off x="796032" y="5208528"/>
              <a:ext cx="8495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effectLst/>
                  <a:latin typeface="Arial" pitchFamily="34" charset="0"/>
                  <a:cs typeface="Arial" pitchFamily="34" charset="0"/>
                </a:rPr>
                <a:t>0</a:t>
              </a:r>
            </a:p>
          </p:txBody>
        </p:sp>
        <p:sp>
          <p:nvSpPr>
            <p:cNvPr id="15" name="Rectangle 10"/>
            <p:cNvSpPr>
              <a:spLocks noChangeArrowheads="1"/>
            </p:cNvSpPr>
            <p:nvPr/>
          </p:nvSpPr>
          <p:spPr bwMode="auto">
            <a:xfrm>
              <a:off x="1242871" y="2672946"/>
              <a:ext cx="726207" cy="2680749"/>
            </a:xfrm>
            <a:prstGeom prst="rect">
              <a:avLst/>
            </a:prstGeom>
            <a:solidFill>
              <a:srgbClr val="00B200"/>
            </a:solidFill>
            <a:ln>
              <a:noFill/>
            </a:ln>
            <a:extLst/>
          </p:spPr>
          <p:txBody>
            <a:bodyPr vert="horz" wrap="square" lIns="91440" tIns="45720" rIns="91440" bIns="45720" numCol="1" anchor="t" anchorCtr="0" compatLnSpc="1">
              <a:prstTxWarp prst="textNoShape">
                <a:avLst/>
              </a:prstTxWarp>
            </a:bodyPr>
            <a:lstStyle/>
            <a:p>
              <a:endParaRPr lang="fr-FR" sz="1400"/>
            </a:p>
          </p:txBody>
        </p:sp>
        <p:sp>
          <p:nvSpPr>
            <p:cNvPr id="21" name="Line 16"/>
            <p:cNvSpPr>
              <a:spLocks noChangeShapeType="1"/>
            </p:cNvSpPr>
            <p:nvPr/>
          </p:nvSpPr>
          <p:spPr bwMode="auto">
            <a:xfrm>
              <a:off x="898025" y="3242502"/>
              <a:ext cx="115285" cy="0"/>
            </a:xfrm>
            <a:prstGeom prst="line">
              <a:avLst/>
            </a:prstGeom>
            <a:noFill/>
            <a:ln w="19050">
              <a:solidFill>
                <a:srgbClr val="0000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400" b="1"/>
            </a:p>
          </p:txBody>
        </p:sp>
        <p:sp>
          <p:nvSpPr>
            <p:cNvPr id="22" name="Line 17"/>
            <p:cNvSpPr>
              <a:spLocks noChangeShapeType="1"/>
            </p:cNvSpPr>
            <p:nvPr/>
          </p:nvSpPr>
          <p:spPr bwMode="auto">
            <a:xfrm>
              <a:off x="898025" y="3953423"/>
              <a:ext cx="115285" cy="0"/>
            </a:xfrm>
            <a:prstGeom prst="line">
              <a:avLst/>
            </a:prstGeom>
            <a:noFill/>
            <a:ln w="19050">
              <a:solidFill>
                <a:srgbClr val="0000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400" b="1"/>
            </a:p>
          </p:txBody>
        </p:sp>
        <p:sp>
          <p:nvSpPr>
            <p:cNvPr id="23" name="Line 18"/>
            <p:cNvSpPr>
              <a:spLocks noChangeShapeType="1"/>
            </p:cNvSpPr>
            <p:nvPr/>
          </p:nvSpPr>
          <p:spPr bwMode="auto">
            <a:xfrm>
              <a:off x="1013310" y="2531582"/>
              <a:ext cx="0" cy="1421841"/>
            </a:xfrm>
            <a:prstGeom prst="line">
              <a:avLst/>
            </a:prstGeom>
            <a:noFill/>
            <a:ln w="19050">
              <a:solidFill>
                <a:srgbClr val="0000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400" b="1"/>
            </a:p>
          </p:txBody>
        </p:sp>
        <p:sp>
          <p:nvSpPr>
            <p:cNvPr id="24" name="Line 19"/>
            <p:cNvSpPr>
              <a:spLocks noChangeShapeType="1"/>
            </p:cNvSpPr>
            <p:nvPr/>
          </p:nvSpPr>
          <p:spPr bwMode="auto">
            <a:xfrm>
              <a:off x="898025" y="4662295"/>
              <a:ext cx="115285" cy="0"/>
            </a:xfrm>
            <a:prstGeom prst="line">
              <a:avLst/>
            </a:prstGeom>
            <a:noFill/>
            <a:ln w="19050">
              <a:solidFill>
                <a:srgbClr val="0000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400" b="1"/>
            </a:p>
          </p:txBody>
        </p:sp>
        <p:sp>
          <p:nvSpPr>
            <p:cNvPr id="26" name="Line 21"/>
            <p:cNvSpPr>
              <a:spLocks noChangeShapeType="1"/>
            </p:cNvSpPr>
            <p:nvPr/>
          </p:nvSpPr>
          <p:spPr bwMode="auto">
            <a:xfrm>
              <a:off x="1013310" y="3953423"/>
              <a:ext cx="0" cy="1400272"/>
            </a:xfrm>
            <a:prstGeom prst="line">
              <a:avLst/>
            </a:prstGeom>
            <a:noFill/>
            <a:ln w="19050">
              <a:solidFill>
                <a:srgbClr val="0000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400" b="1"/>
            </a:p>
          </p:txBody>
        </p:sp>
        <p:sp>
          <p:nvSpPr>
            <p:cNvPr id="27" name="Line 22"/>
            <p:cNvSpPr>
              <a:spLocks noChangeShapeType="1"/>
            </p:cNvSpPr>
            <p:nvPr/>
          </p:nvSpPr>
          <p:spPr bwMode="auto">
            <a:xfrm flipH="1">
              <a:off x="1007686" y="5344640"/>
              <a:ext cx="1115994" cy="0"/>
            </a:xfrm>
            <a:prstGeom prst="line">
              <a:avLst/>
            </a:prstGeom>
            <a:noFill/>
            <a:ln w="7">
              <a:solidFill>
                <a:srgbClr val="0000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400"/>
            </a:p>
          </p:txBody>
        </p:sp>
        <p:sp>
          <p:nvSpPr>
            <p:cNvPr id="29" name="Rectangle 24"/>
            <p:cNvSpPr>
              <a:spLocks noChangeArrowheads="1"/>
            </p:cNvSpPr>
            <p:nvPr/>
          </p:nvSpPr>
          <p:spPr bwMode="auto">
            <a:xfrm>
              <a:off x="629057" y="2408045"/>
              <a:ext cx="2548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effectLst/>
                  <a:latin typeface="Arial" pitchFamily="34" charset="0"/>
                  <a:cs typeface="Arial" pitchFamily="34" charset="0"/>
                </a:rPr>
                <a:t>100</a:t>
              </a:r>
            </a:p>
          </p:txBody>
        </p:sp>
        <p:sp>
          <p:nvSpPr>
            <p:cNvPr id="30" name="Rectangle 25"/>
            <p:cNvSpPr>
              <a:spLocks noChangeArrowheads="1"/>
            </p:cNvSpPr>
            <p:nvPr/>
          </p:nvSpPr>
          <p:spPr bwMode="auto">
            <a:xfrm>
              <a:off x="714016" y="3118966"/>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effectLst/>
                  <a:latin typeface="Arial" pitchFamily="34" charset="0"/>
                  <a:cs typeface="Arial" pitchFamily="34" charset="0"/>
                </a:rPr>
                <a:t>75</a:t>
              </a:r>
            </a:p>
          </p:txBody>
        </p:sp>
        <p:sp>
          <p:nvSpPr>
            <p:cNvPr id="31" name="Rectangle 26"/>
            <p:cNvSpPr>
              <a:spLocks noChangeArrowheads="1"/>
            </p:cNvSpPr>
            <p:nvPr/>
          </p:nvSpPr>
          <p:spPr bwMode="auto">
            <a:xfrm>
              <a:off x="714016" y="3829886"/>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effectLst/>
                  <a:latin typeface="Arial" pitchFamily="34" charset="0"/>
                  <a:cs typeface="Arial" pitchFamily="34" charset="0"/>
                </a:rPr>
                <a:t>50</a:t>
              </a:r>
            </a:p>
          </p:txBody>
        </p:sp>
        <p:sp>
          <p:nvSpPr>
            <p:cNvPr id="1024" name="Rectangle 27"/>
            <p:cNvSpPr>
              <a:spLocks noChangeArrowheads="1"/>
            </p:cNvSpPr>
            <p:nvPr/>
          </p:nvSpPr>
          <p:spPr bwMode="auto">
            <a:xfrm>
              <a:off x="714016" y="4540807"/>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effectLst/>
                  <a:latin typeface="Arial" pitchFamily="34" charset="0"/>
                  <a:cs typeface="Arial" pitchFamily="34" charset="0"/>
                </a:rPr>
                <a:t>25</a:t>
              </a:r>
            </a:p>
          </p:txBody>
        </p:sp>
        <p:sp>
          <p:nvSpPr>
            <p:cNvPr id="1047" name="Rectangle 49"/>
            <p:cNvSpPr>
              <a:spLocks noChangeArrowheads="1"/>
            </p:cNvSpPr>
            <p:nvPr/>
          </p:nvSpPr>
          <p:spPr bwMode="auto">
            <a:xfrm>
              <a:off x="1448864" y="2348880"/>
              <a:ext cx="32220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333399"/>
                  </a:solidFill>
                  <a:effectLst/>
                  <a:latin typeface="Calibri" pitchFamily="34" charset="0"/>
                  <a:cs typeface="Arial" pitchFamily="34" charset="0"/>
                </a:rPr>
                <a:t>91.2</a:t>
              </a:r>
            </a:p>
          </p:txBody>
        </p:sp>
        <p:sp>
          <p:nvSpPr>
            <p:cNvPr id="65" name="Rectangle 54"/>
            <p:cNvSpPr>
              <a:spLocks noChangeArrowheads="1"/>
            </p:cNvSpPr>
            <p:nvPr/>
          </p:nvSpPr>
          <p:spPr bwMode="auto">
            <a:xfrm>
              <a:off x="1518035" y="4998705"/>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sz="1200" b="1" dirty="0" smtClean="0">
                  <a:solidFill>
                    <a:schemeClr val="bg1"/>
                  </a:solidFill>
                  <a:latin typeface="Arial" pitchFamily="34" charset="0"/>
                  <a:cs typeface="Arial" pitchFamily="34" charset="0"/>
                </a:rPr>
                <a:t>34</a:t>
              </a:r>
              <a:endParaRPr kumimoji="0" lang="fr-FR" sz="1200" b="0" i="0" u="none" strike="noStrike" cap="none" normalizeH="0" baseline="0" dirty="0" smtClean="0">
                <a:ln>
                  <a:noFill/>
                </a:ln>
                <a:solidFill>
                  <a:schemeClr val="bg1"/>
                </a:solidFill>
                <a:effectLst/>
                <a:latin typeface="Arial" pitchFamily="34" charset="0"/>
                <a:cs typeface="Arial" pitchFamily="34" charset="0"/>
              </a:endParaRPr>
            </a:p>
          </p:txBody>
        </p:sp>
        <p:sp>
          <p:nvSpPr>
            <p:cNvPr id="2" name="ZoneTexte 1"/>
            <p:cNvSpPr txBox="1"/>
            <p:nvPr/>
          </p:nvSpPr>
          <p:spPr>
            <a:xfrm>
              <a:off x="799937" y="1976700"/>
              <a:ext cx="344966" cy="307777"/>
            </a:xfrm>
            <a:prstGeom prst="rect">
              <a:avLst/>
            </a:prstGeom>
            <a:noFill/>
          </p:spPr>
          <p:txBody>
            <a:bodyPr wrap="none" rtlCol="0">
              <a:spAutoFit/>
            </a:bodyPr>
            <a:lstStyle/>
            <a:p>
              <a:r>
                <a:rPr lang="fr-FR" sz="1400" b="1" dirty="0" smtClean="0"/>
                <a:t>%</a:t>
              </a:r>
              <a:endParaRPr lang="fr-FR" sz="1400" b="1" dirty="0"/>
            </a:p>
          </p:txBody>
        </p:sp>
        <p:sp>
          <p:nvSpPr>
            <p:cNvPr id="34" name="Line 19"/>
            <p:cNvSpPr>
              <a:spLocks noChangeShapeType="1"/>
            </p:cNvSpPr>
            <p:nvPr/>
          </p:nvSpPr>
          <p:spPr bwMode="auto">
            <a:xfrm>
              <a:off x="898025" y="5354165"/>
              <a:ext cx="1321300" cy="0"/>
            </a:xfrm>
            <a:prstGeom prst="line">
              <a:avLst/>
            </a:prstGeom>
            <a:noFill/>
            <a:ln w="19050">
              <a:solidFill>
                <a:srgbClr val="0000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400" b="1"/>
            </a:p>
          </p:txBody>
        </p:sp>
        <p:sp>
          <p:nvSpPr>
            <p:cNvPr id="35" name="Line 16"/>
            <p:cNvSpPr>
              <a:spLocks noChangeShapeType="1"/>
            </p:cNvSpPr>
            <p:nvPr/>
          </p:nvSpPr>
          <p:spPr bwMode="auto">
            <a:xfrm>
              <a:off x="898025" y="2531582"/>
              <a:ext cx="115285" cy="0"/>
            </a:xfrm>
            <a:prstGeom prst="line">
              <a:avLst/>
            </a:prstGeom>
            <a:noFill/>
            <a:ln w="19050">
              <a:solidFill>
                <a:srgbClr val="0000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400" b="1"/>
            </a:p>
          </p:txBody>
        </p:sp>
      </p:grpSp>
      <p:sp>
        <p:nvSpPr>
          <p:cNvPr id="36" name="AutoShape 162"/>
          <p:cNvSpPr>
            <a:spLocks noChangeArrowheads="1"/>
          </p:cNvSpPr>
          <p:nvPr/>
        </p:nvSpPr>
        <p:spPr bwMode="auto">
          <a:xfrm>
            <a:off x="0" y="6570663"/>
            <a:ext cx="971600" cy="287337"/>
          </a:xfrm>
          <a:prstGeom prst="roundRect">
            <a:avLst>
              <a:gd name="adj" fmla="val 16667"/>
            </a:avLst>
          </a:prstGeom>
          <a:solidFill>
            <a:srgbClr val="E2E2F6"/>
          </a:solidFill>
          <a:ln w="9525">
            <a:noFill/>
            <a:round/>
            <a:headEnd/>
            <a:tailEnd/>
          </a:ln>
          <a:effectLst>
            <a:prstShdw prst="shdw17" dist="17961" dir="2700000">
              <a:srgbClr val="888894">
                <a:alpha val="74997"/>
              </a:srgbClr>
            </a:prstShdw>
          </a:effectLst>
        </p:spPr>
        <p:txBody>
          <a:bodyPr wrap="none" anchor="ctr">
            <a:prstTxWarp prst="textNoShape">
              <a:avLst/>
            </a:prstTxWarp>
          </a:bodyPr>
          <a:lstStyle/>
          <a:p>
            <a:r>
              <a:rPr lang="fr-FR" sz="1200" b="1" i="1" dirty="0" smtClean="0">
                <a:solidFill>
                  <a:srgbClr val="333399"/>
                </a:solidFill>
                <a:latin typeface="Cambria" pitchFamily="-1" charset="0"/>
                <a:ea typeface="ＭＳ Ｐゴシック" pitchFamily="-1" charset="-128"/>
                <a:cs typeface="ＭＳ Ｐゴシック" pitchFamily="-1" charset="-128"/>
              </a:rPr>
              <a:t>SYNERGY-D</a:t>
            </a:r>
            <a:endParaRPr lang="en-GB" sz="1200" b="1" i="1" dirty="0">
              <a:solidFill>
                <a:srgbClr val="333399"/>
              </a:solidFill>
              <a:latin typeface="Cambria" pitchFamily="-1" charset="0"/>
              <a:ea typeface="ＭＳ Ｐゴシック" pitchFamily="-1" charset="-128"/>
              <a:cs typeface="ＭＳ Ｐゴシック" pitchFamily="-1" charset="-128"/>
            </a:endParaRPr>
          </a:p>
        </p:txBody>
      </p:sp>
      <p:sp>
        <p:nvSpPr>
          <p:cNvPr id="32" name="ZoneTexte 69"/>
          <p:cNvSpPr txBox="1">
            <a:spLocks noChangeArrowheads="1"/>
          </p:cNvSpPr>
          <p:nvPr/>
        </p:nvSpPr>
        <p:spPr bwMode="auto">
          <a:xfrm>
            <a:off x="6118557" y="6581775"/>
            <a:ext cx="3025444" cy="276999"/>
          </a:xfrm>
          <a:prstGeom prst="rect">
            <a:avLst/>
          </a:prstGeom>
          <a:noFill/>
          <a:ln w="9525">
            <a:noFill/>
            <a:miter lim="800000"/>
            <a:headEnd/>
            <a:tailEnd/>
          </a:ln>
        </p:spPr>
        <p:txBody>
          <a:bodyPr wrap="none">
            <a:spAutoFit/>
          </a:bodyPr>
          <a:lstStyle/>
          <a:p>
            <a:pPr algn="r"/>
            <a:r>
              <a:rPr lang="en-US" sz="1200" i="1" dirty="0">
                <a:solidFill>
                  <a:srgbClr val="0070C0"/>
                </a:solidFill>
                <a:ea typeface="ＭＳ Ｐゴシック" pitchFamily="34" charset="-128"/>
              </a:rPr>
              <a:t>Wilson EM. </a:t>
            </a:r>
            <a:r>
              <a:rPr lang="en-US" sz="1200" i="1" dirty="0" err="1">
                <a:solidFill>
                  <a:srgbClr val="0070C0"/>
                </a:solidFill>
                <a:ea typeface="ＭＳ Ｐゴシック" pitchFamily="34" charset="-128"/>
              </a:rPr>
              <a:t>Clin</a:t>
            </a:r>
            <a:r>
              <a:rPr lang="en-US" sz="1200" i="1" dirty="0">
                <a:solidFill>
                  <a:srgbClr val="0070C0"/>
                </a:solidFill>
                <a:ea typeface="ＭＳ Ｐゴシック" pitchFamily="34" charset="-128"/>
              </a:rPr>
              <a:t> Infect Dis 2016; 62:230-8</a:t>
            </a:r>
            <a:endParaRPr lang="en-US" sz="1200" i="1" dirty="0">
              <a:solidFill>
                <a:srgbClr val="0070C0"/>
              </a:solidFill>
              <a:ea typeface="ＭＳ Ｐゴシック" pitchFamily="34" charset="-128"/>
            </a:endParaRPr>
          </a:p>
        </p:txBody>
      </p:sp>
    </p:spTree>
    <p:extLst>
      <p:ext uri="{BB962C8B-B14F-4D97-AF65-F5344CB8AC3E}">
        <p14:creationId xmlns:p14="http://schemas.microsoft.com/office/powerpoint/2010/main" val="194897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a:ea typeface="ＭＳ Ｐゴシック" pitchFamily="-1" charset="-128"/>
                <a:cs typeface="ＭＳ Ｐゴシック" pitchFamily="-1" charset="-128"/>
              </a:rPr>
              <a:t>SYNERGY-D </a:t>
            </a:r>
            <a:r>
              <a:rPr lang="fr-FR" sz="2800" dirty="0" err="1">
                <a:ea typeface="ＭＳ Ｐゴシック" pitchFamily="-1" charset="-128"/>
                <a:cs typeface="ＭＳ Ｐゴシック" pitchFamily="-1" charset="-128"/>
              </a:rPr>
              <a:t>S</a:t>
            </a:r>
            <a:r>
              <a:rPr lang="fr-FR" sz="2800" dirty="0" err="1" smtClean="0">
                <a:ea typeface="ＭＳ Ｐゴシック" pitchFamily="-1" charset="-128"/>
                <a:cs typeface="ＭＳ Ｐゴシック" pitchFamily="-1" charset="-128"/>
              </a:rPr>
              <a:t>tudy</a:t>
            </a:r>
            <a:r>
              <a:rPr lang="en-GB" sz="2800" dirty="0">
                <a:ea typeface="ＭＳ Ｐゴシック" pitchFamily="-1" charset="-128"/>
                <a:cs typeface="ＭＳ Ｐゴシック" pitchFamily="-1" charset="-128"/>
              </a:rPr>
              <a:t>: LDV/SOF retreatment </a:t>
            </a:r>
            <a:r>
              <a:rPr lang="en-GB" sz="2800" dirty="0" smtClean="0">
                <a:ea typeface="ＭＳ Ｐゴシック" pitchFamily="-1" charset="-128"/>
                <a:cs typeface="ＭＳ Ｐゴシック" pitchFamily="-1" charset="-128"/>
              </a:rPr>
              <a:t/>
            </a:r>
            <a:br>
              <a:rPr lang="en-GB" sz="2800" dirty="0" smtClean="0">
                <a:ea typeface="ＭＳ Ｐゴシック" pitchFamily="-1" charset="-128"/>
                <a:cs typeface="ＭＳ Ｐゴシック" pitchFamily="-1" charset="-128"/>
              </a:rPr>
            </a:br>
            <a:r>
              <a:rPr lang="en-GB" sz="2800" dirty="0" smtClean="0">
                <a:ea typeface="ＭＳ Ｐゴシック" pitchFamily="-1" charset="-128"/>
                <a:cs typeface="ＭＳ Ｐゴシック" pitchFamily="-1" charset="-128"/>
              </a:rPr>
              <a:t>in </a:t>
            </a:r>
            <a:r>
              <a:rPr lang="en-GB" sz="2800" dirty="0">
                <a:ea typeface="ＭＳ Ｐゴシック" pitchFamily="-1" charset="-128"/>
                <a:cs typeface="ＭＳ Ｐゴシック" pitchFamily="-1" charset="-128"/>
              </a:rPr>
              <a:t>genotype 1 failing short-course LDV/SOF</a:t>
            </a:r>
            <a:endParaRPr lang="fr-FR" sz="2800" dirty="0"/>
          </a:p>
        </p:txBody>
      </p:sp>
      <p:sp>
        <p:nvSpPr>
          <p:cNvPr id="3" name="Content Placeholder 2"/>
          <p:cNvSpPr>
            <a:spLocks noGrp="1"/>
          </p:cNvSpPr>
          <p:nvPr>
            <p:ph idx="1"/>
          </p:nvPr>
        </p:nvSpPr>
        <p:spPr>
          <a:xfrm>
            <a:off x="539750" y="1196752"/>
            <a:ext cx="8351838" cy="5400600"/>
          </a:xfrm>
        </p:spPr>
        <p:txBody>
          <a:bodyPr/>
          <a:lstStyle/>
          <a:p>
            <a:pPr lvl="0"/>
            <a:r>
              <a:rPr lang="en-US" dirty="0" smtClean="0"/>
              <a:t>Deep sequencing at baseline (before 1</a:t>
            </a:r>
            <a:r>
              <a:rPr lang="en-US" baseline="30000" dirty="0" smtClean="0"/>
              <a:t>st</a:t>
            </a:r>
            <a:r>
              <a:rPr lang="en-US" dirty="0" smtClean="0"/>
              <a:t> LDV/SOF treatment), at relapse, and prior to retreatment</a:t>
            </a:r>
            <a:br>
              <a:rPr lang="en-US" dirty="0" smtClean="0"/>
            </a:br>
            <a:endParaRPr lang="en-US" sz="1400" dirty="0"/>
          </a:p>
          <a:p>
            <a:pPr lvl="0"/>
            <a:r>
              <a:rPr lang="en-US" dirty="0" smtClean="0"/>
              <a:t>Prior to retreatment</a:t>
            </a:r>
          </a:p>
          <a:p>
            <a:pPr lvl="1"/>
            <a:r>
              <a:rPr lang="en-US" dirty="0" smtClean="0"/>
              <a:t>NS5A RAVs : 29/34 : SVR</a:t>
            </a:r>
            <a:r>
              <a:rPr lang="en-US" baseline="-25000" dirty="0" smtClean="0"/>
              <a:t>12</a:t>
            </a:r>
            <a:r>
              <a:rPr lang="en-US" dirty="0" smtClean="0"/>
              <a:t> in 26/29 (89.7%)</a:t>
            </a:r>
            <a:r>
              <a:rPr lang="en-US" dirty="0"/>
              <a:t> </a:t>
            </a:r>
            <a:r>
              <a:rPr lang="en-US" dirty="0" smtClean="0"/>
              <a:t>[ITT] ; 96.3% per protocol</a:t>
            </a:r>
          </a:p>
          <a:p>
            <a:pPr lvl="2"/>
            <a:r>
              <a:rPr lang="en-US" sz="1600" dirty="0" smtClean="0"/>
              <a:t>RAVs with &gt; 100 fold resistance to LDV</a:t>
            </a:r>
          </a:p>
          <a:p>
            <a:pPr lvl="3"/>
            <a:r>
              <a:rPr lang="en-US" sz="1800" dirty="0" smtClean="0"/>
              <a:t>L31M/V/I, N = 17 (L31M, N = 16)</a:t>
            </a:r>
          </a:p>
          <a:p>
            <a:pPr lvl="3"/>
            <a:r>
              <a:rPr lang="en-US" sz="1800" dirty="0" smtClean="0"/>
              <a:t>Q30R/H/T, N = 13 (Q30R, N = 8)</a:t>
            </a:r>
          </a:p>
          <a:p>
            <a:pPr lvl="3"/>
            <a:r>
              <a:rPr lang="en-US" sz="1800" dirty="0" smtClean="0"/>
              <a:t>Y93H/C/N, N = 7 (Y93H, N = 6)</a:t>
            </a:r>
            <a:endParaRPr lang="en-US" sz="1800" dirty="0"/>
          </a:p>
          <a:p>
            <a:pPr lvl="1"/>
            <a:r>
              <a:rPr lang="en-US" dirty="0" smtClean="0"/>
              <a:t>NS5B RAV : 1/34 : 1/1 achieved SVR</a:t>
            </a:r>
            <a:r>
              <a:rPr lang="en-US" baseline="-25000" dirty="0" smtClean="0"/>
              <a:t>12</a:t>
            </a:r>
          </a:p>
          <a:p>
            <a:pPr lvl="2"/>
            <a:r>
              <a:rPr lang="en-US" dirty="0" smtClean="0"/>
              <a:t>L159F</a:t>
            </a:r>
          </a:p>
          <a:p>
            <a:pPr lvl="0"/>
            <a:r>
              <a:rPr lang="en-US" dirty="0" smtClean="0"/>
              <a:t>Relapse (n=1)</a:t>
            </a:r>
          </a:p>
          <a:p>
            <a:pPr lvl="1"/>
            <a:r>
              <a:rPr lang="en-US" dirty="0" smtClean="0"/>
              <a:t>Genotype 1b, 1</a:t>
            </a:r>
            <a:r>
              <a:rPr lang="en-US" baseline="30000" dirty="0" smtClean="0"/>
              <a:t>st</a:t>
            </a:r>
            <a:r>
              <a:rPr lang="en-US" dirty="0" smtClean="0"/>
              <a:t> treatment with LDV/SOF + GS-9451 x 6 weeks. RAV at baseline </a:t>
            </a:r>
            <a:r>
              <a:rPr lang="en-US" dirty="0"/>
              <a:t>= </a:t>
            </a:r>
            <a:r>
              <a:rPr lang="en-US" dirty="0" smtClean="0"/>
              <a:t>L31M, at </a:t>
            </a:r>
            <a:r>
              <a:rPr lang="en-US" dirty="0"/>
              <a:t>1</a:t>
            </a:r>
            <a:r>
              <a:rPr lang="en-US" baseline="30000" dirty="0" smtClean="0"/>
              <a:t>st</a:t>
            </a:r>
            <a:r>
              <a:rPr lang="en-US" dirty="0" smtClean="0"/>
              <a:t> relapse and prior to retreatment : L31M + Y93H, </a:t>
            </a:r>
            <a:br>
              <a:rPr lang="en-US" dirty="0" smtClean="0"/>
            </a:br>
            <a:r>
              <a:rPr lang="en-US" dirty="0" smtClean="0"/>
              <a:t>no NS5B mutant. At failure (relapse of retreatment) : emergence of S282T + V321I (NS5B), no additional NS5A RAVs</a:t>
            </a:r>
            <a:endParaRPr lang="en-US" dirty="0"/>
          </a:p>
        </p:txBody>
      </p:sp>
      <p:sp>
        <p:nvSpPr>
          <p:cNvPr id="7" name="AutoShape 162"/>
          <p:cNvSpPr>
            <a:spLocks noChangeArrowheads="1"/>
          </p:cNvSpPr>
          <p:nvPr/>
        </p:nvSpPr>
        <p:spPr bwMode="auto">
          <a:xfrm>
            <a:off x="0" y="6570663"/>
            <a:ext cx="971600" cy="287337"/>
          </a:xfrm>
          <a:prstGeom prst="roundRect">
            <a:avLst>
              <a:gd name="adj" fmla="val 16667"/>
            </a:avLst>
          </a:prstGeom>
          <a:solidFill>
            <a:srgbClr val="E2E2F6"/>
          </a:solidFill>
          <a:ln w="9525">
            <a:noFill/>
            <a:round/>
            <a:headEnd/>
            <a:tailEnd/>
          </a:ln>
          <a:effectLst>
            <a:prstShdw prst="shdw17" dist="17961" dir="2700000">
              <a:srgbClr val="888894">
                <a:alpha val="74997"/>
              </a:srgbClr>
            </a:prstShdw>
          </a:effectLst>
        </p:spPr>
        <p:txBody>
          <a:bodyPr wrap="none" anchor="ctr">
            <a:prstTxWarp prst="textNoShape">
              <a:avLst/>
            </a:prstTxWarp>
          </a:bodyPr>
          <a:lstStyle/>
          <a:p>
            <a:r>
              <a:rPr lang="fr-FR" sz="1200" b="1" i="1" dirty="0" smtClean="0">
                <a:solidFill>
                  <a:srgbClr val="333399"/>
                </a:solidFill>
                <a:latin typeface="Cambria" pitchFamily="-1" charset="0"/>
                <a:ea typeface="ＭＳ Ｐゴシック" pitchFamily="-1" charset="-128"/>
                <a:cs typeface="ＭＳ Ｐゴシック" pitchFamily="-1" charset="-128"/>
              </a:rPr>
              <a:t>SYNERGY-D</a:t>
            </a:r>
            <a:endParaRPr lang="en-GB" sz="1200" b="1" i="1" dirty="0">
              <a:solidFill>
                <a:srgbClr val="333399"/>
              </a:solidFill>
              <a:latin typeface="Cambria" pitchFamily="-1" charset="0"/>
              <a:ea typeface="ＭＳ Ｐゴシック" pitchFamily="-1" charset="-128"/>
              <a:cs typeface="ＭＳ Ｐゴシック" pitchFamily="-1" charset="-128"/>
            </a:endParaRPr>
          </a:p>
        </p:txBody>
      </p:sp>
      <p:sp>
        <p:nvSpPr>
          <p:cNvPr id="8" name="ZoneTexte 69"/>
          <p:cNvSpPr txBox="1">
            <a:spLocks noChangeArrowheads="1"/>
          </p:cNvSpPr>
          <p:nvPr/>
        </p:nvSpPr>
        <p:spPr bwMode="auto">
          <a:xfrm>
            <a:off x="6118557" y="6581775"/>
            <a:ext cx="3025444" cy="276999"/>
          </a:xfrm>
          <a:prstGeom prst="rect">
            <a:avLst/>
          </a:prstGeom>
          <a:noFill/>
          <a:ln w="9525">
            <a:noFill/>
            <a:miter lim="800000"/>
            <a:headEnd/>
            <a:tailEnd/>
          </a:ln>
        </p:spPr>
        <p:txBody>
          <a:bodyPr wrap="none">
            <a:spAutoFit/>
          </a:bodyPr>
          <a:lstStyle/>
          <a:p>
            <a:pPr algn="r"/>
            <a:r>
              <a:rPr lang="en-US" sz="1200" i="1" dirty="0">
                <a:solidFill>
                  <a:srgbClr val="0070C0"/>
                </a:solidFill>
                <a:ea typeface="ＭＳ Ｐゴシック" pitchFamily="34" charset="-128"/>
              </a:rPr>
              <a:t>Wilson EM. </a:t>
            </a:r>
            <a:r>
              <a:rPr lang="en-US" sz="1200" i="1" dirty="0" err="1">
                <a:solidFill>
                  <a:srgbClr val="0070C0"/>
                </a:solidFill>
                <a:ea typeface="ＭＳ Ｐゴシック" pitchFamily="34" charset="-128"/>
              </a:rPr>
              <a:t>Clin</a:t>
            </a:r>
            <a:r>
              <a:rPr lang="en-US" sz="1200" i="1" dirty="0">
                <a:solidFill>
                  <a:srgbClr val="0070C0"/>
                </a:solidFill>
                <a:ea typeface="ＭＳ Ｐゴシック" pitchFamily="34" charset="-128"/>
              </a:rPr>
              <a:t> Infect Dis 2016; 62:230-8</a:t>
            </a:r>
            <a:endParaRPr lang="en-US" sz="1200" i="1" dirty="0">
              <a:solidFill>
                <a:srgbClr val="0070C0"/>
              </a:solidFill>
              <a:ea typeface="ＭＳ Ｐゴシック" pitchFamily="34" charset="-128"/>
            </a:endParaRPr>
          </a:p>
        </p:txBody>
      </p:sp>
    </p:spTree>
    <p:extLst>
      <p:ext uri="{BB962C8B-B14F-4D97-AF65-F5344CB8AC3E}">
        <p14:creationId xmlns:p14="http://schemas.microsoft.com/office/powerpoint/2010/main" val="1689375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a:ea typeface="ＭＳ Ｐゴシック" pitchFamily="-1" charset="-128"/>
                <a:cs typeface="ＭＳ Ｐゴシック" pitchFamily="-1" charset="-128"/>
              </a:rPr>
              <a:t>SYNERGY-D </a:t>
            </a:r>
            <a:r>
              <a:rPr lang="fr-FR" sz="2800" dirty="0" err="1">
                <a:ea typeface="ＭＳ Ｐゴシック" pitchFamily="-1" charset="-128"/>
                <a:cs typeface="ＭＳ Ｐゴシック" pitchFamily="-1" charset="-128"/>
              </a:rPr>
              <a:t>S</a:t>
            </a:r>
            <a:r>
              <a:rPr lang="fr-FR" sz="2800" dirty="0" err="1" smtClean="0">
                <a:ea typeface="ＭＳ Ｐゴシック" pitchFamily="-1" charset="-128"/>
                <a:cs typeface="ＭＳ Ｐゴシック" pitchFamily="-1" charset="-128"/>
              </a:rPr>
              <a:t>tudy</a:t>
            </a:r>
            <a:r>
              <a:rPr lang="en-GB" sz="2800" dirty="0">
                <a:ea typeface="ＭＳ Ｐゴシック" pitchFamily="-1" charset="-128"/>
                <a:cs typeface="ＭＳ Ｐゴシック" pitchFamily="-1" charset="-128"/>
              </a:rPr>
              <a:t>: LDV/SOF retreatment </a:t>
            </a:r>
            <a:r>
              <a:rPr lang="en-GB" sz="2800" dirty="0" smtClean="0">
                <a:ea typeface="ＭＳ Ｐゴシック" pitchFamily="-1" charset="-128"/>
                <a:cs typeface="ＭＳ Ｐゴシック" pitchFamily="-1" charset="-128"/>
              </a:rPr>
              <a:t/>
            </a:r>
            <a:br>
              <a:rPr lang="en-GB" sz="2800" dirty="0" smtClean="0">
                <a:ea typeface="ＭＳ Ｐゴシック" pitchFamily="-1" charset="-128"/>
                <a:cs typeface="ＭＳ Ｐゴシック" pitchFamily="-1" charset="-128"/>
              </a:rPr>
            </a:br>
            <a:r>
              <a:rPr lang="en-GB" sz="2800" dirty="0" smtClean="0">
                <a:ea typeface="ＭＳ Ｐゴシック" pitchFamily="-1" charset="-128"/>
                <a:cs typeface="ＭＳ Ｐゴシック" pitchFamily="-1" charset="-128"/>
              </a:rPr>
              <a:t>in </a:t>
            </a:r>
            <a:r>
              <a:rPr lang="en-GB" sz="2800" dirty="0">
                <a:ea typeface="ＭＳ Ｐゴシック" pitchFamily="-1" charset="-128"/>
                <a:cs typeface="ＭＳ Ｐゴシック" pitchFamily="-1" charset="-128"/>
              </a:rPr>
              <a:t>genotype 1 failing short-course LDV/SOF</a:t>
            </a:r>
            <a:endParaRPr lang="fr-FR" sz="2800" dirty="0"/>
          </a:p>
        </p:txBody>
      </p:sp>
      <p:sp>
        <p:nvSpPr>
          <p:cNvPr id="5" name="Espace réservé du contenu 4"/>
          <p:cNvSpPr>
            <a:spLocks noGrp="1"/>
          </p:cNvSpPr>
          <p:nvPr>
            <p:ph idx="1"/>
          </p:nvPr>
        </p:nvSpPr>
        <p:spPr>
          <a:xfrm>
            <a:off x="539750" y="1196752"/>
            <a:ext cx="8351838" cy="4824412"/>
          </a:xfrm>
        </p:spPr>
        <p:txBody>
          <a:bodyPr/>
          <a:lstStyle/>
          <a:p>
            <a:pPr>
              <a:spcBef>
                <a:spcPts val="302"/>
              </a:spcBef>
            </a:pPr>
            <a:r>
              <a:rPr lang="en-US" sz="2800" dirty="0">
                <a:latin typeface="Calibri" pitchFamily="-1" charset="0"/>
                <a:ea typeface="ＭＳ Ｐゴシック" pitchFamily="-1" charset="-128"/>
                <a:cs typeface="ＭＳ Ｐゴシック" pitchFamily="-1" charset="-128"/>
              </a:rPr>
              <a:t>Summary</a:t>
            </a:r>
          </a:p>
          <a:p>
            <a:pPr lvl="1">
              <a:spcBef>
                <a:spcPts val="600"/>
              </a:spcBef>
              <a:spcAft>
                <a:spcPts val="300"/>
              </a:spcAft>
            </a:pPr>
            <a:r>
              <a:rPr lang="en-US" sz="2000" dirty="0"/>
              <a:t>Patients with HCV genotype 1 infection who had accumulated RAVs during previous short-course combination therapy containing LDV/SOF achieved an SVR</a:t>
            </a:r>
            <a:r>
              <a:rPr lang="en-US" sz="2000" baseline="-25000" dirty="0"/>
              <a:t>12</a:t>
            </a:r>
            <a:r>
              <a:rPr lang="en-US" sz="2000" dirty="0"/>
              <a:t> rate of 91% when retreated with 12 weeks of LDV/SOF</a:t>
            </a:r>
          </a:p>
          <a:p>
            <a:pPr lvl="1">
              <a:spcBef>
                <a:spcPts val="600"/>
              </a:spcBef>
              <a:spcAft>
                <a:spcPts val="300"/>
              </a:spcAft>
            </a:pPr>
            <a:r>
              <a:rPr lang="en-US" sz="2000" dirty="0">
                <a:ea typeface="ＭＳ Ｐゴシック" pitchFamily="-1" charset="-128"/>
                <a:cs typeface="ＭＳ Ｐゴシック" pitchFamily="-1" charset="-128"/>
              </a:rPr>
              <a:t>Of the 27 patients with mutations associated with &gt; 25-fold baseline NS5A resistance in vitro who completed 12 weeks of therapy, 26 (96.3%) achieved SVR</a:t>
            </a:r>
            <a:r>
              <a:rPr lang="en-US" sz="2000" baseline="-25000" dirty="0">
                <a:ea typeface="ＭＳ Ｐゴシック" pitchFamily="-1" charset="-128"/>
                <a:cs typeface="ＭＳ Ｐゴシック" pitchFamily="-1" charset="-128"/>
              </a:rPr>
              <a:t>12</a:t>
            </a:r>
          </a:p>
          <a:p>
            <a:pPr lvl="1">
              <a:spcBef>
                <a:spcPts val="600"/>
              </a:spcBef>
              <a:spcAft>
                <a:spcPts val="300"/>
              </a:spcAft>
            </a:pPr>
            <a:r>
              <a:rPr lang="en-US" sz="2000" dirty="0">
                <a:ea typeface="ＭＳ Ｐゴシック" pitchFamily="-1" charset="-128"/>
                <a:cs typeface="ＭＳ Ｐゴシック" pitchFamily="-1" charset="-128"/>
              </a:rPr>
              <a:t>The patient who relapsed had HCV with &gt; 1000-fold NS5A RAVs L31M and Y93H prior to retreatment and NS5B RAVs S282T and V321I emerged following retreatment, both of which have been shown to reduce in vitro susceptibility to SOF</a:t>
            </a:r>
          </a:p>
          <a:p>
            <a:pPr lvl="1">
              <a:spcBef>
                <a:spcPts val="600"/>
              </a:spcBef>
              <a:spcAft>
                <a:spcPts val="300"/>
              </a:spcAft>
            </a:pPr>
            <a:r>
              <a:rPr lang="en-US" sz="2000" dirty="0">
                <a:ea typeface="ＭＳ Ｐゴシック" pitchFamily="-1" charset="-128"/>
                <a:cs typeface="ＭＳ Ｐゴシック" pitchFamily="-1" charset="-128"/>
              </a:rPr>
              <a:t>Retreatment was safe and extremely well tolerated. No patient discontinued the drugs due to adverse events. Side effects </a:t>
            </a:r>
            <a:r>
              <a:rPr lang="en-US" sz="2000" dirty="0" smtClean="0">
                <a:ea typeface="ＭＳ Ｐゴシック" pitchFamily="-1" charset="-128"/>
                <a:cs typeface="ＭＳ Ｐゴシック" pitchFamily="-1" charset="-128"/>
              </a:rPr>
              <a:t>were generally mild</a:t>
            </a:r>
            <a:endParaRPr lang="en-US" sz="2000" dirty="0">
              <a:ea typeface="ＭＳ Ｐゴシック" pitchFamily="-1" charset="-128"/>
              <a:cs typeface="ＭＳ Ｐゴシック" pitchFamily="-1" charset="-128"/>
            </a:endParaRPr>
          </a:p>
        </p:txBody>
      </p:sp>
      <p:sp>
        <p:nvSpPr>
          <p:cNvPr id="7" name="AutoShape 162"/>
          <p:cNvSpPr>
            <a:spLocks noChangeArrowheads="1"/>
          </p:cNvSpPr>
          <p:nvPr/>
        </p:nvSpPr>
        <p:spPr bwMode="auto">
          <a:xfrm>
            <a:off x="0" y="6570663"/>
            <a:ext cx="971600" cy="287337"/>
          </a:xfrm>
          <a:prstGeom prst="roundRect">
            <a:avLst>
              <a:gd name="adj" fmla="val 16667"/>
            </a:avLst>
          </a:prstGeom>
          <a:solidFill>
            <a:srgbClr val="E2E2F6"/>
          </a:solidFill>
          <a:ln w="9525">
            <a:noFill/>
            <a:round/>
            <a:headEnd/>
            <a:tailEnd/>
          </a:ln>
          <a:effectLst>
            <a:prstShdw prst="shdw17" dist="17961" dir="2700000">
              <a:srgbClr val="888894">
                <a:alpha val="74997"/>
              </a:srgbClr>
            </a:prstShdw>
          </a:effectLst>
        </p:spPr>
        <p:txBody>
          <a:bodyPr wrap="none" anchor="ctr">
            <a:prstTxWarp prst="textNoShape">
              <a:avLst/>
            </a:prstTxWarp>
          </a:bodyPr>
          <a:lstStyle/>
          <a:p>
            <a:r>
              <a:rPr lang="fr-FR" sz="1200" b="1" i="1" dirty="0" smtClean="0">
                <a:solidFill>
                  <a:srgbClr val="333399"/>
                </a:solidFill>
                <a:latin typeface="Cambria" pitchFamily="-1" charset="0"/>
                <a:ea typeface="ＭＳ Ｐゴシック" pitchFamily="-1" charset="-128"/>
                <a:cs typeface="ＭＳ Ｐゴシック" pitchFamily="-1" charset="-128"/>
              </a:rPr>
              <a:t>SYNERGY-D</a:t>
            </a:r>
            <a:endParaRPr lang="en-GB" sz="1200" b="1" i="1" dirty="0">
              <a:solidFill>
                <a:srgbClr val="333399"/>
              </a:solidFill>
              <a:latin typeface="Cambria" pitchFamily="-1" charset="0"/>
              <a:ea typeface="ＭＳ Ｐゴシック" pitchFamily="-1" charset="-128"/>
              <a:cs typeface="ＭＳ Ｐゴシック" pitchFamily="-1" charset="-128"/>
            </a:endParaRPr>
          </a:p>
        </p:txBody>
      </p:sp>
      <p:sp>
        <p:nvSpPr>
          <p:cNvPr id="8" name="ZoneTexte 69"/>
          <p:cNvSpPr txBox="1">
            <a:spLocks noChangeArrowheads="1"/>
          </p:cNvSpPr>
          <p:nvPr/>
        </p:nvSpPr>
        <p:spPr bwMode="auto">
          <a:xfrm>
            <a:off x="6118557" y="6581775"/>
            <a:ext cx="3025444" cy="276999"/>
          </a:xfrm>
          <a:prstGeom prst="rect">
            <a:avLst/>
          </a:prstGeom>
          <a:noFill/>
          <a:ln w="9525">
            <a:noFill/>
            <a:miter lim="800000"/>
            <a:headEnd/>
            <a:tailEnd/>
          </a:ln>
        </p:spPr>
        <p:txBody>
          <a:bodyPr wrap="none">
            <a:spAutoFit/>
          </a:bodyPr>
          <a:lstStyle/>
          <a:p>
            <a:pPr algn="r"/>
            <a:r>
              <a:rPr lang="en-US" sz="1200" i="1" dirty="0">
                <a:solidFill>
                  <a:srgbClr val="0070C0"/>
                </a:solidFill>
                <a:ea typeface="ＭＳ Ｐゴシック" pitchFamily="34" charset="-128"/>
              </a:rPr>
              <a:t>Wilson EM. </a:t>
            </a:r>
            <a:r>
              <a:rPr lang="en-US" sz="1200" i="1" dirty="0" err="1">
                <a:solidFill>
                  <a:srgbClr val="0070C0"/>
                </a:solidFill>
                <a:ea typeface="ＭＳ Ｐゴシック" pitchFamily="34" charset="-128"/>
              </a:rPr>
              <a:t>Clin</a:t>
            </a:r>
            <a:r>
              <a:rPr lang="en-US" sz="1200" i="1" dirty="0">
                <a:solidFill>
                  <a:srgbClr val="0070C0"/>
                </a:solidFill>
                <a:ea typeface="ＭＳ Ｐゴシック" pitchFamily="34" charset="-128"/>
              </a:rPr>
              <a:t> Infect Dis 2016; 62:230-8</a:t>
            </a:r>
            <a:endParaRPr lang="en-US" sz="1200" i="1" dirty="0">
              <a:solidFill>
                <a:srgbClr val="0070C0"/>
              </a:solidFill>
              <a:ea typeface="ＭＳ Ｐゴシック" pitchFamily="34" charset="-128"/>
            </a:endParaRPr>
          </a:p>
        </p:txBody>
      </p:sp>
    </p:spTree>
    <p:extLst>
      <p:ext uri="{BB962C8B-B14F-4D97-AF65-F5344CB8AC3E}">
        <p14:creationId xmlns:p14="http://schemas.microsoft.com/office/powerpoint/2010/main" val="2815948813"/>
      </p:ext>
    </p:extLst>
  </p:cSld>
  <p:clrMapOvr>
    <a:masterClrMapping/>
  </p:clrMapOvr>
  <p:timing>
    <p:tnLst>
      <p:par>
        <p:cTn id="1" dur="indefinite" restart="never" nodeType="tmRoot"/>
      </p:par>
    </p:tnLst>
  </p:timing>
</p:sld>
</file>

<file path=ppt/theme/theme1.xml><?xml version="1.0" encoding="utf-8"?>
<a:theme xmlns:a="http://schemas.openxmlformats.org/drawingml/2006/main" name="HCV-trials.com 2015 ">
  <a:themeElements>
    <a:clrScheme name="SNFMI 201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SNFMI 201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NFMI 201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NFMI 201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NFMI 201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NFMI 201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NFMI 201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NFMI 201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NFMI 201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NFMI 201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NFMI 201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NFMI 201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NFMI 201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NFMI 201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2102</TotalTime>
  <Words>478</Words>
  <Application>Microsoft Office PowerPoint</Application>
  <PresentationFormat>Affichage à l'écran (4:3)</PresentationFormat>
  <Paragraphs>110</Paragraphs>
  <Slides>5</Slides>
  <Notes>4</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HCV-trials.com 2015 </vt:lpstr>
      <vt:lpstr>SYNERGY-D Study: LDV/SOF retreatment  in genotype 1 failing short-course LDV/SOF</vt:lpstr>
      <vt:lpstr>SYNERGY-D Study: LDV/SOF retreatment  in genotype 1 failing short-course LDV/SOF</vt:lpstr>
      <vt:lpstr>SYNERGY-D Study: LDV/SOF retreatment  in genotype 1 failing short-course LDV/SOF</vt:lpstr>
      <vt:lpstr>SYNERGY-D Study: LDV/SOF retreatment  in genotype 1 failing short-course LDV/SOF</vt:lpstr>
      <vt:lpstr>SYNERGY-D Study: LDV/SOF retreatment  in genotype 1 failing short-course LDV/SOF</vt:lpstr>
    </vt:vector>
  </TitlesOfParts>
  <Manager/>
  <Company>AEI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HCV-trials 2015</dc:title>
  <dc:subject>AEI - www.aei.fr</dc:subject>
  <dc:creator>www.hcv-trial.com</dc:creator>
  <cp:keywords/>
  <dc:description/>
  <cp:lastModifiedBy>Utilisateur</cp:lastModifiedBy>
  <cp:revision>94</cp:revision>
  <dcterms:created xsi:type="dcterms:W3CDTF">2015-05-23T16:11:26Z</dcterms:created>
  <dcterms:modified xsi:type="dcterms:W3CDTF">2016-01-14T16:36:14Z</dcterms:modified>
  <cp:category/>
</cp:coreProperties>
</file>