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5" r:id="rId3"/>
    <p:sldId id="304" r:id="rId4"/>
    <p:sldId id="302" r:id="rId5"/>
    <p:sldId id="303" r:id="rId6"/>
    <p:sldId id="299" r:id="rId7"/>
    <p:sldId id="289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3399"/>
    <a:srgbClr val="008000"/>
    <a:srgbClr val="000066"/>
    <a:srgbClr val="003399"/>
    <a:srgbClr val="008080"/>
    <a:srgbClr val="00FF99"/>
    <a:srgbClr val="00FF00"/>
    <a:srgbClr val="10EB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62" y="-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8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11/12/2015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4263479" y="2042036"/>
            <a:ext cx="251996" cy="1588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3847146"/>
              </p:ext>
            </p:extLst>
          </p:nvPr>
        </p:nvGraphicFramePr>
        <p:xfrm>
          <a:off x="5292080" y="2059457"/>
          <a:ext cx="1368152" cy="585216"/>
        </p:xfrm>
        <a:graphic>
          <a:graphicData uri="http://schemas.openxmlformats.org/drawingml/2006/table">
            <a:tbl>
              <a:tblPr/>
              <a:tblGrid>
                <a:gridCol w="136815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563888" y="1239723"/>
            <a:ext cx="1585837" cy="64111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randomisation</a:t>
            </a:r>
          </a:p>
          <a:p>
            <a:pPr algn="ctr" defTabSz="91440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TOPAZ-II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: OBV/PTV/r + DSV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genotype 1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884276" y="1700810"/>
            <a:ext cx="0" cy="284399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7596138" y="126876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827584" y="2328204"/>
            <a:ext cx="2734766" cy="174886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</a:p>
          <a:p>
            <a:pPr algn="ctr"/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HCV infection, genotype 1</a:t>
            </a:r>
          </a:p>
          <a:p>
            <a:pPr algn="ctr"/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HCV RNA &gt; 1,000 IU/ml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 with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IFN or PEG-IFN + RBV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With or without</a:t>
            </a:r>
            <a:b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5525492" y="6585874"/>
            <a:ext cx="359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Neau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R. AASLD 2015, Abs. 1065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7884368" y="2182788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>
            <a:off x="6660232" y="2352065"/>
            <a:ext cx="122399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Espace réservé du contenu 1"/>
          <p:cNvSpPr txBox="1">
            <a:spLocks/>
          </p:cNvSpPr>
          <p:nvPr/>
        </p:nvSpPr>
        <p:spPr bwMode="auto">
          <a:xfrm>
            <a:off x="540628" y="4293096"/>
            <a:ext cx="8351838" cy="43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 smtClean="0"/>
              <a:t>Treatment regimens</a:t>
            </a:r>
          </a:p>
          <a:p>
            <a:pPr lvl="1"/>
            <a:r>
              <a:rPr lang="en-US" sz="1400" kern="0" dirty="0" smtClean="0"/>
              <a:t>Co-formulated </a:t>
            </a:r>
            <a:r>
              <a:rPr lang="en-US" sz="1400" kern="0" dirty="0" err="1" smtClean="0"/>
              <a:t>ombitasvir</a:t>
            </a:r>
            <a:r>
              <a:rPr lang="en-US" sz="1400" kern="0" dirty="0" smtClean="0"/>
              <a:t> (OBV)/</a:t>
            </a:r>
            <a:r>
              <a:rPr lang="en-US" sz="1400" kern="0" dirty="0" err="1" smtClean="0"/>
              <a:t>paritaprevir</a:t>
            </a:r>
            <a:r>
              <a:rPr lang="en-US" sz="1400" kern="0" dirty="0" smtClean="0"/>
              <a:t> (PTV)/</a:t>
            </a:r>
            <a:r>
              <a:rPr lang="en-US" sz="1400" kern="0" dirty="0" err="1" smtClean="0"/>
              <a:t>rironavir</a:t>
            </a:r>
            <a:r>
              <a:rPr lang="en-US" sz="1400" kern="0" dirty="0" smtClean="0"/>
              <a:t> (r): 25/150/100 mg </a:t>
            </a:r>
            <a:r>
              <a:rPr lang="en-US" sz="1400" kern="0" dirty="0" err="1" smtClean="0"/>
              <a:t>qd</a:t>
            </a:r>
            <a:r>
              <a:rPr lang="en-US" sz="1400" kern="0" dirty="0" smtClean="0"/>
              <a:t> = 2 tablets</a:t>
            </a:r>
          </a:p>
          <a:p>
            <a:pPr lvl="1"/>
            <a:r>
              <a:rPr lang="en-US" sz="1400" kern="0" dirty="0" err="1" smtClean="0"/>
              <a:t>Dasabuvir</a:t>
            </a:r>
            <a:r>
              <a:rPr lang="en-US" sz="1400" kern="0" dirty="0" smtClean="0"/>
              <a:t> (DSV): 250 mg bid</a:t>
            </a:r>
          </a:p>
          <a:p>
            <a:pPr lvl="1"/>
            <a:r>
              <a:rPr lang="en-US" sz="1400" kern="0" dirty="0" smtClean="0"/>
              <a:t>RBV: </a:t>
            </a:r>
            <a:r>
              <a:rPr lang="en-US" sz="1400" dirty="0" smtClean="0">
                <a:ea typeface="ＭＳ Ｐゴシック" pitchFamily="-1" charset="-128"/>
                <a:cs typeface="ＭＳ Ｐゴシック" pitchFamily="-1" charset="-128"/>
              </a:rPr>
              <a:t>1 000 or 1 200 mg/day in 2 doses according to body weight (&lt; or &gt; 75 kg)</a:t>
            </a:r>
          </a:p>
          <a:p>
            <a:pPr marL="342900" indent="-342900">
              <a:spcBef>
                <a:spcPts val="72"/>
              </a:spcBef>
              <a:buFont typeface="Wingdings" pitchFamily="-1" charset="2"/>
              <a:buChar char="§"/>
            </a:pPr>
            <a:r>
              <a:rPr lang="en-US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>
              <a:spcBef>
                <a:spcPts val="72"/>
              </a:spcBef>
              <a:buFont typeface="Arial" pitchFamily="34" charset="0"/>
              <a:buChar char="–"/>
            </a:pPr>
            <a:r>
              <a:rPr lang="en-US" sz="1400" dirty="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4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400" dirty="0" smtClean="0">
                <a:ea typeface="ＭＳ Ｐゴシック" pitchFamily="-1" charset="-128"/>
                <a:cs typeface="ＭＳ Ｐゴシック" pitchFamily="-1" charset="-128"/>
              </a:rPr>
              <a:t> (HCV RNA &lt;15 IU/ml), with 95% CI, by ITT, descriptive analysis</a:t>
            </a:r>
            <a:endParaRPr lang="en-US" sz="16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buNone/>
            </a:pPr>
            <a:endParaRPr lang="en-US" sz="1400" kern="0" dirty="0" smtClean="0"/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4749924" y="2352065"/>
            <a:ext cx="503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1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871121"/>
              </p:ext>
            </p:extLst>
          </p:nvPr>
        </p:nvGraphicFramePr>
        <p:xfrm>
          <a:off x="5292080" y="3188593"/>
          <a:ext cx="1368152" cy="585216"/>
        </p:xfrm>
        <a:graphic>
          <a:graphicData uri="http://schemas.openxmlformats.org/drawingml/2006/table">
            <a:tbl>
              <a:tblPr/>
              <a:tblGrid>
                <a:gridCol w="1368152"/>
              </a:tblGrid>
              <a:tr h="282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635896" y="2090455"/>
            <a:ext cx="1102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smtClean="0"/>
              <a:t>GT1a, </a:t>
            </a:r>
          </a:p>
          <a:p>
            <a:pPr lvl="0"/>
            <a:r>
              <a:rPr lang="en-US" sz="1400" smtClean="0"/>
              <a:t>no cirrhosis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8309300" y="2766119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7884368" y="2935396"/>
            <a:ext cx="431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896" y="2673786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smtClean="0"/>
              <a:t>GT1a,</a:t>
            </a:r>
          </a:p>
          <a:p>
            <a:pPr lvl="0"/>
            <a:r>
              <a:rPr lang="en-US" sz="1400" smtClean="0"/>
              <a:t>cirrhosis</a:t>
            </a:r>
            <a:endParaRPr lang="en-US" sz="1400"/>
          </a:p>
        </p:txBody>
      </p:sp>
      <p:sp>
        <p:nvSpPr>
          <p:cNvPr id="30" name="Rectangle 29"/>
          <p:cNvSpPr/>
          <p:nvPr/>
        </p:nvSpPr>
        <p:spPr>
          <a:xfrm>
            <a:off x="3635896" y="3219591"/>
            <a:ext cx="1102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smtClean="0"/>
              <a:t>GT1b, </a:t>
            </a:r>
          </a:p>
          <a:p>
            <a:pPr lvl="0"/>
            <a:r>
              <a:rPr lang="en-US" sz="1400" smtClean="0"/>
              <a:t>no cirrhosis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35896" y="3921882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smtClean="0"/>
              <a:t>GT1b, </a:t>
            </a:r>
          </a:p>
          <a:p>
            <a:pPr lvl="0"/>
            <a:r>
              <a:rPr lang="en-US" sz="1400" smtClean="0"/>
              <a:t>cirrhosis</a:t>
            </a:r>
            <a:endParaRPr lang="en-US" sz="1400"/>
          </a:p>
        </p:txBody>
      </p:sp>
      <p:sp>
        <p:nvSpPr>
          <p:cNvPr id="33" name="Line 172"/>
          <p:cNvSpPr>
            <a:spLocks noChangeShapeType="1"/>
          </p:cNvSpPr>
          <p:nvPr/>
        </p:nvSpPr>
        <p:spPr bwMode="auto">
          <a:xfrm>
            <a:off x="6660338" y="1700808"/>
            <a:ext cx="0" cy="284399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372200" y="126876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3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0589450"/>
              </p:ext>
            </p:extLst>
          </p:nvPr>
        </p:nvGraphicFramePr>
        <p:xfrm>
          <a:off x="5292080" y="2751246"/>
          <a:ext cx="2592288" cy="368300"/>
        </p:xfrm>
        <a:graphic>
          <a:graphicData uri="http://schemas.openxmlformats.org/drawingml/2006/table">
            <a:tbl>
              <a:tblPr/>
              <a:tblGrid>
                <a:gridCol w="2592288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928418"/>
              </p:ext>
            </p:extLst>
          </p:nvPr>
        </p:nvGraphicFramePr>
        <p:xfrm>
          <a:off x="5292080" y="3890884"/>
          <a:ext cx="1368152" cy="585216"/>
        </p:xfrm>
        <a:graphic>
          <a:graphicData uri="http://schemas.openxmlformats.org/drawingml/2006/table">
            <a:tbl>
              <a:tblPr/>
              <a:tblGrid>
                <a:gridCol w="1368152"/>
              </a:tblGrid>
              <a:tr h="282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+ RBV 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7884368" y="3311924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7" name="Line 63"/>
          <p:cNvSpPr>
            <a:spLocks noChangeShapeType="1"/>
          </p:cNvSpPr>
          <p:nvPr/>
        </p:nvSpPr>
        <p:spPr bwMode="auto">
          <a:xfrm>
            <a:off x="6660232" y="3481201"/>
            <a:ext cx="122399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7884368" y="4014215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50" name="Line 63"/>
          <p:cNvSpPr>
            <a:spLocks noChangeShapeType="1"/>
          </p:cNvSpPr>
          <p:nvPr/>
        </p:nvSpPr>
        <p:spPr bwMode="auto">
          <a:xfrm>
            <a:off x="6660232" y="4183492"/>
            <a:ext cx="122399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Line 63"/>
          <p:cNvSpPr>
            <a:spLocks noChangeShapeType="1"/>
          </p:cNvSpPr>
          <p:nvPr/>
        </p:nvSpPr>
        <p:spPr bwMode="auto">
          <a:xfrm>
            <a:off x="4749924" y="2935396"/>
            <a:ext cx="503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Line 63"/>
          <p:cNvSpPr>
            <a:spLocks noChangeShapeType="1"/>
          </p:cNvSpPr>
          <p:nvPr/>
        </p:nvSpPr>
        <p:spPr bwMode="auto">
          <a:xfrm>
            <a:off x="4749924" y="3481201"/>
            <a:ext cx="503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" name="Line 63"/>
          <p:cNvSpPr>
            <a:spLocks noChangeShapeType="1"/>
          </p:cNvSpPr>
          <p:nvPr/>
        </p:nvSpPr>
        <p:spPr bwMode="auto">
          <a:xfrm>
            <a:off x="4749924" y="4183492"/>
            <a:ext cx="503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6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TOPAZ-II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TOPAZ-II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OBV/PTV/r + DSV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genotype 1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0784274"/>
              </p:ext>
            </p:extLst>
          </p:nvPr>
        </p:nvGraphicFramePr>
        <p:xfrm>
          <a:off x="395536" y="1684752"/>
          <a:ext cx="8351418" cy="4048504"/>
        </p:xfrm>
        <a:graphic>
          <a:graphicData uri="http://schemas.openxmlformats.org/drawingml/2006/table">
            <a:tbl>
              <a:tblPr/>
              <a:tblGrid>
                <a:gridCol w="5442610"/>
                <a:gridCol w="2908808"/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 +  DSV  </a:t>
                      </a:r>
                      <a:r>
                        <a:rPr kumimoji="0" lang="en-GB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615</a:t>
                      </a: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 / 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451 / 163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: F0-F1/ F2 / F3 / F4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49% / 14% / 18% / 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with IFN or PEG-IFN + RBV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Intolerant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Non response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Breakthrough/relapse</a:t>
                      </a: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3302" marR="11330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2975210" y="1295399"/>
            <a:ext cx="3155479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525492" y="6585874"/>
            <a:ext cx="359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Neau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R. AASLD 2015, Abs. 1065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TOPAZ-II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5525492" y="6585874"/>
            <a:ext cx="359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Neau R. AASLD 2015, Abs. 1065</a:t>
            </a:r>
            <a:endParaRPr lang="en-US" sz="1200" i="1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/>
            <a:r>
              <a:rPr lang="en-US" sz="1200" b="1" i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TOPAZ-II</a:t>
            </a:r>
            <a:endParaRPr lang="en-US" sz="1200" b="1" i="1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TOPAZ-II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: OBV/PTV/r + DSV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genotype 1</a:t>
            </a:r>
            <a:endParaRPr lang="en-US" dirty="0"/>
          </a:p>
        </p:txBody>
      </p:sp>
      <p:sp>
        <p:nvSpPr>
          <p:cNvPr id="80" name="Rectangle 41"/>
          <p:cNvSpPr>
            <a:spLocks noChangeArrowheads="1"/>
          </p:cNvSpPr>
          <p:nvPr/>
        </p:nvSpPr>
        <p:spPr bwMode="auto">
          <a:xfrm>
            <a:off x="2123728" y="2133600"/>
            <a:ext cx="436895" cy="2712594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1" name="Rectangle 41"/>
          <p:cNvSpPr>
            <a:spLocks noChangeArrowheads="1"/>
          </p:cNvSpPr>
          <p:nvPr/>
        </p:nvSpPr>
        <p:spPr bwMode="auto">
          <a:xfrm>
            <a:off x="7060113" y="2133600"/>
            <a:ext cx="436895" cy="2712594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2" name="Rectangle 41"/>
          <p:cNvSpPr>
            <a:spLocks noChangeArrowheads="1"/>
          </p:cNvSpPr>
          <p:nvPr/>
        </p:nvSpPr>
        <p:spPr bwMode="auto">
          <a:xfrm>
            <a:off x="7566287" y="2133600"/>
            <a:ext cx="436895" cy="2712594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3" name="Rectangle 41"/>
          <p:cNvSpPr>
            <a:spLocks noChangeArrowheads="1"/>
          </p:cNvSpPr>
          <p:nvPr/>
        </p:nvSpPr>
        <p:spPr bwMode="auto">
          <a:xfrm>
            <a:off x="8061215" y="2133600"/>
            <a:ext cx="436895" cy="2712594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9" name="Rectangle 41"/>
          <p:cNvSpPr>
            <a:spLocks noChangeArrowheads="1"/>
          </p:cNvSpPr>
          <p:nvPr/>
        </p:nvSpPr>
        <p:spPr bwMode="auto">
          <a:xfrm>
            <a:off x="3368725" y="2181804"/>
            <a:ext cx="436895" cy="2664389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0" name="Rectangle 41"/>
          <p:cNvSpPr>
            <a:spLocks noChangeArrowheads="1"/>
          </p:cNvSpPr>
          <p:nvPr/>
        </p:nvSpPr>
        <p:spPr bwMode="auto">
          <a:xfrm>
            <a:off x="5121710" y="2181804"/>
            <a:ext cx="436895" cy="2664389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6387355" y="2181804"/>
            <a:ext cx="436895" cy="2664389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2" name="Rectangle 41"/>
          <p:cNvSpPr>
            <a:spLocks noChangeArrowheads="1"/>
          </p:cNvSpPr>
          <p:nvPr/>
        </p:nvSpPr>
        <p:spPr bwMode="auto">
          <a:xfrm>
            <a:off x="8552215" y="2240280"/>
            <a:ext cx="436895" cy="2605913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3" name="Rectangle 41"/>
          <p:cNvSpPr>
            <a:spLocks noChangeArrowheads="1"/>
          </p:cNvSpPr>
          <p:nvPr/>
        </p:nvSpPr>
        <p:spPr bwMode="auto">
          <a:xfrm>
            <a:off x="2594764" y="2217420"/>
            <a:ext cx="436895" cy="2628773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4" name="Rectangle 41"/>
          <p:cNvSpPr>
            <a:spLocks noChangeArrowheads="1"/>
          </p:cNvSpPr>
          <p:nvPr/>
        </p:nvSpPr>
        <p:spPr bwMode="auto">
          <a:xfrm>
            <a:off x="3854460" y="2091328"/>
            <a:ext cx="436895" cy="2754865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5" name="Rectangle 41"/>
          <p:cNvSpPr>
            <a:spLocks noChangeArrowheads="1"/>
          </p:cNvSpPr>
          <p:nvPr/>
        </p:nvSpPr>
        <p:spPr bwMode="auto">
          <a:xfrm>
            <a:off x="4638515" y="2091328"/>
            <a:ext cx="436895" cy="2754865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6" name="Rectangle 41"/>
          <p:cNvSpPr>
            <a:spLocks noChangeArrowheads="1"/>
          </p:cNvSpPr>
          <p:nvPr/>
        </p:nvSpPr>
        <p:spPr bwMode="auto">
          <a:xfrm>
            <a:off x="5893852" y="2132856"/>
            <a:ext cx="436895" cy="2735453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" name="Line 47"/>
          <p:cNvSpPr>
            <a:spLocks noChangeShapeType="1"/>
          </p:cNvSpPr>
          <p:nvPr/>
        </p:nvSpPr>
        <p:spPr bwMode="auto">
          <a:xfrm>
            <a:off x="905680" y="2020397"/>
            <a:ext cx="0" cy="282579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1600" b="1">
              <a:latin typeface="+mn-lt"/>
            </a:endParaRPr>
          </a:p>
        </p:txBody>
      </p:sp>
      <p:sp>
        <p:nvSpPr>
          <p:cNvPr id="8" name="Line 48"/>
          <p:cNvSpPr>
            <a:spLocks noChangeShapeType="1"/>
          </p:cNvSpPr>
          <p:nvPr/>
        </p:nvSpPr>
        <p:spPr bwMode="auto">
          <a:xfrm>
            <a:off x="814897" y="4846196"/>
            <a:ext cx="9078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1600" b="1">
              <a:latin typeface="+mn-lt"/>
            </a:endParaRPr>
          </a:p>
        </p:txBody>
      </p:sp>
      <p:sp>
        <p:nvSpPr>
          <p:cNvPr id="9" name="Line 49"/>
          <p:cNvSpPr>
            <a:spLocks noChangeShapeType="1"/>
          </p:cNvSpPr>
          <p:nvPr/>
        </p:nvSpPr>
        <p:spPr bwMode="auto">
          <a:xfrm>
            <a:off x="814897" y="4285647"/>
            <a:ext cx="9078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1600" b="1">
              <a:latin typeface="+mn-lt"/>
            </a:endParaRPr>
          </a:p>
        </p:txBody>
      </p:sp>
      <p:sp>
        <p:nvSpPr>
          <p:cNvPr id="10" name="Line 50"/>
          <p:cNvSpPr>
            <a:spLocks noChangeShapeType="1"/>
          </p:cNvSpPr>
          <p:nvPr/>
        </p:nvSpPr>
        <p:spPr bwMode="auto">
          <a:xfrm>
            <a:off x="814897" y="3713570"/>
            <a:ext cx="9078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1600" b="1">
              <a:latin typeface="+mn-lt"/>
            </a:endParaRPr>
          </a:p>
        </p:txBody>
      </p:sp>
      <p:sp>
        <p:nvSpPr>
          <p:cNvPr id="11" name="Line 51"/>
          <p:cNvSpPr>
            <a:spLocks noChangeShapeType="1"/>
          </p:cNvSpPr>
          <p:nvPr/>
        </p:nvSpPr>
        <p:spPr bwMode="auto">
          <a:xfrm>
            <a:off x="814897" y="3151581"/>
            <a:ext cx="9078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1600" b="1">
              <a:latin typeface="+mn-lt"/>
            </a:endParaRPr>
          </a:p>
        </p:txBody>
      </p:sp>
      <p:sp>
        <p:nvSpPr>
          <p:cNvPr id="12" name="Line 52"/>
          <p:cNvSpPr>
            <a:spLocks noChangeShapeType="1"/>
          </p:cNvSpPr>
          <p:nvPr/>
        </p:nvSpPr>
        <p:spPr bwMode="auto">
          <a:xfrm>
            <a:off x="814897" y="2579505"/>
            <a:ext cx="9078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1600" b="1">
              <a:latin typeface="+mn-lt"/>
            </a:endParaRPr>
          </a:p>
        </p:txBody>
      </p:sp>
      <p:sp>
        <p:nvSpPr>
          <p:cNvPr id="13" name="Line 53"/>
          <p:cNvSpPr>
            <a:spLocks noChangeShapeType="1"/>
          </p:cNvSpPr>
          <p:nvPr/>
        </p:nvSpPr>
        <p:spPr bwMode="auto">
          <a:xfrm>
            <a:off x="814897" y="2020397"/>
            <a:ext cx="9078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1600" b="1">
              <a:latin typeface="+mn-lt"/>
            </a:endParaRPr>
          </a:p>
        </p:txBody>
      </p:sp>
      <p:sp>
        <p:nvSpPr>
          <p:cNvPr id="14" name="Rectangle 65"/>
          <p:cNvSpPr>
            <a:spLocks noChangeArrowheads="1"/>
          </p:cNvSpPr>
          <p:nvPr/>
        </p:nvSpPr>
        <p:spPr bwMode="auto">
          <a:xfrm>
            <a:off x="656431" y="4709301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 smtClean="0">
                <a:solidFill>
                  <a:srgbClr val="000066"/>
                </a:solidFill>
                <a:latin typeface="+mn-lt"/>
              </a:rPr>
              <a:t>0</a:t>
            </a:r>
            <a:endParaRPr lang="en-US" altLang="fr-FR" sz="12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" name="Rectangle 66"/>
          <p:cNvSpPr>
            <a:spLocks noChangeArrowheads="1"/>
          </p:cNvSpPr>
          <p:nvPr/>
        </p:nvSpPr>
        <p:spPr bwMode="auto">
          <a:xfrm>
            <a:off x="557045" y="4177158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 smtClean="0">
                <a:solidFill>
                  <a:srgbClr val="000066"/>
                </a:solidFill>
                <a:latin typeface="+mn-lt"/>
              </a:rPr>
              <a:t>20</a:t>
            </a:r>
            <a:endParaRPr lang="en-US" altLang="fr-FR" sz="12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6" name="Rectangle 67"/>
          <p:cNvSpPr>
            <a:spLocks noChangeArrowheads="1"/>
          </p:cNvSpPr>
          <p:nvPr/>
        </p:nvSpPr>
        <p:spPr bwMode="auto">
          <a:xfrm>
            <a:off x="557045" y="360652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 smtClean="0">
                <a:solidFill>
                  <a:srgbClr val="000066"/>
                </a:solidFill>
                <a:latin typeface="+mn-lt"/>
              </a:rPr>
              <a:t>40</a:t>
            </a:r>
            <a:endParaRPr lang="en-US" altLang="fr-FR" sz="12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7" name="Rectangle 68"/>
          <p:cNvSpPr>
            <a:spLocks noChangeArrowheads="1"/>
          </p:cNvSpPr>
          <p:nvPr/>
        </p:nvSpPr>
        <p:spPr bwMode="auto">
          <a:xfrm>
            <a:off x="557045" y="3055034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 smtClean="0">
                <a:solidFill>
                  <a:srgbClr val="000066"/>
                </a:solidFill>
                <a:latin typeface="+mn-lt"/>
              </a:rPr>
              <a:t>60</a:t>
            </a:r>
            <a:endParaRPr lang="en-US" altLang="fr-FR" sz="12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8" name="Rectangle 69"/>
          <p:cNvSpPr>
            <a:spLocks noChangeArrowheads="1"/>
          </p:cNvSpPr>
          <p:nvPr/>
        </p:nvSpPr>
        <p:spPr bwMode="auto">
          <a:xfrm>
            <a:off x="557045" y="2470763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 smtClean="0">
                <a:solidFill>
                  <a:srgbClr val="000066"/>
                </a:solidFill>
                <a:latin typeface="+mn-lt"/>
              </a:rPr>
              <a:t>80</a:t>
            </a:r>
            <a:endParaRPr lang="en-US" altLang="fr-FR" sz="12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" name="Rectangle 70"/>
          <p:cNvSpPr>
            <a:spLocks noChangeArrowheads="1"/>
          </p:cNvSpPr>
          <p:nvPr/>
        </p:nvSpPr>
        <p:spPr bwMode="auto">
          <a:xfrm>
            <a:off x="457658" y="1893589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 smtClean="0">
                <a:solidFill>
                  <a:srgbClr val="000066"/>
                </a:solidFill>
                <a:latin typeface="+mn-lt"/>
              </a:rPr>
              <a:t>100</a:t>
            </a:r>
            <a:endParaRPr lang="en-US" altLang="fr-FR" sz="12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0" name="Rectangle 41"/>
          <p:cNvSpPr>
            <a:spLocks noChangeArrowheads="1"/>
          </p:cNvSpPr>
          <p:nvPr/>
        </p:nvSpPr>
        <p:spPr bwMode="auto">
          <a:xfrm>
            <a:off x="1321480" y="2152650"/>
            <a:ext cx="436895" cy="2693544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6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1" name="Rectangle 56"/>
          <p:cNvSpPr>
            <a:spLocks noChangeArrowheads="1"/>
          </p:cNvSpPr>
          <p:nvPr/>
        </p:nvSpPr>
        <p:spPr bwMode="auto">
          <a:xfrm>
            <a:off x="1435275" y="1886635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/>
              <a:t>95</a:t>
            </a:r>
            <a:endParaRPr lang="en-US" altLang="fr-FR" sz="1400" dirty="0"/>
          </a:p>
        </p:txBody>
      </p:sp>
      <p:sp>
        <p:nvSpPr>
          <p:cNvPr id="24" name="Line 54"/>
          <p:cNvSpPr>
            <a:spLocks noChangeShapeType="1"/>
          </p:cNvSpPr>
          <p:nvPr/>
        </p:nvSpPr>
        <p:spPr bwMode="auto">
          <a:xfrm>
            <a:off x="905680" y="4846195"/>
            <a:ext cx="8114495" cy="2029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68" name="Rectangle 56"/>
          <p:cNvSpPr>
            <a:spLocks noChangeArrowheads="1"/>
          </p:cNvSpPr>
          <p:nvPr/>
        </p:nvSpPr>
        <p:spPr bwMode="auto">
          <a:xfrm>
            <a:off x="2275378" y="1844824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/>
              <a:t>96</a:t>
            </a:r>
            <a:endParaRPr lang="en-US" altLang="fr-FR" sz="1400" dirty="0"/>
          </a:p>
        </p:txBody>
      </p:sp>
      <p:sp>
        <p:nvSpPr>
          <p:cNvPr id="69" name="Rectangle 56"/>
          <p:cNvSpPr>
            <a:spLocks noChangeArrowheads="1"/>
          </p:cNvSpPr>
          <p:nvPr/>
        </p:nvSpPr>
        <p:spPr bwMode="auto">
          <a:xfrm>
            <a:off x="2705523" y="1886635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/>
              <a:t>93</a:t>
            </a:r>
            <a:endParaRPr lang="en-US" altLang="fr-FR" sz="1400" dirty="0"/>
          </a:p>
        </p:txBody>
      </p:sp>
      <p:sp>
        <p:nvSpPr>
          <p:cNvPr id="70" name="Rectangle 56"/>
          <p:cNvSpPr>
            <a:spLocks noChangeArrowheads="1"/>
          </p:cNvSpPr>
          <p:nvPr/>
        </p:nvSpPr>
        <p:spPr bwMode="auto">
          <a:xfrm>
            <a:off x="3491880" y="1886635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/>
              <a:t>95</a:t>
            </a:r>
            <a:endParaRPr lang="en-US" altLang="fr-FR" sz="1400" dirty="0"/>
          </a:p>
        </p:txBody>
      </p:sp>
      <p:sp>
        <p:nvSpPr>
          <p:cNvPr id="71" name="Rectangle 56"/>
          <p:cNvSpPr>
            <a:spLocks noChangeArrowheads="1"/>
          </p:cNvSpPr>
          <p:nvPr/>
        </p:nvSpPr>
        <p:spPr bwMode="auto">
          <a:xfrm>
            <a:off x="3954408" y="1814627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/>
              <a:t>98</a:t>
            </a:r>
            <a:endParaRPr lang="en-US" altLang="fr-FR" sz="1400" dirty="0"/>
          </a:p>
        </p:txBody>
      </p:sp>
      <p:sp>
        <p:nvSpPr>
          <p:cNvPr id="72" name="Rectangle 56"/>
          <p:cNvSpPr>
            <a:spLocks noChangeArrowheads="1"/>
          </p:cNvSpPr>
          <p:nvPr/>
        </p:nvSpPr>
        <p:spPr bwMode="auto">
          <a:xfrm>
            <a:off x="4770460" y="1814627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/>
              <a:t>98</a:t>
            </a:r>
            <a:endParaRPr lang="en-US" altLang="fr-FR" sz="1400" dirty="0"/>
          </a:p>
        </p:txBody>
      </p:sp>
      <p:sp>
        <p:nvSpPr>
          <p:cNvPr id="73" name="Rectangle 56"/>
          <p:cNvSpPr>
            <a:spLocks noChangeArrowheads="1"/>
          </p:cNvSpPr>
          <p:nvPr/>
        </p:nvSpPr>
        <p:spPr bwMode="auto">
          <a:xfrm>
            <a:off x="5225803" y="1886635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/>
              <a:t>95</a:t>
            </a:r>
            <a:endParaRPr lang="en-US" altLang="fr-FR" sz="1400" dirty="0"/>
          </a:p>
        </p:txBody>
      </p:sp>
      <p:sp>
        <p:nvSpPr>
          <p:cNvPr id="74" name="Rectangle 56"/>
          <p:cNvSpPr>
            <a:spLocks noChangeArrowheads="1"/>
          </p:cNvSpPr>
          <p:nvPr/>
        </p:nvSpPr>
        <p:spPr bwMode="auto">
          <a:xfrm>
            <a:off x="6499068" y="1886635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/>
              <a:t>95</a:t>
            </a:r>
            <a:endParaRPr lang="en-US" altLang="fr-FR" sz="1400" dirty="0"/>
          </a:p>
        </p:txBody>
      </p:sp>
      <p:sp>
        <p:nvSpPr>
          <p:cNvPr id="75" name="Rectangle 56"/>
          <p:cNvSpPr>
            <a:spLocks noChangeArrowheads="1"/>
          </p:cNvSpPr>
          <p:nvPr/>
        </p:nvSpPr>
        <p:spPr bwMode="auto">
          <a:xfrm>
            <a:off x="7180744" y="1814627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/>
              <a:t>96</a:t>
            </a:r>
            <a:endParaRPr lang="en-US" altLang="fr-FR" sz="1400" dirty="0"/>
          </a:p>
        </p:txBody>
      </p:sp>
      <p:sp>
        <p:nvSpPr>
          <p:cNvPr id="76" name="Rectangle 56"/>
          <p:cNvSpPr>
            <a:spLocks noChangeArrowheads="1"/>
          </p:cNvSpPr>
          <p:nvPr/>
        </p:nvSpPr>
        <p:spPr bwMode="auto">
          <a:xfrm>
            <a:off x="7668344" y="1814627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/>
              <a:t>96</a:t>
            </a:r>
            <a:endParaRPr lang="en-US" altLang="fr-FR" sz="1400" dirty="0"/>
          </a:p>
        </p:txBody>
      </p:sp>
      <p:sp>
        <p:nvSpPr>
          <p:cNvPr id="77" name="Rectangle 56"/>
          <p:cNvSpPr>
            <a:spLocks noChangeArrowheads="1"/>
          </p:cNvSpPr>
          <p:nvPr/>
        </p:nvSpPr>
        <p:spPr bwMode="auto">
          <a:xfrm>
            <a:off x="8183088" y="1814627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/>
              <a:t>96</a:t>
            </a:r>
            <a:endParaRPr lang="en-US" altLang="fr-FR" sz="1400" dirty="0"/>
          </a:p>
        </p:txBody>
      </p:sp>
      <p:sp>
        <p:nvSpPr>
          <p:cNvPr id="78" name="Rectangle 56"/>
          <p:cNvSpPr>
            <a:spLocks noChangeArrowheads="1"/>
          </p:cNvSpPr>
          <p:nvPr/>
        </p:nvSpPr>
        <p:spPr bwMode="auto">
          <a:xfrm>
            <a:off x="8684090" y="1958643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/>
              <a:t>92</a:t>
            </a:r>
            <a:endParaRPr lang="en-US" altLang="fr-FR" sz="1400" dirty="0"/>
          </a:p>
        </p:txBody>
      </p:sp>
      <p:sp>
        <p:nvSpPr>
          <p:cNvPr id="79" name="Rectangle 56"/>
          <p:cNvSpPr>
            <a:spLocks noChangeArrowheads="1"/>
          </p:cNvSpPr>
          <p:nvPr/>
        </p:nvSpPr>
        <p:spPr bwMode="auto">
          <a:xfrm>
            <a:off x="6012160" y="1814627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 smtClean="0"/>
              <a:t>97</a:t>
            </a:r>
            <a:endParaRPr lang="en-US" altLang="fr-FR" sz="1400" dirty="0"/>
          </a:p>
        </p:txBody>
      </p:sp>
      <p:sp>
        <p:nvSpPr>
          <p:cNvPr id="22" name="Rectangle 74"/>
          <p:cNvSpPr>
            <a:spLocks noChangeArrowheads="1"/>
          </p:cNvSpPr>
          <p:nvPr/>
        </p:nvSpPr>
        <p:spPr bwMode="auto">
          <a:xfrm>
            <a:off x="1388932" y="4581708"/>
            <a:ext cx="299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>
                <a:solidFill>
                  <a:srgbClr val="FFFFFF"/>
                </a:solidFill>
                <a:latin typeface="+mn-lt"/>
              </a:rPr>
              <a:t>615</a:t>
            </a:r>
            <a:endParaRPr lang="en-US" altLang="fr-FR" sz="1800" dirty="0">
              <a:latin typeface="+mn-lt"/>
            </a:endParaRPr>
          </a:p>
        </p:txBody>
      </p:sp>
      <p:sp>
        <p:nvSpPr>
          <p:cNvPr id="97" name="Rectangle 74"/>
          <p:cNvSpPr>
            <a:spLocks noChangeArrowheads="1"/>
          </p:cNvSpPr>
          <p:nvPr/>
        </p:nvSpPr>
        <p:spPr bwMode="auto">
          <a:xfrm>
            <a:off x="2206555" y="4581708"/>
            <a:ext cx="299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latin typeface="+mn-lt"/>
              </a:rPr>
              <a:t>437</a:t>
            </a:r>
            <a:endParaRPr lang="en-US" altLang="fr-FR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8" name="Rectangle 74"/>
          <p:cNvSpPr>
            <a:spLocks noChangeArrowheads="1"/>
          </p:cNvSpPr>
          <p:nvPr/>
        </p:nvSpPr>
        <p:spPr bwMode="auto">
          <a:xfrm>
            <a:off x="2659676" y="4581708"/>
            <a:ext cx="299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latin typeface="+mn-lt"/>
              </a:rPr>
              <a:t>178</a:t>
            </a:r>
            <a:endParaRPr lang="en-US" altLang="fr-FR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9" name="Rectangle 74"/>
          <p:cNvSpPr>
            <a:spLocks noChangeArrowheads="1"/>
          </p:cNvSpPr>
          <p:nvPr/>
        </p:nvSpPr>
        <p:spPr bwMode="auto">
          <a:xfrm>
            <a:off x="3480363" y="4581708"/>
            <a:ext cx="299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latin typeface="+mn-lt"/>
              </a:rPr>
              <a:t>452</a:t>
            </a:r>
            <a:endParaRPr lang="en-US" altLang="fr-FR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0" name="Rectangle 74"/>
          <p:cNvSpPr>
            <a:spLocks noChangeArrowheads="1"/>
          </p:cNvSpPr>
          <p:nvPr/>
        </p:nvSpPr>
        <p:spPr bwMode="auto">
          <a:xfrm>
            <a:off x="3906672" y="4581708"/>
            <a:ext cx="299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latin typeface="+mn-lt"/>
              </a:rPr>
              <a:t>163</a:t>
            </a:r>
            <a:endParaRPr lang="en-US" altLang="fr-FR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1" name="Rectangle 74"/>
          <p:cNvSpPr>
            <a:spLocks noChangeArrowheads="1"/>
          </p:cNvSpPr>
          <p:nvPr/>
        </p:nvSpPr>
        <p:spPr bwMode="auto">
          <a:xfrm>
            <a:off x="4704149" y="4581708"/>
            <a:ext cx="299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latin typeface="+mn-lt"/>
              </a:rPr>
              <a:t>134</a:t>
            </a:r>
            <a:endParaRPr lang="en-US" altLang="fr-FR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" name="Rectangle 74"/>
          <p:cNvSpPr>
            <a:spLocks noChangeArrowheads="1"/>
          </p:cNvSpPr>
          <p:nvPr/>
        </p:nvSpPr>
        <p:spPr bwMode="auto">
          <a:xfrm>
            <a:off x="5183448" y="4581708"/>
            <a:ext cx="299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latin typeface="+mn-lt"/>
              </a:rPr>
              <a:t>481</a:t>
            </a:r>
            <a:endParaRPr lang="en-US" altLang="fr-FR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3" name="Rectangle 74"/>
          <p:cNvSpPr>
            <a:spLocks noChangeArrowheads="1"/>
          </p:cNvSpPr>
          <p:nvPr/>
        </p:nvSpPr>
        <p:spPr bwMode="auto">
          <a:xfrm>
            <a:off x="5966674" y="4581708"/>
            <a:ext cx="299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latin typeface="+mn-lt"/>
              </a:rPr>
              <a:t>146</a:t>
            </a:r>
            <a:endParaRPr lang="en-US" altLang="fr-FR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4" name="Rectangle 74"/>
          <p:cNvSpPr>
            <a:spLocks noChangeArrowheads="1"/>
          </p:cNvSpPr>
          <p:nvPr/>
        </p:nvSpPr>
        <p:spPr bwMode="auto">
          <a:xfrm>
            <a:off x="6455027" y="4581708"/>
            <a:ext cx="299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latin typeface="+mn-lt"/>
              </a:rPr>
              <a:t>467</a:t>
            </a:r>
            <a:endParaRPr lang="en-US" altLang="fr-FR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5" name="Rectangle 74"/>
          <p:cNvSpPr>
            <a:spLocks noChangeArrowheads="1"/>
          </p:cNvSpPr>
          <p:nvPr/>
        </p:nvSpPr>
        <p:spPr bwMode="auto">
          <a:xfrm>
            <a:off x="7141952" y="4581708"/>
            <a:ext cx="299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latin typeface="+mn-lt"/>
              </a:rPr>
              <a:t>304</a:t>
            </a:r>
            <a:endParaRPr lang="en-US" altLang="fr-FR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6" name="Rectangle 74"/>
          <p:cNvSpPr>
            <a:spLocks noChangeArrowheads="1"/>
          </p:cNvSpPr>
          <p:nvPr/>
        </p:nvSpPr>
        <p:spPr bwMode="auto">
          <a:xfrm>
            <a:off x="7730541" y="4581708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latin typeface="+mn-lt"/>
              </a:rPr>
              <a:t>88</a:t>
            </a:r>
            <a:endParaRPr lang="en-US" altLang="fr-FR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7" name="Rectangle 74"/>
          <p:cNvSpPr>
            <a:spLocks noChangeArrowheads="1"/>
          </p:cNvSpPr>
          <p:nvPr/>
        </p:nvSpPr>
        <p:spPr bwMode="auto">
          <a:xfrm>
            <a:off x="8119727" y="4581708"/>
            <a:ext cx="299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latin typeface="+mn-lt"/>
              </a:rPr>
              <a:t>108</a:t>
            </a:r>
            <a:endParaRPr lang="en-US" altLang="fr-FR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8" name="Rectangle 74"/>
          <p:cNvSpPr>
            <a:spLocks noChangeArrowheads="1"/>
          </p:cNvSpPr>
          <p:nvPr/>
        </p:nvSpPr>
        <p:spPr bwMode="auto">
          <a:xfrm>
            <a:off x="8602837" y="4581128"/>
            <a:ext cx="2896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 smtClean="0">
                <a:solidFill>
                  <a:schemeClr val="bg1"/>
                </a:solidFill>
                <a:latin typeface="+mn-lt"/>
              </a:rPr>
              <a:t>115</a:t>
            </a:r>
            <a:endParaRPr lang="en-US" altLang="fr-FR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9" name="Rectangle 74"/>
          <p:cNvSpPr>
            <a:spLocks noChangeArrowheads="1"/>
          </p:cNvSpPr>
          <p:nvPr/>
        </p:nvSpPr>
        <p:spPr bwMode="auto">
          <a:xfrm>
            <a:off x="2051720" y="4869160"/>
            <a:ext cx="35931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050" b="1" dirty="0" smtClean="0">
                <a:solidFill>
                  <a:srgbClr val="000066"/>
                </a:solidFill>
                <a:latin typeface="+mn-lt"/>
              </a:rPr>
              <a:t>Naïve</a:t>
            </a:r>
            <a:endParaRPr lang="en-US" altLang="fr-FR" sz="105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0" name="Rectangle 74"/>
          <p:cNvSpPr>
            <a:spLocks noChangeArrowheads="1"/>
          </p:cNvSpPr>
          <p:nvPr/>
        </p:nvSpPr>
        <p:spPr bwMode="auto">
          <a:xfrm>
            <a:off x="2475043" y="4869160"/>
            <a:ext cx="800813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050" b="1" dirty="0" smtClean="0">
                <a:solidFill>
                  <a:srgbClr val="000066"/>
                </a:solidFill>
                <a:latin typeface="+mn-lt"/>
              </a:rPr>
              <a:t>Experienced</a:t>
            </a:r>
            <a:endParaRPr lang="en-US" altLang="fr-FR" sz="105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1" name="Rectangle 74"/>
          <p:cNvSpPr>
            <a:spLocks noChangeArrowheads="1"/>
          </p:cNvSpPr>
          <p:nvPr/>
        </p:nvSpPr>
        <p:spPr bwMode="auto">
          <a:xfrm>
            <a:off x="3446072" y="4869160"/>
            <a:ext cx="33676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050" b="1" dirty="0" smtClean="0">
                <a:solidFill>
                  <a:srgbClr val="000066"/>
                </a:solidFill>
                <a:latin typeface="+mn-lt"/>
              </a:rPr>
              <a:t>GT1a</a:t>
            </a:r>
            <a:endParaRPr lang="en-US" altLang="fr-FR" sz="105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2" name="Rectangle 74"/>
          <p:cNvSpPr>
            <a:spLocks noChangeArrowheads="1"/>
          </p:cNvSpPr>
          <p:nvPr/>
        </p:nvSpPr>
        <p:spPr bwMode="auto">
          <a:xfrm>
            <a:off x="3939842" y="4869160"/>
            <a:ext cx="344126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050" b="1" dirty="0" smtClean="0">
                <a:solidFill>
                  <a:srgbClr val="000066"/>
                </a:solidFill>
                <a:latin typeface="+mn-lt"/>
              </a:rPr>
              <a:t>GT1b</a:t>
            </a:r>
            <a:endParaRPr lang="en-US" altLang="fr-FR" sz="105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3" name="Rectangle 74"/>
          <p:cNvSpPr>
            <a:spLocks noChangeArrowheads="1"/>
          </p:cNvSpPr>
          <p:nvPr/>
        </p:nvSpPr>
        <p:spPr bwMode="auto">
          <a:xfrm>
            <a:off x="4441045" y="4869160"/>
            <a:ext cx="56536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050" b="1" smtClean="0">
                <a:solidFill>
                  <a:srgbClr val="000066"/>
                </a:solidFill>
                <a:latin typeface="+mn-lt"/>
              </a:rPr>
              <a:t>&lt;800 000</a:t>
            </a:r>
            <a:endParaRPr lang="en-US" altLang="fr-FR" sz="105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4" name="Rectangle 74"/>
          <p:cNvSpPr>
            <a:spLocks noChangeArrowheads="1"/>
          </p:cNvSpPr>
          <p:nvPr/>
        </p:nvSpPr>
        <p:spPr bwMode="auto">
          <a:xfrm>
            <a:off x="5086752" y="4869160"/>
            <a:ext cx="56536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050" b="1" u="sng" dirty="0" smtClean="0">
                <a:solidFill>
                  <a:srgbClr val="000066"/>
                </a:solidFill>
                <a:latin typeface="+mn-lt"/>
              </a:rPr>
              <a:t>&gt;</a:t>
            </a:r>
            <a:r>
              <a:rPr lang="en-US" altLang="fr-FR" sz="1050" b="1" dirty="0" smtClean="0">
                <a:solidFill>
                  <a:srgbClr val="000066"/>
                </a:solidFill>
                <a:latin typeface="+mn-lt"/>
              </a:rPr>
              <a:t>800 000</a:t>
            </a:r>
            <a:endParaRPr lang="en-US" altLang="fr-FR" sz="105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5" name="Rectangle 74"/>
          <p:cNvSpPr>
            <a:spLocks noChangeArrowheads="1"/>
          </p:cNvSpPr>
          <p:nvPr/>
        </p:nvSpPr>
        <p:spPr bwMode="auto">
          <a:xfrm>
            <a:off x="6061407" y="4869160"/>
            <a:ext cx="194483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050" b="1" smtClean="0">
                <a:solidFill>
                  <a:srgbClr val="000066"/>
                </a:solidFill>
                <a:latin typeface="+mn-lt"/>
              </a:rPr>
              <a:t>CC</a:t>
            </a:r>
            <a:endParaRPr lang="en-US" altLang="fr-FR" sz="105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6" name="Rectangle 74"/>
          <p:cNvSpPr>
            <a:spLocks noChangeArrowheads="1"/>
          </p:cNvSpPr>
          <p:nvPr/>
        </p:nvSpPr>
        <p:spPr bwMode="auto">
          <a:xfrm>
            <a:off x="6334950" y="4869160"/>
            <a:ext cx="50106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050" b="1" smtClean="0">
                <a:solidFill>
                  <a:srgbClr val="000066"/>
                </a:solidFill>
                <a:latin typeface="+mn-lt"/>
              </a:rPr>
              <a:t>Non-CC</a:t>
            </a:r>
            <a:endParaRPr lang="en-US" altLang="fr-FR" sz="105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7" name="Rectangle 74"/>
          <p:cNvSpPr>
            <a:spLocks noChangeArrowheads="1"/>
          </p:cNvSpPr>
          <p:nvPr/>
        </p:nvSpPr>
        <p:spPr bwMode="auto">
          <a:xfrm>
            <a:off x="7142627" y="4869160"/>
            <a:ext cx="359116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050" b="1" dirty="0" smtClean="0">
                <a:solidFill>
                  <a:srgbClr val="000066"/>
                </a:solidFill>
                <a:latin typeface="+mn-lt"/>
              </a:rPr>
              <a:t>F0-F1</a:t>
            </a:r>
            <a:endParaRPr lang="en-US" altLang="fr-FR" sz="105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8" name="Rectangle 74"/>
          <p:cNvSpPr>
            <a:spLocks noChangeArrowheads="1"/>
          </p:cNvSpPr>
          <p:nvPr/>
        </p:nvSpPr>
        <p:spPr bwMode="auto">
          <a:xfrm>
            <a:off x="7690201" y="4869160"/>
            <a:ext cx="15713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050" b="1" smtClean="0">
                <a:solidFill>
                  <a:srgbClr val="000066"/>
                </a:solidFill>
                <a:latin typeface="+mn-lt"/>
              </a:rPr>
              <a:t>F2</a:t>
            </a:r>
            <a:endParaRPr lang="en-US" altLang="fr-FR" sz="105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1" name="Rectangle 74"/>
          <p:cNvSpPr>
            <a:spLocks noChangeArrowheads="1"/>
          </p:cNvSpPr>
          <p:nvPr/>
        </p:nvSpPr>
        <p:spPr bwMode="auto">
          <a:xfrm>
            <a:off x="8226485" y="4869160"/>
            <a:ext cx="15713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050" b="1" smtClean="0">
                <a:solidFill>
                  <a:srgbClr val="000066"/>
                </a:solidFill>
                <a:latin typeface="+mn-lt"/>
              </a:rPr>
              <a:t>F3</a:t>
            </a:r>
            <a:endParaRPr lang="en-US" altLang="fr-FR" sz="105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2" name="Rectangle 74"/>
          <p:cNvSpPr>
            <a:spLocks noChangeArrowheads="1"/>
          </p:cNvSpPr>
          <p:nvPr/>
        </p:nvSpPr>
        <p:spPr bwMode="auto">
          <a:xfrm>
            <a:off x="8634219" y="4869160"/>
            <a:ext cx="15713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050" b="1" smtClean="0">
                <a:solidFill>
                  <a:srgbClr val="000066"/>
                </a:solidFill>
                <a:latin typeface="+mn-lt"/>
              </a:rPr>
              <a:t>F4</a:t>
            </a:r>
            <a:endParaRPr lang="en-US" altLang="fr-FR" sz="105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3" name="Rectangle 74"/>
          <p:cNvSpPr>
            <a:spLocks noChangeArrowheads="1"/>
          </p:cNvSpPr>
          <p:nvPr/>
        </p:nvSpPr>
        <p:spPr bwMode="auto">
          <a:xfrm>
            <a:off x="5951963" y="5226403"/>
            <a:ext cx="10515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100" b="1" dirty="0" smtClean="0">
                <a:solidFill>
                  <a:srgbClr val="000066"/>
                </a:solidFill>
                <a:latin typeface="+mn-lt"/>
              </a:rPr>
              <a:t>IL28B genotype</a:t>
            </a:r>
            <a:endParaRPr lang="en-US" altLang="fr-FR" sz="1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4" name="Rectangle 74"/>
          <p:cNvSpPr>
            <a:spLocks noChangeArrowheads="1"/>
          </p:cNvSpPr>
          <p:nvPr/>
        </p:nvSpPr>
        <p:spPr bwMode="auto">
          <a:xfrm>
            <a:off x="7452320" y="5226403"/>
            <a:ext cx="95539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100" b="1" smtClean="0">
                <a:solidFill>
                  <a:srgbClr val="000066"/>
                </a:solidFill>
                <a:latin typeface="+mn-lt"/>
              </a:rPr>
              <a:t>Fibrosis stage</a:t>
            </a:r>
            <a:endParaRPr lang="en-US" altLang="fr-FR" sz="1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5" name="Rectangle 74"/>
          <p:cNvSpPr>
            <a:spLocks noChangeArrowheads="1"/>
          </p:cNvSpPr>
          <p:nvPr/>
        </p:nvSpPr>
        <p:spPr bwMode="auto">
          <a:xfrm>
            <a:off x="4592894" y="5226403"/>
            <a:ext cx="102147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100" b="1" dirty="0" smtClean="0">
                <a:solidFill>
                  <a:srgbClr val="000066"/>
                </a:solidFill>
                <a:latin typeface="+mn-lt"/>
              </a:rPr>
              <a:t>HCV RNA IU/ml</a:t>
            </a:r>
            <a:endParaRPr lang="en-US" altLang="fr-FR" sz="1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6" name="Rectangle 74"/>
          <p:cNvSpPr>
            <a:spLocks noChangeArrowheads="1"/>
          </p:cNvSpPr>
          <p:nvPr/>
        </p:nvSpPr>
        <p:spPr bwMode="auto">
          <a:xfrm>
            <a:off x="3564596" y="5226403"/>
            <a:ext cx="65081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100" b="1" smtClean="0">
                <a:solidFill>
                  <a:srgbClr val="000066"/>
                </a:solidFill>
                <a:latin typeface="+mn-lt"/>
              </a:rPr>
              <a:t>Genotype</a:t>
            </a:r>
            <a:endParaRPr lang="en-US" altLang="fr-FR" sz="1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7" name="Rectangle 74"/>
          <p:cNvSpPr>
            <a:spLocks noChangeArrowheads="1"/>
          </p:cNvSpPr>
          <p:nvPr/>
        </p:nvSpPr>
        <p:spPr bwMode="auto">
          <a:xfrm>
            <a:off x="2187027" y="5226403"/>
            <a:ext cx="10082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100" b="1" smtClean="0">
                <a:solidFill>
                  <a:srgbClr val="000066"/>
                </a:solidFill>
                <a:latin typeface="+mn-lt"/>
              </a:rPr>
              <a:t>Prior treatment</a:t>
            </a:r>
            <a:br>
              <a:rPr lang="en-US" altLang="fr-FR" sz="1100" b="1" smtClean="0">
                <a:solidFill>
                  <a:srgbClr val="000066"/>
                </a:solidFill>
                <a:latin typeface="+mn-lt"/>
              </a:rPr>
            </a:br>
            <a:r>
              <a:rPr lang="en-US" altLang="fr-FR" sz="1100" b="1" smtClean="0">
                <a:solidFill>
                  <a:srgbClr val="000066"/>
                </a:solidFill>
                <a:latin typeface="+mn-lt"/>
              </a:rPr>
              <a:t>experience</a:t>
            </a:r>
            <a:endParaRPr lang="en-US" altLang="fr-FR" sz="1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8" name="Rectangle 74"/>
          <p:cNvSpPr>
            <a:spLocks noChangeArrowheads="1"/>
          </p:cNvSpPr>
          <p:nvPr/>
        </p:nvSpPr>
        <p:spPr bwMode="auto">
          <a:xfrm>
            <a:off x="1318077" y="5226403"/>
            <a:ext cx="4760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100" b="1" smtClean="0">
                <a:solidFill>
                  <a:srgbClr val="000066"/>
                </a:solidFill>
                <a:latin typeface="+mn-lt"/>
              </a:rPr>
              <a:t>Overall</a:t>
            </a:r>
            <a:br>
              <a:rPr lang="en-US" altLang="fr-FR" sz="1100" b="1" smtClean="0">
                <a:solidFill>
                  <a:srgbClr val="000066"/>
                </a:solidFill>
                <a:latin typeface="+mn-lt"/>
              </a:rPr>
            </a:br>
            <a:r>
              <a:rPr lang="en-US" altLang="fr-FR" sz="1100" b="1" smtClean="0">
                <a:solidFill>
                  <a:srgbClr val="000066"/>
                </a:solidFill>
                <a:latin typeface="+mn-lt"/>
              </a:rPr>
              <a:t>ITT</a:t>
            </a:r>
            <a:endParaRPr lang="en-US" altLang="fr-FR" sz="14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29" name="Parenthèse fermante 128"/>
          <p:cNvSpPr/>
          <p:nvPr/>
        </p:nvSpPr>
        <p:spPr>
          <a:xfrm rot="5400000">
            <a:off x="1522894" y="4860911"/>
            <a:ext cx="101952" cy="550500"/>
          </a:xfrm>
          <a:prstGeom prst="rightBracket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Parenthèse fermante 129"/>
          <p:cNvSpPr/>
          <p:nvPr/>
        </p:nvSpPr>
        <p:spPr>
          <a:xfrm rot="5400000">
            <a:off x="2663622" y="4646911"/>
            <a:ext cx="101952" cy="978500"/>
          </a:xfrm>
          <a:prstGeom prst="rightBracket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Parenthèse fermante 132"/>
          <p:cNvSpPr/>
          <p:nvPr/>
        </p:nvSpPr>
        <p:spPr>
          <a:xfrm rot="5400000">
            <a:off x="3839029" y="4646911"/>
            <a:ext cx="101952" cy="978500"/>
          </a:xfrm>
          <a:prstGeom prst="rightBracket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Parenthèse fermante 133"/>
          <p:cNvSpPr/>
          <p:nvPr/>
        </p:nvSpPr>
        <p:spPr>
          <a:xfrm rot="5400000">
            <a:off x="5036009" y="4646911"/>
            <a:ext cx="101952" cy="978500"/>
          </a:xfrm>
          <a:prstGeom prst="rightBracket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Parenthèse fermante 134"/>
          <p:cNvSpPr/>
          <p:nvPr/>
        </p:nvSpPr>
        <p:spPr>
          <a:xfrm rot="5400000">
            <a:off x="6381199" y="4646911"/>
            <a:ext cx="101952" cy="978500"/>
          </a:xfrm>
          <a:prstGeom prst="rightBracket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Parenthèse fermante 135"/>
          <p:cNvSpPr/>
          <p:nvPr/>
        </p:nvSpPr>
        <p:spPr>
          <a:xfrm rot="5400000">
            <a:off x="7903657" y="4345816"/>
            <a:ext cx="101952" cy="1580689"/>
          </a:xfrm>
          <a:prstGeom prst="rightBracket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6"/>
          <p:cNvSpPr>
            <a:spLocks noChangeArrowheads="1"/>
          </p:cNvSpPr>
          <p:nvPr/>
        </p:nvSpPr>
        <p:spPr bwMode="auto">
          <a:xfrm>
            <a:off x="3595523" y="1279316"/>
            <a:ext cx="1914857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(ITT)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55576" y="1700808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4058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TOPAZ-II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: OBV/PTV/r + DSV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genotype 1</a:t>
            </a:r>
            <a:endParaRPr lang="en-US" dirty="0"/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525492" y="6585874"/>
            <a:ext cx="359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Neau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R. AASLD 2015, Abs. 1065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TOPAZ-II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7" name="Groupe 96"/>
          <p:cNvGrpSpPr/>
          <p:nvPr/>
        </p:nvGrpSpPr>
        <p:grpSpPr>
          <a:xfrm>
            <a:off x="457658" y="1752044"/>
            <a:ext cx="8562517" cy="3909204"/>
            <a:chOff x="457658" y="1655753"/>
            <a:chExt cx="8562517" cy="3909204"/>
          </a:xfrm>
        </p:grpSpPr>
        <p:sp>
          <p:nvSpPr>
            <p:cNvPr id="69" name="Rectangle 41"/>
            <p:cNvSpPr>
              <a:spLocks noChangeArrowheads="1"/>
            </p:cNvSpPr>
            <p:nvPr/>
          </p:nvSpPr>
          <p:spPr bwMode="auto">
            <a:xfrm>
              <a:off x="2112153" y="2067560"/>
              <a:ext cx="436895" cy="27786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7" name="Rectangle 41"/>
            <p:cNvSpPr>
              <a:spLocks noChangeArrowheads="1"/>
            </p:cNvSpPr>
            <p:nvPr/>
          </p:nvSpPr>
          <p:spPr bwMode="auto">
            <a:xfrm>
              <a:off x="2594764" y="2136140"/>
              <a:ext cx="436895" cy="271005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8" name="Rectangle 41"/>
            <p:cNvSpPr>
              <a:spLocks noChangeArrowheads="1"/>
            </p:cNvSpPr>
            <p:nvPr/>
          </p:nvSpPr>
          <p:spPr bwMode="auto">
            <a:xfrm>
              <a:off x="3854460" y="2047240"/>
              <a:ext cx="436895" cy="279895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1" name="Line 47"/>
            <p:cNvSpPr>
              <a:spLocks noChangeShapeType="1"/>
            </p:cNvSpPr>
            <p:nvPr/>
          </p:nvSpPr>
          <p:spPr bwMode="auto">
            <a:xfrm>
              <a:off x="905680" y="2020397"/>
              <a:ext cx="0" cy="282579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600" b="1">
                <a:latin typeface="+mn-lt"/>
              </a:endParaRPr>
            </a:p>
          </p:txBody>
        </p:sp>
        <p:sp>
          <p:nvSpPr>
            <p:cNvPr id="82" name="Line 48"/>
            <p:cNvSpPr>
              <a:spLocks noChangeShapeType="1"/>
            </p:cNvSpPr>
            <p:nvPr/>
          </p:nvSpPr>
          <p:spPr bwMode="auto">
            <a:xfrm>
              <a:off x="814897" y="4846196"/>
              <a:ext cx="9078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900" b="1">
                <a:latin typeface="+mn-lt"/>
              </a:endParaRPr>
            </a:p>
          </p:txBody>
        </p:sp>
        <p:sp>
          <p:nvSpPr>
            <p:cNvPr id="83" name="Line 49"/>
            <p:cNvSpPr>
              <a:spLocks noChangeShapeType="1"/>
            </p:cNvSpPr>
            <p:nvPr/>
          </p:nvSpPr>
          <p:spPr bwMode="auto">
            <a:xfrm>
              <a:off x="814897" y="4285647"/>
              <a:ext cx="9078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600" b="1">
                <a:latin typeface="+mn-lt"/>
              </a:endParaRPr>
            </a:p>
          </p:txBody>
        </p:sp>
        <p:sp>
          <p:nvSpPr>
            <p:cNvPr id="84" name="Line 50"/>
            <p:cNvSpPr>
              <a:spLocks noChangeShapeType="1"/>
            </p:cNvSpPr>
            <p:nvPr/>
          </p:nvSpPr>
          <p:spPr bwMode="auto">
            <a:xfrm>
              <a:off x="814897" y="3713570"/>
              <a:ext cx="9078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600" b="1">
                <a:latin typeface="+mn-lt"/>
              </a:endParaRPr>
            </a:p>
          </p:txBody>
        </p:sp>
        <p:sp>
          <p:nvSpPr>
            <p:cNvPr id="85" name="Line 51"/>
            <p:cNvSpPr>
              <a:spLocks noChangeShapeType="1"/>
            </p:cNvSpPr>
            <p:nvPr/>
          </p:nvSpPr>
          <p:spPr bwMode="auto">
            <a:xfrm>
              <a:off x="814897" y="3151581"/>
              <a:ext cx="9078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600" b="1">
                <a:latin typeface="+mn-lt"/>
              </a:endParaRPr>
            </a:p>
          </p:txBody>
        </p:sp>
        <p:sp>
          <p:nvSpPr>
            <p:cNvPr id="86" name="Line 52"/>
            <p:cNvSpPr>
              <a:spLocks noChangeShapeType="1"/>
            </p:cNvSpPr>
            <p:nvPr/>
          </p:nvSpPr>
          <p:spPr bwMode="auto">
            <a:xfrm>
              <a:off x="814897" y="2579505"/>
              <a:ext cx="9078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600" b="1">
                <a:latin typeface="+mn-lt"/>
              </a:endParaRPr>
            </a:p>
          </p:txBody>
        </p:sp>
        <p:sp>
          <p:nvSpPr>
            <p:cNvPr id="87" name="Line 53"/>
            <p:cNvSpPr>
              <a:spLocks noChangeShapeType="1"/>
            </p:cNvSpPr>
            <p:nvPr/>
          </p:nvSpPr>
          <p:spPr bwMode="auto">
            <a:xfrm>
              <a:off x="814897" y="2020397"/>
              <a:ext cx="9078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600" b="1">
                <a:latin typeface="+mn-lt"/>
              </a:endParaRPr>
            </a:p>
          </p:txBody>
        </p:sp>
        <p:sp>
          <p:nvSpPr>
            <p:cNvPr id="88" name="Rectangle 65"/>
            <p:cNvSpPr>
              <a:spLocks noChangeArrowheads="1"/>
            </p:cNvSpPr>
            <p:nvPr/>
          </p:nvSpPr>
          <p:spPr bwMode="auto">
            <a:xfrm>
              <a:off x="656431" y="4709301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9" name="Rectangle 66"/>
            <p:cNvSpPr>
              <a:spLocks noChangeArrowheads="1"/>
            </p:cNvSpPr>
            <p:nvPr/>
          </p:nvSpPr>
          <p:spPr bwMode="auto">
            <a:xfrm>
              <a:off x="557045" y="4177158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20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0" name="Rectangle 67"/>
            <p:cNvSpPr>
              <a:spLocks noChangeArrowheads="1"/>
            </p:cNvSpPr>
            <p:nvPr/>
          </p:nvSpPr>
          <p:spPr bwMode="auto">
            <a:xfrm>
              <a:off x="557045" y="3606522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40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1" name="Rectangle 68"/>
            <p:cNvSpPr>
              <a:spLocks noChangeArrowheads="1"/>
            </p:cNvSpPr>
            <p:nvPr/>
          </p:nvSpPr>
          <p:spPr bwMode="auto">
            <a:xfrm>
              <a:off x="557045" y="3055034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60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2" name="Rectangle 69"/>
            <p:cNvSpPr>
              <a:spLocks noChangeArrowheads="1"/>
            </p:cNvSpPr>
            <p:nvPr/>
          </p:nvSpPr>
          <p:spPr bwMode="auto">
            <a:xfrm>
              <a:off x="557045" y="247076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80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3" name="Rectangle 70"/>
            <p:cNvSpPr>
              <a:spLocks noChangeArrowheads="1"/>
            </p:cNvSpPr>
            <p:nvPr/>
          </p:nvSpPr>
          <p:spPr bwMode="auto">
            <a:xfrm>
              <a:off x="457658" y="1893589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100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4" name="Rectangle 41"/>
            <p:cNvSpPr>
              <a:spLocks noChangeArrowheads="1"/>
            </p:cNvSpPr>
            <p:nvPr/>
          </p:nvSpPr>
          <p:spPr bwMode="auto">
            <a:xfrm>
              <a:off x="1321480" y="2091328"/>
              <a:ext cx="436895" cy="2754865"/>
            </a:xfrm>
            <a:prstGeom prst="rect">
              <a:avLst/>
            </a:prstGeom>
            <a:solidFill>
              <a:srgbClr val="007774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5" name="Rectangle 56"/>
            <p:cNvSpPr>
              <a:spLocks noChangeArrowheads="1"/>
            </p:cNvSpPr>
            <p:nvPr/>
          </p:nvSpPr>
          <p:spPr bwMode="auto">
            <a:xfrm>
              <a:off x="1450515" y="1728748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97</a:t>
              </a:r>
              <a:endParaRPr lang="en-US" altLang="fr-FR" sz="1400"/>
            </a:p>
          </p:txBody>
        </p:sp>
        <p:sp>
          <p:nvSpPr>
            <p:cNvPr id="111" name="Rectangle 56"/>
            <p:cNvSpPr>
              <a:spLocks noChangeArrowheads="1"/>
            </p:cNvSpPr>
            <p:nvPr/>
          </p:nvSpPr>
          <p:spPr bwMode="auto">
            <a:xfrm>
              <a:off x="2256886" y="1703348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98</a:t>
              </a:r>
              <a:endParaRPr lang="en-US" altLang="fr-FR" sz="1400"/>
            </a:p>
          </p:txBody>
        </p:sp>
        <p:sp>
          <p:nvSpPr>
            <p:cNvPr id="112" name="Rectangle 56"/>
            <p:cNvSpPr>
              <a:spLocks noChangeArrowheads="1"/>
            </p:cNvSpPr>
            <p:nvPr/>
          </p:nvSpPr>
          <p:spPr bwMode="auto">
            <a:xfrm>
              <a:off x="2705523" y="1777896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95</a:t>
              </a:r>
              <a:endParaRPr lang="en-US" altLang="fr-FR" sz="1400"/>
            </a:p>
          </p:txBody>
        </p:sp>
        <p:sp>
          <p:nvSpPr>
            <p:cNvPr id="114" name="Rectangle 56"/>
            <p:cNvSpPr>
              <a:spLocks noChangeArrowheads="1"/>
            </p:cNvSpPr>
            <p:nvPr/>
          </p:nvSpPr>
          <p:spPr bwMode="auto">
            <a:xfrm>
              <a:off x="3954408" y="1685851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99</a:t>
              </a:r>
              <a:endParaRPr lang="en-US" altLang="fr-FR" sz="1400"/>
            </a:p>
          </p:txBody>
        </p:sp>
        <p:sp>
          <p:nvSpPr>
            <p:cNvPr id="115" name="Rectangle 56"/>
            <p:cNvSpPr>
              <a:spLocks noChangeArrowheads="1"/>
            </p:cNvSpPr>
            <p:nvPr/>
          </p:nvSpPr>
          <p:spPr bwMode="auto">
            <a:xfrm>
              <a:off x="4706787" y="1655753"/>
              <a:ext cx="31258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100</a:t>
              </a:r>
              <a:endParaRPr lang="en-US" altLang="fr-FR" sz="1400"/>
            </a:p>
          </p:txBody>
        </p:sp>
        <p:sp>
          <p:nvSpPr>
            <p:cNvPr id="121" name="Rectangle 56"/>
            <p:cNvSpPr>
              <a:spLocks noChangeArrowheads="1"/>
            </p:cNvSpPr>
            <p:nvPr/>
          </p:nvSpPr>
          <p:spPr bwMode="auto">
            <a:xfrm>
              <a:off x="8608592" y="1743988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96</a:t>
              </a:r>
              <a:endParaRPr lang="en-US" altLang="fr-FR" sz="1400"/>
            </a:p>
          </p:txBody>
        </p:sp>
        <p:sp>
          <p:nvSpPr>
            <p:cNvPr id="123" name="Rectangle 74"/>
            <p:cNvSpPr>
              <a:spLocks noChangeArrowheads="1"/>
            </p:cNvSpPr>
            <p:nvPr/>
          </p:nvSpPr>
          <p:spPr bwMode="auto">
            <a:xfrm>
              <a:off x="1388932" y="4556845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rgbClr val="FFFFFF"/>
                  </a:solidFill>
                  <a:latin typeface="+mn-lt"/>
                </a:rPr>
                <a:t>602</a:t>
              </a:r>
              <a:endParaRPr lang="en-US" altLang="fr-FR" sz="1800" dirty="0">
                <a:latin typeface="+mn-lt"/>
              </a:endParaRPr>
            </a:p>
          </p:txBody>
        </p:sp>
        <p:sp>
          <p:nvSpPr>
            <p:cNvPr id="124" name="Rectangle 74"/>
            <p:cNvSpPr>
              <a:spLocks noChangeArrowheads="1"/>
            </p:cNvSpPr>
            <p:nvPr/>
          </p:nvSpPr>
          <p:spPr bwMode="auto">
            <a:xfrm>
              <a:off x="2201533" y="4556845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428</a:t>
              </a:r>
              <a:endParaRPr lang="en-US" altLang="fr-FR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25" name="Rectangle 74"/>
            <p:cNvSpPr>
              <a:spLocks noChangeArrowheads="1"/>
            </p:cNvSpPr>
            <p:nvPr/>
          </p:nvSpPr>
          <p:spPr bwMode="auto">
            <a:xfrm>
              <a:off x="2659676" y="4556845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174</a:t>
              </a:r>
              <a:endParaRPr lang="en-US" altLang="fr-FR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36" name="Rectangle 74"/>
            <p:cNvSpPr>
              <a:spLocks noChangeArrowheads="1"/>
            </p:cNvSpPr>
            <p:nvPr/>
          </p:nvSpPr>
          <p:spPr bwMode="auto">
            <a:xfrm>
              <a:off x="2051720" y="4868053"/>
              <a:ext cx="359314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050" b="1" dirty="0" smtClean="0">
                  <a:solidFill>
                    <a:srgbClr val="000066"/>
                  </a:solidFill>
                  <a:latin typeface="+mn-lt"/>
                </a:rPr>
                <a:t>Naïve</a:t>
              </a:r>
              <a:endParaRPr lang="en-US" altLang="fr-FR" sz="105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37" name="Rectangle 74"/>
            <p:cNvSpPr>
              <a:spLocks noChangeArrowheads="1"/>
            </p:cNvSpPr>
            <p:nvPr/>
          </p:nvSpPr>
          <p:spPr bwMode="auto">
            <a:xfrm>
              <a:off x="2475043" y="4868053"/>
              <a:ext cx="800813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050" b="1" dirty="0" smtClean="0">
                  <a:solidFill>
                    <a:srgbClr val="000066"/>
                  </a:solidFill>
                  <a:latin typeface="+mn-lt"/>
                </a:rPr>
                <a:t>Experienced</a:t>
              </a:r>
              <a:endParaRPr lang="en-US" altLang="fr-FR" sz="105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38" name="Rectangle 74"/>
            <p:cNvSpPr>
              <a:spLocks noChangeArrowheads="1"/>
            </p:cNvSpPr>
            <p:nvPr/>
          </p:nvSpPr>
          <p:spPr bwMode="auto">
            <a:xfrm>
              <a:off x="3412393" y="4868053"/>
              <a:ext cx="336762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050" b="1" dirty="0" smtClean="0">
                  <a:solidFill>
                    <a:srgbClr val="000066"/>
                  </a:solidFill>
                  <a:latin typeface="+mn-lt"/>
                </a:rPr>
                <a:t>GT1a</a:t>
              </a:r>
              <a:endParaRPr lang="en-US" altLang="fr-FR" sz="105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39" name="Rectangle 74"/>
            <p:cNvSpPr>
              <a:spLocks noChangeArrowheads="1"/>
            </p:cNvSpPr>
            <p:nvPr/>
          </p:nvSpPr>
          <p:spPr bwMode="auto">
            <a:xfrm>
              <a:off x="3881845" y="4868053"/>
              <a:ext cx="344126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050" b="1" smtClean="0">
                  <a:solidFill>
                    <a:srgbClr val="000066"/>
                  </a:solidFill>
                  <a:latin typeface="+mn-lt"/>
                </a:rPr>
                <a:t>GT1b</a:t>
              </a:r>
              <a:endParaRPr lang="en-US" altLang="fr-FR" sz="105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0" name="Rectangle 74"/>
            <p:cNvSpPr>
              <a:spLocks noChangeArrowheads="1"/>
            </p:cNvSpPr>
            <p:nvPr/>
          </p:nvSpPr>
          <p:spPr bwMode="auto">
            <a:xfrm>
              <a:off x="4471341" y="4868053"/>
              <a:ext cx="565368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050" b="1" dirty="0" smtClean="0">
                  <a:solidFill>
                    <a:srgbClr val="000066"/>
                  </a:solidFill>
                  <a:latin typeface="+mn-lt"/>
                </a:rPr>
                <a:t>&lt;800 000</a:t>
              </a:r>
              <a:endParaRPr lang="en-US" altLang="fr-FR" sz="105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1" name="Rectangle 74"/>
            <p:cNvSpPr>
              <a:spLocks noChangeArrowheads="1"/>
            </p:cNvSpPr>
            <p:nvPr/>
          </p:nvSpPr>
          <p:spPr bwMode="auto">
            <a:xfrm>
              <a:off x="5158760" y="4868053"/>
              <a:ext cx="565368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050" b="1" u="sng" dirty="0" smtClean="0">
                  <a:solidFill>
                    <a:srgbClr val="000066"/>
                  </a:solidFill>
                  <a:latin typeface="+mn-lt"/>
                </a:rPr>
                <a:t>&gt;</a:t>
              </a:r>
              <a:r>
                <a:rPr lang="en-US" altLang="fr-FR" sz="1050" b="1" dirty="0" smtClean="0">
                  <a:solidFill>
                    <a:srgbClr val="000066"/>
                  </a:solidFill>
                  <a:latin typeface="+mn-lt"/>
                </a:rPr>
                <a:t>800 000</a:t>
              </a:r>
              <a:endParaRPr lang="en-US" altLang="fr-FR" sz="105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2" name="Rectangle 74"/>
            <p:cNvSpPr>
              <a:spLocks noChangeArrowheads="1"/>
            </p:cNvSpPr>
            <p:nvPr/>
          </p:nvSpPr>
          <p:spPr bwMode="auto">
            <a:xfrm>
              <a:off x="6061407" y="4868053"/>
              <a:ext cx="194483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050" b="1" smtClean="0">
                  <a:solidFill>
                    <a:srgbClr val="000066"/>
                  </a:solidFill>
                  <a:latin typeface="+mn-lt"/>
                </a:rPr>
                <a:t>CC</a:t>
              </a:r>
              <a:endParaRPr lang="en-US" altLang="fr-FR" sz="105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3" name="Rectangle 74"/>
            <p:cNvSpPr>
              <a:spLocks noChangeArrowheads="1"/>
            </p:cNvSpPr>
            <p:nvPr/>
          </p:nvSpPr>
          <p:spPr bwMode="auto">
            <a:xfrm>
              <a:off x="6334949" y="4868053"/>
              <a:ext cx="501067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050" b="1" smtClean="0">
                  <a:solidFill>
                    <a:srgbClr val="000066"/>
                  </a:solidFill>
                  <a:latin typeface="+mn-lt"/>
                </a:rPr>
                <a:t>Non-CC</a:t>
              </a:r>
              <a:endParaRPr lang="en-US" altLang="fr-FR" sz="105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4" name="Rectangle 74"/>
            <p:cNvSpPr>
              <a:spLocks noChangeArrowheads="1"/>
            </p:cNvSpPr>
            <p:nvPr/>
          </p:nvSpPr>
          <p:spPr bwMode="auto">
            <a:xfrm>
              <a:off x="7133941" y="4868053"/>
              <a:ext cx="359116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050" b="1" dirty="0" smtClean="0">
                  <a:solidFill>
                    <a:srgbClr val="000066"/>
                  </a:solidFill>
                  <a:latin typeface="+mn-lt"/>
                </a:rPr>
                <a:t>F0-F1</a:t>
              </a:r>
              <a:endParaRPr lang="en-US" altLang="fr-FR" sz="105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6" name="Rectangle 74"/>
            <p:cNvSpPr>
              <a:spLocks noChangeArrowheads="1"/>
            </p:cNvSpPr>
            <p:nvPr/>
          </p:nvSpPr>
          <p:spPr bwMode="auto">
            <a:xfrm>
              <a:off x="8133884" y="4868053"/>
              <a:ext cx="157138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050" b="1" smtClean="0">
                  <a:solidFill>
                    <a:srgbClr val="000066"/>
                  </a:solidFill>
                  <a:latin typeface="+mn-lt"/>
                </a:rPr>
                <a:t>F3</a:t>
              </a:r>
              <a:endParaRPr lang="en-US" altLang="fr-FR" sz="105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7" name="Rectangle 74"/>
            <p:cNvSpPr>
              <a:spLocks noChangeArrowheads="1"/>
            </p:cNvSpPr>
            <p:nvPr/>
          </p:nvSpPr>
          <p:spPr bwMode="auto">
            <a:xfrm>
              <a:off x="8634218" y="4868053"/>
              <a:ext cx="157138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050" b="1" smtClean="0">
                  <a:solidFill>
                    <a:srgbClr val="000066"/>
                  </a:solidFill>
                  <a:latin typeface="+mn-lt"/>
                </a:rPr>
                <a:t>F4</a:t>
              </a:r>
              <a:endParaRPr lang="en-US" altLang="fr-FR" sz="105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8" name="Rectangle 74"/>
            <p:cNvSpPr>
              <a:spLocks noChangeArrowheads="1"/>
            </p:cNvSpPr>
            <p:nvPr/>
          </p:nvSpPr>
          <p:spPr bwMode="auto">
            <a:xfrm>
              <a:off x="5924960" y="5226403"/>
              <a:ext cx="105157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100" b="1" smtClean="0">
                  <a:solidFill>
                    <a:srgbClr val="000066"/>
                  </a:solidFill>
                  <a:latin typeface="+mn-lt"/>
                </a:rPr>
                <a:t>IL28B genotype</a:t>
              </a:r>
              <a:endParaRPr lang="en-US" alt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7664371" y="5226403"/>
              <a:ext cx="95539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100" b="1" dirty="0" smtClean="0">
                  <a:solidFill>
                    <a:srgbClr val="000066"/>
                  </a:solidFill>
                  <a:latin typeface="+mn-lt"/>
                </a:rPr>
                <a:t>Fibrosis stage</a:t>
              </a:r>
              <a:endParaRPr lang="en-US" altLang="fr-FR" sz="14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0" name="Rectangle 74"/>
            <p:cNvSpPr>
              <a:spLocks noChangeArrowheads="1"/>
            </p:cNvSpPr>
            <p:nvPr/>
          </p:nvSpPr>
          <p:spPr bwMode="auto">
            <a:xfrm>
              <a:off x="4644632" y="5226403"/>
              <a:ext cx="98745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100" b="1" dirty="0" smtClean="0">
                  <a:solidFill>
                    <a:srgbClr val="000066"/>
                  </a:solidFill>
                  <a:latin typeface="+mn-lt"/>
                </a:rPr>
                <a:t>HCV RNA IU/m</a:t>
              </a:r>
              <a:endParaRPr lang="en-US" altLang="fr-FR" sz="14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1" name="Rectangle 74"/>
            <p:cNvSpPr>
              <a:spLocks noChangeArrowheads="1"/>
            </p:cNvSpPr>
            <p:nvPr/>
          </p:nvSpPr>
          <p:spPr bwMode="auto">
            <a:xfrm>
              <a:off x="3564596" y="5226403"/>
              <a:ext cx="65081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100" b="1" smtClean="0">
                  <a:solidFill>
                    <a:srgbClr val="000066"/>
                  </a:solidFill>
                  <a:latin typeface="+mn-lt"/>
                </a:rPr>
                <a:t>Genotype</a:t>
              </a:r>
              <a:endParaRPr lang="en-US" alt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2" name="Rectangle 74"/>
            <p:cNvSpPr>
              <a:spLocks noChangeArrowheads="1"/>
            </p:cNvSpPr>
            <p:nvPr/>
          </p:nvSpPr>
          <p:spPr bwMode="auto">
            <a:xfrm>
              <a:off x="2104584" y="5226403"/>
              <a:ext cx="10082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100" b="1" smtClean="0">
                  <a:solidFill>
                    <a:srgbClr val="000066"/>
                  </a:solidFill>
                  <a:latin typeface="+mn-lt"/>
                </a:rPr>
                <a:t>Prior treatment</a:t>
              </a:r>
              <a:br>
                <a:rPr lang="en-US" altLang="fr-FR" sz="1100" b="1" smtClean="0">
                  <a:solidFill>
                    <a:srgbClr val="000066"/>
                  </a:solidFill>
                  <a:latin typeface="+mn-lt"/>
                </a:rPr>
              </a:br>
              <a:r>
                <a:rPr lang="en-US" altLang="fr-FR" sz="1100" b="1" smtClean="0">
                  <a:solidFill>
                    <a:srgbClr val="000066"/>
                  </a:solidFill>
                  <a:latin typeface="+mn-lt"/>
                </a:rPr>
                <a:t>experience</a:t>
              </a:r>
              <a:endParaRPr lang="en-US" alt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3" name="Rectangle 74"/>
            <p:cNvSpPr>
              <a:spLocks noChangeArrowheads="1"/>
            </p:cNvSpPr>
            <p:nvPr/>
          </p:nvSpPr>
          <p:spPr bwMode="auto">
            <a:xfrm>
              <a:off x="1318077" y="5226403"/>
              <a:ext cx="47609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100" b="1" smtClean="0">
                  <a:solidFill>
                    <a:srgbClr val="000066"/>
                  </a:solidFill>
                  <a:latin typeface="+mn-lt"/>
                </a:rPr>
                <a:t>Overall</a:t>
              </a:r>
              <a:br>
                <a:rPr lang="en-US" altLang="fr-FR" sz="1100" b="1" smtClean="0">
                  <a:solidFill>
                    <a:srgbClr val="000066"/>
                  </a:solidFill>
                  <a:latin typeface="+mn-lt"/>
                </a:rPr>
              </a:br>
              <a:r>
                <a:rPr lang="en-US" altLang="fr-FR" sz="1100" b="1" smtClean="0">
                  <a:solidFill>
                    <a:srgbClr val="000066"/>
                  </a:solidFill>
                  <a:latin typeface="+mn-lt"/>
                </a:rPr>
                <a:t>ITT</a:t>
              </a:r>
              <a:endParaRPr lang="en-US" alt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4" name="Parenthèse fermante 153"/>
            <p:cNvSpPr/>
            <p:nvPr/>
          </p:nvSpPr>
          <p:spPr>
            <a:xfrm rot="5400000">
              <a:off x="1522894" y="4860911"/>
              <a:ext cx="101952" cy="550500"/>
            </a:xfrm>
            <a:prstGeom prst="rightBracket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Parenthèse fermante 154"/>
            <p:cNvSpPr/>
            <p:nvPr/>
          </p:nvSpPr>
          <p:spPr>
            <a:xfrm rot="5400000">
              <a:off x="2581179" y="4646911"/>
              <a:ext cx="101952" cy="978500"/>
            </a:xfrm>
            <a:prstGeom prst="rightBracket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Parenthèse fermante 155"/>
            <p:cNvSpPr/>
            <p:nvPr/>
          </p:nvSpPr>
          <p:spPr>
            <a:xfrm rot="5400000">
              <a:off x="3839029" y="4646911"/>
              <a:ext cx="101952" cy="978500"/>
            </a:xfrm>
            <a:prstGeom prst="rightBracket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Parenthèse fermante 156"/>
            <p:cNvSpPr/>
            <p:nvPr/>
          </p:nvSpPr>
          <p:spPr>
            <a:xfrm rot="5400000">
              <a:off x="5070734" y="4646911"/>
              <a:ext cx="101952" cy="978500"/>
            </a:xfrm>
            <a:prstGeom prst="rightBracket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Parenthèse fermante 157"/>
            <p:cNvSpPr/>
            <p:nvPr/>
          </p:nvSpPr>
          <p:spPr>
            <a:xfrm rot="5400000">
              <a:off x="6381199" y="4646911"/>
              <a:ext cx="101952" cy="978500"/>
            </a:xfrm>
            <a:prstGeom prst="rightBracket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Parenthèse fermante 158"/>
            <p:cNvSpPr/>
            <p:nvPr/>
          </p:nvSpPr>
          <p:spPr>
            <a:xfrm rot="5400000">
              <a:off x="8062967" y="4345816"/>
              <a:ext cx="101952" cy="1580689"/>
            </a:xfrm>
            <a:prstGeom prst="rightBracket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56"/>
            <p:cNvSpPr>
              <a:spLocks noChangeArrowheads="1"/>
            </p:cNvSpPr>
            <p:nvPr/>
          </p:nvSpPr>
          <p:spPr bwMode="auto">
            <a:xfrm>
              <a:off x="3476579" y="1728748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97</a:t>
              </a:r>
              <a:endParaRPr lang="en-US" altLang="fr-FR" sz="1400"/>
            </a:p>
          </p:txBody>
        </p:sp>
        <p:sp>
          <p:nvSpPr>
            <p:cNvPr id="163" name="Rectangle 41"/>
            <p:cNvSpPr>
              <a:spLocks noChangeArrowheads="1"/>
            </p:cNvSpPr>
            <p:nvPr/>
          </p:nvSpPr>
          <p:spPr bwMode="auto">
            <a:xfrm>
              <a:off x="3371265" y="2091328"/>
              <a:ext cx="436895" cy="275486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8" name="Rectangle 41"/>
            <p:cNvSpPr>
              <a:spLocks noChangeArrowheads="1"/>
            </p:cNvSpPr>
            <p:nvPr/>
          </p:nvSpPr>
          <p:spPr bwMode="auto">
            <a:xfrm>
              <a:off x="5112526" y="2091328"/>
              <a:ext cx="436895" cy="275486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0" name="Rectangle 56"/>
            <p:cNvSpPr>
              <a:spLocks noChangeArrowheads="1"/>
            </p:cNvSpPr>
            <p:nvPr/>
          </p:nvSpPr>
          <p:spPr bwMode="auto">
            <a:xfrm>
              <a:off x="5217546" y="1728748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97</a:t>
              </a:r>
              <a:endParaRPr lang="en-US" altLang="fr-FR" sz="1400"/>
            </a:p>
          </p:txBody>
        </p:sp>
        <p:sp>
          <p:nvSpPr>
            <p:cNvPr id="171" name="Rectangle 41"/>
            <p:cNvSpPr>
              <a:spLocks noChangeArrowheads="1"/>
            </p:cNvSpPr>
            <p:nvPr/>
          </p:nvSpPr>
          <p:spPr bwMode="auto">
            <a:xfrm>
              <a:off x="5882325" y="2067560"/>
              <a:ext cx="436895" cy="27786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2" name="Rectangle 56"/>
            <p:cNvSpPr>
              <a:spLocks noChangeArrowheads="1"/>
            </p:cNvSpPr>
            <p:nvPr/>
          </p:nvSpPr>
          <p:spPr bwMode="auto">
            <a:xfrm>
              <a:off x="5996578" y="1703348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98</a:t>
              </a:r>
              <a:endParaRPr lang="en-US" altLang="fr-FR" sz="1400"/>
            </a:p>
          </p:txBody>
        </p:sp>
        <p:sp>
          <p:nvSpPr>
            <p:cNvPr id="174" name="Rectangle 41"/>
            <p:cNvSpPr>
              <a:spLocks noChangeArrowheads="1"/>
            </p:cNvSpPr>
            <p:nvPr/>
          </p:nvSpPr>
          <p:spPr bwMode="auto">
            <a:xfrm>
              <a:off x="6379820" y="2091328"/>
              <a:ext cx="436895" cy="275486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6" name="Rectangle 56"/>
            <p:cNvSpPr>
              <a:spLocks noChangeArrowheads="1"/>
            </p:cNvSpPr>
            <p:nvPr/>
          </p:nvSpPr>
          <p:spPr bwMode="auto">
            <a:xfrm>
              <a:off x="7658784" y="1728748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97</a:t>
              </a:r>
              <a:endParaRPr lang="en-US" altLang="fr-FR" sz="1400"/>
            </a:p>
          </p:txBody>
        </p:sp>
        <p:sp>
          <p:nvSpPr>
            <p:cNvPr id="177" name="Rectangle 41"/>
            <p:cNvSpPr>
              <a:spLocks noChangeArrowheads="1"/>
            </p:cNvSpPr>
            <p:nvPr/>
          </p:nvSpPr>
          <p:spPr bwMode="auto">
            <a:xfrm>
              <a:off x="7553470" y="2091328"/>
              <a:ext cx="436895" cy="275486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8" name="Rectangle 56"/>
            <p:cNvSpPr>
              <a:spLocks noChangeArrowheads="1"/>
            </p:cNvSpPr>
            <p:nvPr/>
          </p:nvSpPr>
          <p:spPr bwMode="auto">
            <a:xfrm>
              <a:off x="8108654" y="1728748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97</a:t>
              </a:r>
              <a:endParaRPr lang="en-US" altLang="fr-FR" sz="1400"/>
            </a:p>
          </p:txBody>
        </p:sp>
        <p:sp>
          <p:nvSpPr>
            <p:cNvPr id="179" name="Rectangle 41"/>
            <p:cNvSpPr>
              <a:spLocks noChangeArrowheads="1"/>
            </p:cNvSpPr>
            <p:nvPr/>
          </p:nvSpPr>
          <p:spPr bwMode="auto">
            <a:xfrm>
              <a:off x="8026490" y="2091328"/>
              <a:ext cx="436895" cy="275486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0" name="Rectangle 41"/>
            <p:cNvSpPr>
              <a:spLocks noChangeArrowheads="1"/>
            </p:cNvSpPr>
            <p:nvPr/>
          </p:nvSpPr>
          <p:spPr bwMode="auto">
            <a:xfrm>
              <a:off x="8489875" y="2122170"/>
              <a:ext cx="436895" cy="272402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1" name="Rectangle 41"/>
            <p:cNvSpPr>
              <a:spLocks noChangeArrowheads="1"/>
            </p:cNvSpPr>
            <p:nvPr/>
          </p:nvSpPr>
          <p:spPr bwMode="auto">
            <a:xfrm>
              <a:off x="7076655" y="2067560"/>
              <a:ext cx="436895" cy="277863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2" name="Rectangle 56"/>
            <p:cNvSpPr>
              <a:spLocks noChangeArrowheads="1"/>
            </p:cNvSpPr>
            <p:nvPr/>
          </p:nvSpPr>
          <p:spPr bwMode="auto">
            <a:xfrm>
              <a:off x="6477363" y="1728748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97</a:t>
              </a:r>
              <a:endParaRPr lang="en-US" altLang="fr-FR" sz="1400"/>
            </a:p>
          </p:txBody>
        </p:sp>
        <p:sp>
          <p:nvSpPr>
            <p:cNvPr id="183" name="Rectangle 56"/>
            <p:cNvSpPr>
              <a:spLocks noChangeArrowheads="1"/>
            </p:cNvSpPr>
            <p:nvPr/>
          </p:nvSpPr>
          <p:spPr bwMode="auto">
            <a:xfrm>
              <a:off x="7205798" y="1703348"/>
              <a:ext cx="2083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smtClean="0"/>
                <a:t>98</a:t>
              </a:r>
              <a:endParaRPr lang="en-US" altLang="fr-FR" sz="1400"/>
            </a:p>
          </p:txBody>
        </p:sp>
        <p:sp>
          <p:nvSpPr>
            <p:cNvPr id="184" name="Rectangle 41"/>
            <p:cNvSpPr>
              <a:spLocks noChangeArrowheads="1"/>
            </p:cNvSpPr>
            <p:nvPr/>
          </p:nvSpPr>
          <p:spPr bwMode="auto">
            <a:xfrm>
              <a:off x="4629331" y="2020398"/>
              <a:ext cx="436895" cy="282579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6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6" name="Rectangle 74"/>
            <p:cNvSpPr>
              <a:spLocks noChangeArrowheads="1"/>
            </p:cNvSpPr>
            <p:nvPr/>
          </p:nvSpPr>
          <p:spPr bwMode="auto">
            <a:xfrm>
              <a:off x="3458938" y="4556845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441</a:t>
              </a:r>
              <a:endParaRPr lang="en-US" altLang="fr-FR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27" name="Rectangle 74"/>
            <p:cNvSpPr>
              <a:spLocks noChangeArrowheads="1"/>
            </p:cNvSpPr>
            <p:nvPr/>
          </p:nvSpPr>
          <p:spPr bwMode="auto">
            <a:xfrm>
              <a:off x="3906672" y="4556845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161</a:t>
              </a:r>
              <a:endParaRPr lang="en-US" altLang="fr-FR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28" name="Rectangle 74"/>
            <p:cNvSpPr>
              <a:spLocks noChangeArrowheads="1"/>
            </p:cNvSpPr>
            <p:nvPr/>
          </p:nvSpPr>
          <p:spPr bwMode="auto">
            <a:xfrm>
              <a:off x="4704149" y="4556845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131</a:t>
              </a:r>
              <a:endParaRPr lang="en-US" altLang="fr-FR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29" name="Rectangle 74"/>
            <p:cNvSpPr>
              <a:spLocks noChangeArrowheads="1"/>
            </p:cNvSpPr>
            <p:nvPr/>
          </p:nvSpPr>
          <p:spPr bwMode="auto">
            <a:xfrm>
              <a:off x="5208555" y="4556845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471</a:t>
              </a:r>
              <a:endParaRPr lang="en-US" altLang="fr-FR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30" name="Rectangle 74"/>
            <p:cNvSpPr>
              <a:spLocks noChangeArrowheads="1"/>
            </p:cNvSpPr>
            <p:nvPr/>
          </p:nvSpPr>
          <p:spPr bwMode="auto">
            <a:xfrm>
              <a:off x="5963199" y="4556845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144</a:t>
              </a:r>
              <a:endParaRPr lang="en-US" altLang="fr-FR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31" name="Rectangle 74"/>
            <p:cNvSpPr>
              <a:spLocks noChangeArrowheads="1"/>
            </p:cNvSpPr>
            <p:nvPr/>
          </p:nvSpPr>
          <p:spPr bwMode="auto">
            <a:xfrm>
              <a:off x="6455027" y="4556845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456</a:t>
              </a:r>
              <a:endParaRPr lang="en-US" altLang="fr-FR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32" name="Rectangle 74"/>
            <p:cNvSpPr>
              <a:spLocks noChangeArrowheads="1"/>
            </p:cNvSpPr>
            <p:nvPr/>
          </p:nvSpPr>
          <p:spPr bwMode="auto">
            <a:xfrm>
              <a:off x="7152771" y="4556845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297</a:t>
              </a:r>
              <a:endParaRPr lang="en-US" altLang="fr-FR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33" name="Rectangle 74"/>
            <p:cNvSpPr>
              <a:spLocks noChangeArrowheads="1"/>
            </p:cNvSpPr>
            <p:nvPr/>
          </p:nvSpPr>
          <p:spPr bwMode="auto">
            <a:xfrm>
              <a:off x="7649516" y="4556845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87</a:t>
              </a:r>
              <a:endParaRPr lang="en-US" altLang="fr-FR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34" name="Rectangle 74"/>
            <p:cNvSpPr>
              <a:spLocks noChangeArrowheads="1"/>
            </p:cNvSpPr>
            <p:nvPr/>
          </p:nvSpPr>
          <p:spPr bwMode="auto">
            <a:xfrm>
              <a:off x="8061852" y="4556845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107</a:t>
              </a:r>
              <a:endParaRPr lang="en-US" altLang="fr-FR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35" name="Rectangle 74"/>
            <p:cNvSpPr>
              <a:spLocks noChangeArrowheads="1"/>
            </p:cNvSpPr>
            <p:nvPr/>
          </p:nvSpPr>
          <p:spPr bwMode="auto">
            <a:xfrm>
              <a:off x="8572918" y="4556845"/>
              <a:ext cx="27973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111</a:t>
              </a:r>
              <a:endParaRPr lang="en-US" altLang="fr-FR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85" name="Rectangle 74"/>
            <p:cNvSpPr>
              <a:spLocks noChangeArrowheads="1"/>
            </p:cNvSpPr>
            <p:nvPr/>
          </p:nvSpPr>
          <p:spPr bwMode="auto">
            <a:xfrm>
              <a:off x="7681514" y="4868053"/>
              <a:ext cx="157138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050" b="1" smtClean="0">
                  <a:solidFill>
                    <a:srgbClr val="000066"/>
                  </a:solidFill>
                  <a:latin typeface="+mn-lt"/>
                </a:rPr>
                <a:t>F2</a:t>
              </a:r>
              <a:endParaRPr lang="en-US" altLang="fr-FR" sz="105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3" name="Line 54"/>
            <p:cNvSpPr>
              <a:spLocks noChangeShapeType="1"/>
            </p:cNvSpPr>
            <p:nvPr/>
          </p:nvSpPr>
          <p:spPr bwMode="auto">
            <a:xfrm>
              <a:off x="905680" y="4846195"/>
              <a:ext cx="8114495" cy="202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900"/>
            </a:p>
          </p:txBody>
        </p:sp>
      </p:grp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3393696" y="1279316"/>
            <a:ext cx="231851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</a:t>
            </a:r>
            <a:r>
              <a:rPr lang="en-GB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mITT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*)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755576" y="1753071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323528" y="58052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* Sensitivity analysis excluding excluding patients lost to follow-up and patients that prematurely </a:t>
            </a:r>
            <a:endParaRPr lang="en-US" sz="1400" smtClean="0"/>
          </a:p>
          <a:p>
            <a:r>
              <a:rPr lang="en-US" sz="1400" smtClean="0"/>
              <a:t>discontinued study drug with no on-treatment virologic </a:t>
            </a:r>
            <a:r>
              <a:rPr lang="en-US" sz="1400" smtClean="0"/>
              <a:t>failure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30424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TOPAZ-II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: OBV/PTV/r + DSV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genotype 1</a:t>
            </a:r>
            <a:endParaRPr lang="en-US" sz="2800" dirty="0"/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525492" y="6585874"/>
            <a:ext cx="359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Neau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R. AASLD 2015, Abs. 1065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TOPAZ-II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06288" y="1278824"/>
            <a:ext cx="5893344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Patients not achieving SVR</a:t>
            </a:r>
            <a:r>
              <a:rPr lang="en-US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(ITT population)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5365076"/>
              </p:ext>
            </p:extLst>
          </p:nvPr>
        </p:nvGraphicFramePr>
        <p:xfrm>
          <a:off x="607029" y="1700808"/>
          <a:ext cx="8001950" cy="3240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4606"/>
                <a:gridCol w="2237344"/>
              </a:tblGrid>
              <a:tr h="94455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800" b="1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Reasons for non-response</a:t>
                      </a:r>
                      <a:endParaRPr lang="en-US" sz="1800" b="1" noProof="0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n/N (%)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4591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noProof="0" dirty="0" err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Virologic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failure</a:t>
                      </a:r>
                      <a:endParaRPr lang="en-US" sz="1400" b="1" u="none" noProof="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16/615 (2.6%)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9160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Breakthrough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5/615 (0.8%)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9160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 (by post-treatment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W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11/590 (1.9%)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91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Premature discontinuation*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3/615 (0.5%)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4591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Missing  SVR</a:t>
                      </a:r>
                      <a:r>
                        <a:rPr lang="en-US" sz="1400" b="1" baseline="-25000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data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10/615 (1.6%)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72528" y="5013176"/>
            <a:ext cx="6342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*2 patients discontinued due to an adverse event ; 1 patient withdrew consent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92028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TOPAZ-II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OBV/PTV/r + DSV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genotype 1</a:t>
            </a:r>
            <a:endParaRPr lang="fr-FR" sz="28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7477138"/>
              </p:ext>
            </p:extLst>
          </p:nvPr>
        </p:nvGraphicFramePr>
        <p:xfrm>
          <a:off x="395536" y="1637829"/>
          <a:ext cx="8352038" cy="4406863"/>
        </p:xfrm>
        <a:graphic>
          <a:graphicData uri="http://schemas.openxmlformats.org/drawingml/2006/table">
            <a:tbl>
              <a:tblPr/>
              <a:tblGrid>
                <a:gridCol w="4688974"/>
                <a:gridCol w="3663064"/>
              </a:tblGrid>
              <a:tr h="272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</a:t>
                      </a:r>
                      <a:r>
                        <a:rPr kumimoji="0" lang="en-GB" sz="16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</a:t>
                      </a:r>
                      <a:r>
                        <a:rPr kumimoji="0" lang="en-GB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RBV, N = 615</a:t>
                      </a:r>
                      <a:endParaRPr kumimoji="0" lang="en-GB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(1%) **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RBV dose reduction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 (12%)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Fatal adverse event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(0.2%) **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≥ 10% of patients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8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endParaRPr kumimoji="0" lang="en-GB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2 : 8-10 g/dl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: 6.5-8 g/dl</a:t>
                      </a: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0.3%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: grade 3 (5-20 x ULN) / grade 4 (&gt; 20 x ULN)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(0.7%) / 1 (0.2%)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: grade 3 (5-20 x ULN) / grade 4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(0.5%) / 0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: grade 3 (3-10 x ULN)  / grade 4</a:t>
                      </a:r>
                      <a:endParaRPr kumimoji="0" lang="en-GB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0.2%</a:t>
                      </a: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566" marR="91566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0" y="1268760"/>
            <a:ext cx="9036496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3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emerging adverse events and laboratory abnormalities, N (%)</a:t>
            </a:r>
            <a:endParaRPr lang="en-GB" sz="23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6063679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smtClean="0"/>
              <a:t>* Nausea (N = 2), fatigue (N = 1), lethargy/vomiting (N = 1), hypercortisolism (N = 1), peritonitis (N = 1)</a:t>
            </a:r>
          </a:p>
          <a:p>
            <a:r>
              <a:rPr lang="en-US" sz="1200" smtClean="0"/>
              <a:t> ** Death due to metastatic pancreatic adenocarcinoma (Stage IV). Unrelated to HCV therapy</a:t>
            </a:r>
            <a:endParaRPr lang="en-US" sz="120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525492" y="6585874"/>
            <a:ext cx="359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Neau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R. AASLD 2015, Abs. 1065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TOPAZ-II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52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TOPAZ-II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OBV/PTV/r +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DSV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genotype 1</a:t>
            </a:r>
            <a:endParaRPr lang="fr-FR" sz="2800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8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In the TOPAZ-II study, treatment-naïve or -experienced patients with HCV genotype 1 infection with or without cirrhosis achieved high 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rates (95.3% in the ITT population and 97.3% in the </a:t>
            </a:r>
            <a:r>
              <a:rPr lang="en-US" sz="2000" dirty="0" err="1" smtClean="0">
                <a:ea typeface="ＭＳ Ｐゴシック" pitchFamily="-1" charset="-128"/>
                <a:cs typeface="ＭＳ Ｐゴシック" pitchFamily="-1" charset="-128"/>
              </a:rPr>
              <a:t>mITT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population) with 12- or 24-weeks of treatment with OBV/PTV/r + DSV ± RBV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Treatment was well tolerated with low rates of serious adverse events and study drug discontinuations due to adverse events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000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5525492" y="6585874"/>
            <a:ext cx="359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Neau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R. AASLD 2015, Abs. 1065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TOPAZ-II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3350</TotalTime>
  <Words>777</Words>
  <Application>Microsoft Office PowerPoint</Application>
  <PresentationFormat>Affichage à l'écran (4:3)</PresentationFormat>
  <Paragraphs>248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TOPAZ-II Study: OBV/PTV/r + DSV + RBV  for genotype 1</vt:lpstr>
      <vt:lpstr>TOPAZ-II Study: OBV/PTV/r + DSV + RBV  for genotype 1</vt:lpstr>
      <vt:lpstr>TOPAZ-II Study: OBV/PTV/r + DSV + RBV  for genotype 1</vt:lpstr>
      <vt:lpstr>TOPAZ-II Study: OBV/PTV/r + DSV + RBV  for genotype 1</vt:lpstr>
      <vt:lpstr>TOPAZ-II Study: OBV/PTV/r + DSV + RBV  for genotype 1</vt:lpstr>
      <vt:lpstr>TOPAZ-II Study: OBV/PTV/r + DSV + RBV  for genotype 1</vt:lpstr>
      <vt:lpstr>TOPAZ-II Study: OBV/PTV/r + DSV + RBV  for genotype 1</vt:lpstr>
    </vt:vector>
  </TitlesOfParts>
  <Company>AEI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Pilouk</cp:lastModifiedBy>
  <cp:revision>155</cp:revision>
  <dcterms:created xsi:type="dcterms:W3CDTF">2010-10-19T10:42:50Z</dcterms:created>
  <dcterms:modified xsi:type="dcterms:W3CDTF">2015-12-11T13:36:43Z</dcterms:modified>
</cp:coreProperties>
</file>