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9" r:id="rId2"/>
    <p:sldId id="284" r:id="rId3"/>
    <p:sldId id="301" r:id="rId4"/>
    <p:sldId id="292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3399"/>
    <a:srgbClr val="000066"/>
    <a:srgbClr val="FFFFFF"/>
    <a:srgbClr val="660033"/>
    <a:srgbClr val="CC00CC"/>
    <a:srgbClr val="7030A0"/>
    <a:srgbClr val="9999FF"/>
    <a:srgbClr val="7F7F7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110" autoAdjust="0"/>
    <p:restoredTop sz="98575" autoAdjust="0"/>
  </p:normalViewPr>
  <p:slideViewPr>
    <p:cSldViewPr>
      <p:cViewPr>
        <p:scale>
          <a:sx n="100" d="100"/>
          <a:sy n="100" d="100"/>
        </p:scale>
        <p:origin x="-2718" y="-342"/>
      </p:cViewPr>
      <p:guideLst>
        <p:guide orient="horz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656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5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25447"/>
              </p:ext>
            </p:extLst>
          </p:nvPr>
        </p:nvGraphicFramePr>
        <p:xfrm>
          <a:off x="4732422" y="2380488"/>
          <a:ext cx="2647890" cy="544456"/>
        </p:xfrm>
        <a:graphic>
          <a:graphicData uri="http://schemas.openxmlformats.org/drawingml/2006/table">
            <a:tbl>
              <a:tblPr/>
              <a:tblGrid>
                <a:gridCol w="26478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4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/VOX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995936" y="230848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24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95936" y="367663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25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251521" y="2132856"/>
            <a:ext cx="2952326" cy="20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≥ 10 000 IU/ml</a:t>
            </a:r>
            <a:endParaRPr lang="en-US" sz="16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DAA-experienced for ≥ 6 weeks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allowed (around 50%)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059832" y="1376818"/>
            <a:ext cx="1539875" cy="71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latin typeface="Calibri" pitchFamily="-1" charset="0"/>
                <a:ea typeface="Arial" pitchFamily="-1" charset="0"/>
                <a:cs typeface="Arial" pitchFamily="-1" charset="0"/>
              </a:rPr>
              <a:t>R</a:t>
            </a:r>
            <a:r>
              <a:rPr lang="en-US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andomisation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4714429" y="2668645"/>
            <a:ext cx="1587" cy="1007986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203985" y="3172576"/>
            <a:ext cx="1151991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653920" y="2294896"/>
            <a:ext cx="395998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7452320" y="2668520"/>
            <a:ext cx="899999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4797152"/>
            <a:ext cx="784887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SOF/VEL</a:t>
            </a:r>
            <a:r>
              <a:rPr lang="en-US" sz="1600" dirty="0" smtClean="0"/>
              <a:t>/VOX: </a:t>
            </a:r>
            <a:r>
              <a:rPr lang="en-US" sz="1600" dirty="0"/>
              <a:t>400/100/100 mg FDC </a:t>
            </a:r>
            <a:r>
              <a:rPr lang="en-US" sz="1600" dirty="0" err="1" smtClean="0"/>
              <a:t>qd</a:t>
            </a:r>
            <a:endParaRPr lang="en-US" sz="1600" dirty="0" smtClean="0"/>
          </a:p>
          <a:p>
            <a:r>
              <a:rPr lang="en-US" sz="1600" dirty="0" smtClean="0"/>
              <a:t>RBV : 1000 or 1200 mg/day, according to body weight</a:t>
            </a:r>
            <a:endParaRPr lang="en-US" sz="1600" dirty="0"/>
          </a:p>
        </p:txBody>
      </p:sp>
      <p:sp>
        <p:nvSpPr>
          <p:cNvPr id="39" name="ZoneTexte 69"/>
          <p:cNvSpPr txBox="1">
            <a:spLocks noChangeArrowheads="1"/>
          </p:cNvSpPr>
          <p:nvPr/>
        </p:nvSpPr>
        <p:spPr bwMode="auto">
          <a:xfrm>
            <a:off x="6359264" y="6581775"/>
            <a:ext cx="2784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2017; 65:1803-9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dirty="0"/>
              <a:t>TRILOGY-3 Study: SOF/VEL</a:t>
            </a:r>
            <a:r>
              <a:rPr lang="en-US" dirty="0" smtClean="0"/>
              <a:t>/VOX ± </a:t>
            </a:r>
            <a:r>
              <a:rPr lang="en-US" dirty="0"/>
              <a:t>RBV in DAA-experienced patients - Phase II</a:t>
            </a:r>
          </a:p>
        </p:txBody>
      </p:sp>
      <p:sp>
        <p:nvSpPr>
          <p:cNvPr id="41" name="Espace réservé du contenu 10"/>
          <p:cNvSpPr txBox="1">
            <a:spLocks/>
          </p:cNvSpPr>
          <p:nvPr/>
        </p:nvSpPr>
        <p:spPr bwMode="auto">
          <a:xfrm>
            <a:off x="539750" y="5445224"/>
            <a:ext cx="8351838" cy="83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(HCV RNA &lt; 15 IU/ml)</a:t>
            </a:r>
            <a:r>
              <a:rPr lang="en-US" baseline="-25000" dirty="0"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by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ITT, with 95% CI</a:t>
            </a:r>
            <a:endParaRPr lang="en-US" sz="2400" kern="0" dirty="0"/>
          </a:p>
        </p:txBody>
      </p:sp>
      <p:sp>
        <p:nvSpPr>
          <p:cNvPr id="24" name="Line 172"/>
          <p:cNvSpPr>
            <a:spLocks noChangeShapeType="1"/>
          </p:cNvSpPr>
          <p:nvPr/>
        </p:nvSpPr>
        <p:spPr bwMode="auto">
          <a:xfrm>
            <a:off x="7380312" y="1844824"/>
            <a:ext cx="0" cy="219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5" name="Oval 110"/>
          <p:cNvSpPr>
            <a:spLocks noChangeArrowheads="1"/>
          </p:cNvSpPr>
          <p:nvPr/>
        </p:nvSpPr>
        <p:spPr bwMode="auto">
          <a:xfrm>
            <a:off x="7092280" y="130915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8005"/>
              </p:ext>
            </p:extLst>
          </p:nvPr>
        </p:nvGraphicFramePr>
        <p:xfrm>
          <a:off x="4732422" y="3388600"/>
          <a:ext cx="2647890" cy="504056"/>
        </p:xfrm>
        <a:graphic>
          <a:graphicData uri="http://schemas.openxmlformats.org/drawingml/2006/table">
            <a:tbl>
              <a:tblPr/>
              <a:tblGrid>
                <a:gridCol w="26478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/VOX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8334959" y="2452496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7452320" y="3636562"/>
            <a:ext cx="899999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334959" y="3420538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0" y="6624736"/>
            <a:ext cx="971600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TRILOGY-3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357748" y="4129916"/>
            <a:ext cx="4814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Randomisation</a:t>
            </a:r>
            <a:r>
              <a:rPr lang="en-US" sz="1400" dirty="0"/>
              <a:t> was stratified by cirrhosis (yes or no) and </a:t>
            </a:r>
          </a:p>
          <a:p>
            <a:r>
              <a:rPr lang="en-US" sz="1400" dirty="0"/>
              <a:t>NS5A inhibitor experience (yes or no)</a:t>
            </a: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09141"/>
              </p:ext>
            </p:extLst>
          </p:nvPr>
        </p:nvGraphicFramePr>
        <p:xfrm>
          <a:off x="323529" y="1556792"/>
          <a:ext cx="8424935" cy="3041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60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586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28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/VOX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/VOX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8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54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54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88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8873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White, 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71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8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2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6.2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CC, 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88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Cirrhosis, 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46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52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88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1a, 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88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 inhibitor 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experienced, 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42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40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88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Baseline 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RASs 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(1% threshold)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35/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48 (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73%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) ;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NS5A only = 15% 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; 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NS3 only = 31% 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; multiple class 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= 27%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88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2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96% (1 relapse)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104379" y="1124744"/>
            <a:ext cx="4923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4600303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Relapse: 61y, black, male, cirrhosis, IL28B CC, prior treatment with LDV/SOF 24 weeks ; HCV RNA &lt; LLOQ from Day 7 to end of treatment with SOF/VEL</a:t>
            </a:r>
            <a:r>
              <a:rPr lang="en-US" sz="1200" dirty="0" smtClean="0"/>
              <a:t>/VOX, </a:t>
            </a:r>
            <a:r>
              <a:rPr lang="en-US" sz="1200" dirty="0"/>
              <a:t>relapse at W4 post-treatment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45414"/>
              </p:ext>
            </p:extLst>
          </p:nvPr>
        </p:nvGraphicFramePr>
        <p:xfrm>
          <a:off x="308585" y="5084400"/>
          <a:ext cx="8439879" cy="1512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0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32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03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4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600" b="1" baseline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At baseline of SOF/VEL</a:t>
                      </a:r>
                      <a:r>
                        <a:rPr lang="en-US" sz="1400" b="1" baseline="0" dirty="0" smtClean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/VOX</a:t>
                      </a:r>
                      <a:endParaRPr lang="en-US" sz="1400" b="1" baseline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ea typeface="Times New Roman"/>
                          <a:cs typeface="Arial" pitchFamily="34" charset="0"/>
                        </a:rPr>
                        <a:t>At failure</a:t>
                      </a:r>
                      <a:endParaRPr lang="en-US" sz="1400" b="1" baseline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 </a:t>
                      </a:r>
                      <a:r>
                        <a:rPr lang="en-US" sz="1300" b="0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RASs</a:t>
                      </a:r>
                      <a:endParaRPr lang="en-US" sz="1300" b="0" baseline="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M28V (1.7%), Q30H (3.2%), </a:t>
                      </a:r>
                      <a:b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L31M (&gt; 99%)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M28T (&gt; 99%), Q30L (2.4%), Q30R (97.3%), L31M (&gt; 99%)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NS3 </a:t>
                      </a:r>
                      <a:r>
                        <a:rPr lang="en-US" sz="1300" b="0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RASs</a:t>
                      </a:r>
                      <a:endParaRPr lang="en-US" sz="1300" b="0" baseline="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V36M (&gt; 99%), Q41R (&gt; 99%), D168G (96.4%), </a:t>
                      </a:r>
                      <a:b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D168S (2.4%)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NS5B </a:t>
                      </a:r>
                      <a:r>
                        <a:rPr lang="en-US" sz="1300" b="0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RASs</a:t>
                      </a:r>
                      <a:endParaRPr lang="en-US" sz="1300" b="0" baseline="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dirty="0"/>
              <a:t>TRILOGY-3 Study: SOF/VEL</a:t>
            </a:r>
            <a:r>
              <a:rPr lang="en-US" dirty="0" smtClean="0"/>
              <a:t>/VOX± </a:t>
            </a:r>
            <a:r>
              <a:rPr lang="en-US" dirty="0"/>
              <a:t>RBV in DAA-experienced patients - Phase II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624736"/>
            <a:ext cx="971600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TRILOGY-3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59264" y="6608385"/>
            <a:ext cx="2784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2017; 65:1803-9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13194"/>
              </p:ext>
            </p:extLst>
          </p:nvPr>
        </p:nvGraphicFramePr>
        <p:xfrm>
          <a:off x="323528" y="1844824"/>
          <a:ext cx="8529639" cy="453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2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7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97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002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/VOX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/VOX+ 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RBV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Any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10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(N = 1, grade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3 rash, 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RBV discontinuation)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for adverse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events in ≥ 5% of patients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Anemia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Gastroenteritis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Bronchitis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8.5-10 g/dl ; &lt;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8.5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g/dl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24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/  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12371" y="1294714"/>
            <a:ext cx="6244017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 %</a:t>
            </a:r>
            <a:endParaRPr lang="en-US" sz="20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dirty="0"/>
              <a:t>TRILOGY-3 Study: SOF/VEL</a:t>
            </a:r>
            <a:r>
              <a:rPr lang="en-US" dirty="0" smtClean="0"/>
              <a:t>/VOX </a:t>
            </a:r>
            <a:r>
              <a:rPr lang="en-US" dirty="0"/>
              <a:t>± RBV in DAA-experienced patients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971600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TRILOGY-3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359264" y="6581775"/>
            <a:ext cx="2784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2017; 65:1803-9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40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557338"/>
            <a:ext cx="8352730" cy="48244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Summary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SOF/VEL</a:t>
            </a:r>
            <a:r>
              <a:rPr lang="en-US" sz="2000" spc="-40" dirty="0" smtClean="0"/>
              <a:t>/VOX once </a:t>
            </a:r>
            <a:r>
              <a:rPr lang="en-US" sz="2000" spc="-40" dirty="0"/>
              <a:t>daily ± RBV for 12 weeks achieved high 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rate in HCV genotype 1-infected patients with prior DAA experience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Addition of RBV did not enhance SVR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Baseline </a:t>
            </a:r>
            <a:r>
              <a:rPr lang="en-US" sz="1800" spc="-40" dirty="0" smtClean="0"/>
              <a:t>RASs </a:t>
            </a:r>
            <a:r>
              <a:rPr lang="en-US" sz="1800" spc="-40" dirty="0"/>
              <a:t>did not reduce </a:t>
            </a:r>
            <a:r>
              <a:rPr lang="en-US" sz="1800" spc="-40" dirty="0" smtClean="0"/>
              <a:t>SVR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SVR</a:t>
            </a:r>
            <a:r>
              <a:rPr lang="en-US" sz="1800" spc="-40" baseline="-25000" dirty="0" smtClean="0"/>
              <a:t>12</a:t>
            </a:r>
            <a:r>
              <a:rPr lang="en-US" sz="1800" spc="-40" dirty="0" smtClean="0"/>
              <a:t> = 13/13 (100%) if no baseline RASs vs 34/35 (97%) if baseline RASs</a:t>
            </a:r>
            <a:endParaRPr lang="en-US" sz="1800" spc="-4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The combination was generally well tolerated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Adverse event profile was less good with RBV</a:t>
            </a:r>
          </a:p>
        </p:txBody>
      </p:sp>
      <p:sp>
        <p:nvSpPr>
          <p:cNvPr id="3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dirty="0"/>
              <a:t>TRILOGY-3 Study: SOF/VEL</a:t>
            </a:r>
            <a:r>
              <a:rPr lang="en-US" dirty="0" smtClean="0"/>
              <a:t>/VOX± </a:t>
            </a:r>
            <a:r>
              <a:rPr lang="en-US" dirty="0"/>
              <a:t>RBV in DAA-experienced patients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971600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TRILOGY-3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359264" y="6581775"/>
            <a:ext cx="2784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2017; 65:1803-9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4408</TotalTime>
  <Words>435</Words>
  <Application>Microsoft Office PowerPoint</Application>
  <PresentationFormat>Affichage à l'écran (4:3)</PresentationFormat>
  <Paragraphs>130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2016</vt:lpstr>
      <vt:lpstr>TRILOGY-3 Study: SOF/VEL/VOX ± RBV in DAA-experienced patients - Phase II</vt:lpstr>
      <vt:lpstr>TRILOGY-3 Study: SOF/VEL/VOX± RBV in DAA-experienced patients - Phase II</vt:lpstr>
      <vt:lpstr>TRILOGY-3 Study: SOF/VEL/VOX ± RBV in DAA-experienced patients - Phase II</vt:lpstr>
      <vt:lpstr>TRILOGY-3 Study: SOF/VEL/VOX± RBV in DAA-experienced patients - Phase II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228</cp:revision>
  <dcterms:created xsi:type="dcterms:W3CDTF">2015-05-23T16:11:26Z</dcterms:created>
  <dcterms:modified xsi:type="dcterms:W3CDTF">2017-05-24T14:57:11Z</dcterms:modified>
</cp:coreProperties>
</file>