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DDDDD"/>
    <a:srgbClr val="000066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672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09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245783" y="1923799"/>
            <a:ext cx="0" cy="445753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5" name="Groupe 64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8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flipH="1">
            <a:off x="3851920" y="2068029"/>
            <a:ext cx="4570" cy="136835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5226963" y="2126584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then DCV + SOF 23W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5226963" y="2530285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DVC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33492" y="1216161"/>
            <a:ext cx="1658648" cy="84182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t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957645" y="13885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8667389" y="1923799"/>
            <a:ext cx="0" cy="445752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379251" y="13885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16692" y="2392288"/>
            <a:ext cx="2664000" cy="18288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2 ,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(</a:t>
            </a: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Fibrotest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≤ 0.72 and APRI ≤ 2)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7" name="Group 16"/>
          <p:cNvGraphicFramePr>
            <a:graphicFrameLocks noGrp="1"/>
          </p:cNvGraphicFramePr>
          <p:nvPr/>
        </p:nvGraphicFramePr>
        <p:xfrm>
          <a:off x="5226963" y="2933986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460238" y="4908616"/>
            <a:ext cx="2274279" cy="12939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Protocol amendment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123 additional patients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740124" y="2067934"/>
            <a:ext cx="5209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15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739166" y="2490338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14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4739166" y="2861953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15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53" name="Group 8"/>
          <p:cNvGraphicFramePr>
            <a:graphicFrameLocks noGrp="1"/>
          </p:cNvGraphicFramePr>
          <p:nvPr/>
        </p:nvGraphicFramePr>
        <p:xfrm>
          <a:off x="5226963" y="3337687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then DCV + SOF 23W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6"/>
          <p:cNvGraphicFramePr>
            <a:graphicFrameLocks noGrp="1"/>
          </p:cNvGraphicFramePr>
          <p:nvPr/>
        </p:nvGraphicFramePr>
        <p:xfrm>
          <a:off x="5226963" y="3741388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DVC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Group 16"/>
          <p:cNvGraphicFramePr>
            <a:graphicFrameLocks noGrp="1"/>
          </p:cNvGraphicFramePr>
          <p:nvPr/>
        </p:nvGraphicFramePr>
        <p:xfrm>
          <a:off x="5226963" y="4145087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4734455" y="3261834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16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4734455" y="3711571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14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4734455" y="4084158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14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239242" y="2463279"/>
            <a:ext cx="1116734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Genotype 1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naïve</a:t>
            </a:r>
            <a:endParaRPr lang="en-US" sz="11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3239242" y="3687415"/>
            <a:ext cx="1116734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Genotypes 2, 3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naïve</a:t>
            </a:r>
            <a:endParaRPr lang="en-US" sz="1100" b="1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90" name="Group 16"/>
          <p:cNvGraphicFramePr>
            <a:graphicFrameLocks noGrp="1"/>
          </p:cNvGraphicFramePr>
          <p:nvPr/>
        </p:nvGraphicFramePr>
        <p:xfrm>
          <a:off x="5277032" y="4725144"/>
          <a:ext cx="1968751" cy="286511"/>
        </p:xfrm>
        <a:graphic>
          <a:graphicData uri="http://schemas.openxmlformats.org/drawingml/2006/table">
            <a:tbl>
              <a:tblPr/>
              <a:tblGrid>
                <a:gridCol w="1968751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Group 8"/>
          <p:cNvGraphicFramePr>
            <a:graphicFrameLocks noGrp="1"/>
          </p:cNvGraphicFramePr>
          <p:nvPr/>
        </p:nvGraphicFramePr>
        <p:xfrm>
          <a:off x="5277032" y="5153886"/>
          <a:ext cx="1968751" cy="286511"/>
        </p:xfrm>
        <a:graphic>
          <a:graphicData uri="http://schemas.openxmlformats.org/drawingml/2006/table">
            <a:tbl>
              <a:tblPr/>
              <a:tblGrid>
                <a:gridCol w="1968751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Group 16"/>
          <p:cNvGraphicFramePr>
            <a:graphicFrameLocks noGrp="1"/>
          </p:cNvGraphicFramePr>
          <p:nvPr/>
        </p:nvGraphicFramePr>
        <p:xfrm>
          <a:off x="5277032" y="5638576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DVC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Group 16"/>
          <p:cNvGraphicFramePr>
            <a:graphicFrameLocks noGrp="1"/>
          </p:cNvGraphicFramePr>
          <p:nvPr/>
        </p:nvGraphicFramePr>
        <p:xfrm>
          <a:off x="5277032" y="6078624"/>
          <a:ext cx="3390357" cy="286511"/>
        </p:xfrm>
        <a:graphic>
          <a:graphicData uri="http://schemas.openxmlformats.org/drawingml/2006/table">
            <a:tbl>
              <a:tblPr/>
              <a:tblGrid>
                <a:gridCol w="3390357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94" name="ZoneTexte 93"/>
          <p:cNvSpPr txBox="1"/>
          <p:nvPr/>
        </p:nvSpPr>
        <p:spPr>
          <a:xfrm>
            <a:off x="3192272" y="4869160"/>
            <a:ext cx="116370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Treatment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naïve</a:t>
            </a:r>
            <a:endParaRPr lang="en-US" sz="11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3197440" y="5589240"/>
            <a:ext cx="1175322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Treatment 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experienced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Failure to prior </a:t>
            </a:r>
          </a:p>
          <a:p>
            <a:pPr algn="ctr"/>
            <a:r>
              <a:rPr lang="en-US" sz="1100" b="1" smtClean="0">
                <a:solidFill>
                  <a:srgbClr val="0070C0"/>
                </a:solidFill>
                <a:latin typeface="Calibri" pitchFamily="34" charset="0"/>
              </a:rPr>
              <a:t>PI-based therapy</a:t>
            </a:r>
            <a:endParaRPr lang="en-US" sz="11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8" name="Rectangle 8"/>
          <p:cNvSpPr>
            <a:spLocks noChangeArrowheads="1"/>
          </p:cNvSpPr>
          <p:nvPr/>
        </p:nvSpPr>
        <p:spPr bwMode="auto">
          <a:xfrm>
            <a:off x="4769180" y="4666303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41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4793128" y="6033343"/>
            <a:ext cx="5517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= 20 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7" name="Rectangle 8"/>
          <p:cNvSpPr>
            <a:spLocks noChangeArrowheads="1"/>
          </p:cNvSpPr>
          <p:nvPr/>
        </p:nvSpPr>
        <p:spPr bwMode="auto">
          <a:xfrm>
            <a:off x="4778622" y="5600088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21</a:t>
            </a:r>
          </a:p>
        </p:txBody>
      </p:sp>
      <p:sp>
        <p:nvSpPr>
          <p:cNvPr id="108" name="Rectangle 8"/>
          <p:cNvSpPr>
            <a:spLocks noChangeArrowheads="1"/>
          </p:cNvSpPr>
          <p:nvPr/>
        </p:nvSpPr>
        <p:spPr bwMode="auto">
          <a:xfrm>
            <a:off x="4769180" y="5103583"/>
            <a:ext cx="522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0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0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41</a:t>
            </a:r>
            <a:endParaRPr lang="en-GB" sz="10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66" name="Connecteur en angle 65"/>
          <p:cNvCxnSpPr>
            <a:stCxn id="36" idx="3"/>
            <a:endCxn id="77" idx="1"/>
          </p:cNvCxnSpPr>
          <p:nvPr/>
        </p:nvCxnSpPr>
        <p:spPr>
          <a:xfrm flipV="1">
            <a:off x="2780692" y="2678723"/>
            <a:ext cx="458550" cy="627965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en angle 81"/>
          <p:cNvCxnSpPr>
            <a:stCxn id="36" idx="3"/>
            <a:endCxn id="79" idx="1"/>
          </p:cNvCxnSpPr>
          <p:nvPr/>
        </p:nvCxnSpPr>
        <p:spPr>
          <a:xfrm>
            <a:off x="2780692" y="3306688"/>
            <a:ext cx="458550" cy="596171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en angle 88"/>
          <p:cNvCxnSpPr>
            <a:stCxn id="77" idx="3"/>
          </p:cNvCxnSpPr>
          <p:nvPr/>
        </p:nvCxnSpPr>
        <p:spPr>
          <a:xfrm flipV="1">
            <a:off x="4355976" y="2276872"/>
            <a:ext cx="864096" cy="401851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en angle 117"/>
          <p:cNvCxnSpPr/>
          <p:nvPr/>
        </p:nvCxnSpPr>
        <p:spPr>
          <a:xfrm>
            <a:off x="4355976" y="2690298"/>
            <a:ext cx="864096" cy="390237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>
            <a:off x="4788024" y="2685770"/>
            <a:ext cx="432048" cy="0"/>
          </a:xfrm>
          <a:prstGeom prst="straightConnector1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en angle 127"/>
          <p:cNvCxnSpPr/>
          <p:nvPr/>
        </p:nvCxnSpPr>
        <p:spPr>
          <a:xfrm flipV="1">
            <a:off x="4355976" y="3501008"/>
            <a:ext cx="864096" cy="417240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en angle 128"/>
          <p:cNvCxnSpPr/>
          <p:nvPr/>
        </p:nvCxnSpPr>
        <p:spPr>
          <a:xfrm>
            <a:off x="4355976" y="3906673"/>
            <a:ext cx="864096" cy="374848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avec flèche 129"/>
          <p:cNvCxnSpPr/>
          <p:nvPr/>
        </p:nvCxnSpPr>
        <p:spPr>
          <a:xfrm>
            <a:off x="4788024" y="3909906"/>
            <a:ext cx="432048" cy="0"/>
          </a:xfrm>
          <a:prstGeom prst="straightConnector1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en angle 132"/>
          <p:cNvCxnSpPr>
            <a:stCxn id="81" idx="3"/>
            <a:endCxn id="94" idx="1"/>
          </p:cNvCxnSpPr>
          <p:nvPr/>
        </p:nvCxnSpPr>
        <p:spPr>
          <a:xfrm flipV="1">
            <a:off x="2734517" y="5084604"/>
            <a:ext cx="457755" cy="470998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en angle 133"/>
          <p:cNvCxnSpPr/>
          <p:nvPr/>
        </p:nvCxnSpPr>
        <p:spPr>
          <a:xfrm>
            <a:off x="2737075" y="5557558"/>
            <a:ext cx="448790" cy="404828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en angle 139"/>
          <p:cNvCxnSpPr/>
          <p:nvPr/>
        </p:nvCxnSpPr>
        <p:spPr>
          <a:xfrm flipV="1">
            <a:off x="4355976" y="4869160"/>
            <a:ext cx="936104" cy="201216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en angle 140"/>
          <p:cNvCxnSpPr/>
          <p:nvPr/>
        </p:nvCxnSpPr>
        <p:spPr>
          <a:xfrm>
            <a:off x="4355976" y="5070376"/>
            <a:ext cx="936104" cy="242407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en angle 146"/>
          <p:cNvCxnSpPr/>
          <p:nvPr/>
        </p:nvCxnSpPr>
        <p:spPr>
          <a:xfrm flipV="1">
            <a:off x="4355976" y="5793689"/>
            <a:ext cx="936104" cy="201216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en angle 147"/>
          <p:cNvCxnSpPr/>
          <p:nvPr/>
        </p:nvCxnSpPr>
        <p:spPr>
          <a:xfrm>
            <a:off x="4355976" y="5994905"/>
            <a:ext cx="936104" cy="242407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9736634"/>
              </p:ext>
            </p:extLst>
          </p:nvPr>
        </p:nvGraphicFramePr>
        <p:xfrm>
          <a:off x="181422" y="1700808"/>
          <a:ext cx="8777849" cy="3322200"/>
        </p:xfrm>
        <a:graphic>
          <a:graphicData uri="http://schemas.openxmlformats.org/drawingml/2006/table">
            <a:tbl>
              <a:tblPr/>
              <a:tblGrid>
                <a:gridCol w="2518370"/>
                <a:gridCol w="576064"/>
                <a:gridCol w="1335445"/>
                <a:gridCol w="875407"/>
                <a:gridCol w="1183650"/>
                <a:gridCol w="1553540"/>
                <a:gridCol w="735373"/>
              </a:tblGrid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23W 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23W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1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616725" y="1268760"/>
            <a:ext cx="7987723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dosing of medication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9583" y="5085184"/>
            <a:ext cx="8612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400" smtClean="0">
                <a:solidFill>
                  <a:srgbClr val="000066"/>
                </a:solidFill>
              </a:rPr>
              <a:t>DCV : 60 mg qd</a:t>
            </a:r>
          </a:p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400" smtClean="0">
                <a:solidFill>
                  <a:srgbClr val="000066"/>
                </a:solidFill>
              </a:rPr>
              <a:t>SOF : 400 mg qd </a:t>
            </a:r>
          </a:p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(bid dosing) : weight based in genotype 1 : 1000 mg/day if &lt; 75 kg or 1200 mg/day if ≥ 75 kg ; </a:t>
            </a:r>
            <a:b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800 mg/day in genotype 2 or 3 ; dose reduction to 600 mg/day if hemoglobin decreased &lt; 10g/dL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181422" y="1906111"/>
          <a:ext cx="8777849" cy="2373000"/>
        </p:xfrm>
        <a:graphic>
          <a:graphicData uri="http://schemas.openxmlformats.org/drawingml/2006/table">
            <a:tbl>
              <a:tblPr/>
              <a:tblGrid>
                <a:gridCol w="2446362"/>
                <a:gridCol w="792088"/>
                <a:gridCol w="1191429"/>
                <a:gridCol w="875407"/>
                <a:gridCol w="1183650"/>
                <a:gridCol w="1553540"/>
                <a:gridCol w="735373"/>
              </a:tblGrid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12W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12W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8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: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: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81423" y="1295400"/>
            <a:ext cx="877785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(second cohort) and Objective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9583" y="4544618"/>
            <a:ext cx="89598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66"/>
                </a:solidFill>
              </a:rPr>
              <a:t>Primary efficacy endpoint : SVR</a:t>
            </a:r>
            <a:r>
              <a:rPr lang="en-US" sz="1600" baseline="-25000" dirty="0" smtClean="0">
                <a:solidFill>
                  <a:srgbClr val="000066"/>
                </a:solidFill>
              </a:rPr>
              <a:t>12</a:t>
            </a:r>
            <a:r>
              <a:rPr lang="en-US" sz="1600" dirty="0" smtClean="0">
                <a:solidFill>
                  <a:srgbClr val="000066"/>
                </a:solidFill>
              </a:rPr>
              <a:t> (HCV RNA &lt; 25 IU/ml) by </a:t>
            </a:r>
            <a:r>
              <a:rPr lang="en-US" sz="1600" dirty="0" err="1" smtClean="0">
                <a:solidFill>
                  <a:srgbClr val="000066"/>
                </a:solidFill>
              </a:rPr>
              <a:t>mITT</a:t>
            </a:r>
            <a:r>
              <a:rPr lang="en-US" sz="1600" dirty="0" smtClean="0">
                <a:solidFill>
                  <a:srgbClr val="000066"/>
                </a:solidFill>
              </a:rPr>
              <a:t> analysis</a:t>
            </a:r>
            <a:br>
              <a:rPr lang="en-US" sz="1600" dirty="0" smtClean="0">
                <a:solidFill>
                  <a:srgbClr val="000066"/>
                </a:solidFill>
              </a:rPr>
            </a:br>
            <a:endParaRPr lang="en-US" sz="1600" dirty="0" smtClean="0">
              <a:solidFill>
                <a:srgbClr val="000066"/>
              </a:solidFill>
            </a:endParaRPr>
          </a:p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66"/>
                </a:solidFill>
              </a:rPr>
              <a:t>Secondary endpoints :</a:t>
            </a: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SVR</a:t>
            </a:r>
            <a:r>
              <a:rPr lang="en-US" sz="1600" baseline="-25000" dirty="0" smtClean="0">
                <a:solidFill>
                  <a:srgbClr val="000066"/>
                </a:solidFill>
              </a:rPr>
              <a:t>4</a:t>
            </a:r>
            <a:endParaRPr lang="en-US" sz="1600" dirty="0" smtClean="0">
              <a:solidFill>
                <a:srgbClr val="000066"/>
              </a:solidFill>
            </a:endParaRP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SVR</a:t>
            </a:r>
            <a:r>
              <a:rPr lang="en-US" sz="1600" baseline="-25000" dirty="0" smtClean="0">
                <a:solidFill>
                  <a:srgbClr val="000066"/>
                </a:solidFill>
              </a:rPr>
              <a:t>24</a:t>
            </a:r>
          </a:p>
          <a:p>
            <a:pPr marL="800100" lvl="1" indent="-34290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Safety : adverse events, discontinuation for adverse events, grade 3-4 laboratory abnormalities</a:t>
            </a:r>
          </a:p>
          <a:p>
            <a:pPr marL="342900" indent="-342900" defTabSz="914400" fontAlgn="base">
              <a:spcAft>
                <a:spcPct val="0"/>
              </a:spcAft>
              <a:buClr>
                <a:srgbClr val="CC3300"/>
              </a:buClr>
            </a:pPr>
            <a:endParaRPr lang="en-US" sz="160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</p:nvPr>
        </p:nvGraphicFramePr>
        <p:xfrm>
          <a:off x="402300" y="1659532"/>
          <a:ext cx="8377599" cy="3963888"/>
        </p:xfrm>
        <a:graphic>
          <a:graphicData uri="http://schemas.openxmlformats.org/drawingml/2006/table">
            <a:tbl>
              <a:tblPr/>
              <a:tblGrid>
                <a:gridCol w="2798877"/>
                <a:gridCol w="1082791"/>
                <a:gridCol w="1387685"/>
                <a:gridCol w="678133"/>
                <a:gridCol w="1301229"/>
                <a:gridCol w="1128884"/>
              </a:tblGrid>
              <a:tr h="29747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HCV RNA &lt; 25 IU/ml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 + DCV + SOF 23W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1W  + DCV + SOF 23W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12W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12W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Failure on prior PI therapy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SOF + RBV 24W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Failure on prior PI therapy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11560" y="1295400"/>
            <a:ext cx="7987723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9823" y="5661248"/>
            <a:ext cx="8510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fr-FR" sz="1600" dirty="0" smtClean="0"/>
              <a:t>All patients </a:t>
            </a:r>
            <a:r>
              <a:rPr lang="fr-FR" sz="1600" dirty="0" err="1" smtClean="0"/>
              <a:t>had</a:t>
            </a:r>
            <a:r>
              <a:rPr lang="fr-FR" sz="1600" dirty="0" smtClean="0"/>
              <a:t> HCV RNA &lt; 25 IU/ml </a:t>
            </a:r>
            <a:r>
              <a:rPr lang="fr-FR" sz="1600" dirty="0" err="1" smtClean="0"/>
              <a:t>at</a:t>
            </a:r>
            <a:r>
              <a:rPr lang="fr-FR" sz="1600" dirty="0" smtClean="0"/>
              <a:t> end of </a:t>
            </a:r>
            <a:r>
              <a:rPr lang="fr-FR" sz="1600" dirty="0" err="1" smtClean="0"/>
              <a:t>treatment</a:t>
            </a:r>
            <a:r>
              <a:rPr lang="fr-FR" sz="1600" dirty="0" smtClean="0"/>
              <a:t>, </a:t>
            </a:r>
            <a:r>
              <a:rPr lang="fr-FR" sz="1600" dirty="0" err="1" smtClean="0"/>
              <a:t>except</a:t>
            </a:r>
            <a:r>
              <a:rPr lang="fr-FR" sz="1600" dirty="0" smtClean="0"/>
              <a:t> 1 in group B </a:t>
            </a:r>
            <a:br>
              <a:rPr lang="fr-FR" sz="1600" dirty="0" smtClean="0"/>
            </a:br>
            <a:r>
              <a:rPr lang="fr-FR" sz="1600" dirty="0" smtClean="0"/>
              <a:t>(DCV + SOF 24W) </a:t>
            </a:r>
            <a:endParaRPr lang="fr-FR" sz="1600" dirty="0"/>
          </a:p>
        </p:txBody>
      </p:sp>
      <p:grpSp>
        <p:nvGrpSpPr>
          <p:cNvPr id="8" name="Groupe 7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539750" y="1340768"/>
            <a:ext cx="8064698" cy="5040560"/>
          </a:xfrm>
        </p:spPr>
        <p:txBody>
          <a:bodyPr/>
          <a:lstStyle/>
          <a:p>
            <a:pPr marL="342900" lvl="0" indent="-342900">
              <a:buFont typeface="Wingdings" pitchFamily="-1" charset="2"/>
              <a:buChar char="§"/>
              <a:defRPr/>
            </a:pPr>
            <a:r>
              <a:rPr lang="en-US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relapse post-treatment : 1 patient with genotype </a:t>
            </a:r>
            <a:br>
              <a:rPr lang="en-US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3 who did not received RBV</a:t>
            </a:r>
          </a:p>
          <a:p>
            <a:pPr marL="800100" lvl="1" indent="-342900"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NS5A A30K polymorphism (DCV resistance) at baseline and failure</a:t>
            </a:r>
          </a:p>
          <a:p>
            <a:pPr marL="342900" lvl="0" indent="-342900">
              <a:buFont typeface="Wingdings" pitchFamily="-1" charset="2"/>
              <a:buChar char="§"/>
              <a:defRPr/>
            </a:pPr>
            <a:endParaRPr lang="en-US" sz="800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342900" lvl="0" indent="-342900">
              <a:buFont typeface="Wingdings" pitchFamily="-1" charset="2"/>
              <a:buChar char="§"/>
              <a:defRPr/>
            </a:pPr>
            <a:r>
              <a:rPr lang="en-US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testing (sequencing)</a:t>
            </a:r>
          </a:p>
          <a:p>
            <a:pPr marL="800100" lvl="1" indent="-342900"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NS5A polymorphisms associated with loss of susceptibility to DCV in vitro detected at baseline in 32 patients : 8% in genotype 1, 61% in genotype 2, 28% in genotype 3</a:t>
            </a:r>
          </a:p>
          <a:p>
            <a:pPr marL="800100" lvl="1" indent="-342900"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Most frequent mutations : Q30H (genotype 1a), L31M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(genotype 1b and 2), Y93H (genotype 3)</a:t>
            </a:r>
          </a:p>
          <a:p>
            <a:pPr marL="800100" lvl="1" indent="-342900"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Except the patient with relapse, all other patients with preexisting DCV resistant variants had a SVR</a:t>
            </a:r>
          </a:p>
          <a:p>
            <a:pPr marL="800100" lvl="1" indent="-342900"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No mutation (S282T) to SOF at baseline or in the patient with breakthrough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endParaRPr lang="en-US" dirty="0"/>
          </a:p>
        </p:txBody>
      </p:sp>
      <p:grpSp>
        <p:nvGrpSpPr>
          <p:cNvPr id="4" name="Groupe 3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600"/>
              </a:spcBef>
              <a:buFont typeface="Wingdings" pitchFamily="-1" charset="2"/>
              <a:buChar char="§"/>
              <a:defRPr/>
            </a:pPr>
            <a: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Most common : fatigue, headache, nausea (≥ 25% in any group)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Grade 3-4 adverse events : 7 (3.3%)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Discontinuation of treatment for adverse events : 2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(both achieved SVR)</a:t>
            </a:r>
          </a:p>
          <a:p>
            <a:pPr marL="1371600" lvl="2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DCV-SOF 24W : 1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cerebrovascular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accident</a:t>
            </a:r>
          </a:p>
          <a:p>
            <a:pPr marL="1371600" lvl="2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DCV-SOF + RBV 24W : 1 fibromyalgia exacerbation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Serious adverse events : 10 (4.7%)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Most common grade 3-4 laboratory abnormalities :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low phosphorus and elevation of glucose levels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Hemoglobin level more reduced in groups with RBV</a:t>
            </a:r>
          </a:p>
          <a:p>
            <a:pPr marL="1257300" lvl="2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Reduction of RBV dose in 5 patients because of anemia</a:t>
            </a:r>
          </a:p>
          <a:p>
            <a:endParaRPr lang="en-US" dirty="0"/>
          </a:p>
        </p:txBody>
      </p:sp>
      <p:grpSp>
        <p:nvGrpSpPr>
          <p:cNvPr id="4" name="Groupe 3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2" cy="4824412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DCV + SOF was assessed in untreated patients and patients in whom previous treatment with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telaprevir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or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boceprevir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had failed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>
                <a:latin typeface=""/>
              </a:rPr>
              <a:t>Most patients had a SVR, 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latin typeface=""/>
              </a:rPr>
              <a:t>including 98% of patients with genotype 1 infection, regardless of viral subtype or failure of prior treatment with PI, 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latin typeface=""/>
              </a:rPr>
              <a:t>and 91% of naïve patients infected with genotype 2 or 3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>
                <a:latin typeface=""/>
              </a:rPr>
              <a:t>The most common adverse event was fatigue, which was reported in approximately one third of patients</a:t>
            </a:r>
            <a:endParaRPr lang="en-US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err="1" smtClean="0"/>
              <a:t>Virologic</a:t>
            </a:r>
            <a:r>
              <a:rPr lang="en-US" sz="2000" dirty="0" smtClean="0"/>
              <a:t> breakthrough and relapse were rare and were not observed in any of the patients infected with HCV genotype 1 or 2, despite preexisting DCV-resistant variants in 14%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/>
              <a:t>In genotype 3, 1 relapse in a patient with baseline DCV-resistant variant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/>
              <a:t>No additional benefit of RBV addition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but greater decrease in hemoglobin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-2" y="6597352"/>
            <a:ext cx="1403650" cy="260648"/>
            <a:chOff x="-2" y="6597352"/>
            <a:chExt cx="1403650" cy="260648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-2" y="6597352"/>
              <a:ext cx="1331641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46539" y="6607405"/>
              <a:ext cx="1357109" cy="249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AI444040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Study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MS. NEJM 2014;370:211-21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AI444040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DCV + SOF </a:t>
            </a:r>
            <a:r>
              <a:rPr lang="en-GB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 RBV for genotypes 1, 2 and 3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1136</Words>
  <Application>Microsoft Macintosh PowerPoint</Application>
  <PresentationFormat>Présentation à l'écran (4:3)</PresentationFormat>
  <Paragraphs>290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AI444040 Study: DCV + SOF + RBV for genotypes 1, 2 and 3</vt:lpstr>
      <vt:lpstr>AI444040 Study: DCV + SOF + RBV for genotypes 1, 2 and 3</vt:lpstr>
      <vt:lpstr>AI444040 Study: DCV + SOF + RBV for genotypes 1, 2 and 3</vt:lpstr>
      <vt:lpstr>AI444040 Study: DCV + SOF + RBV for genotypes 1, 2 and 3</vt:lpstr>
      <vt:lpstr>AI444040 Study: DCV + SOF + RBV for genotypes 1, 2 and 3</vt:lpstr>
      <vt:lpstr>AI444040 Study: DCV + SOF + RBV for genotypes 1, 2 and 3</vt:lpstr>
      <vt:lpstr>AI444040 Study: DCV + SOF + RBV for genotypes 1, 2 and 3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88</cp:revision>
  <dcterms:created xsi:type="dcterms:W3CDTF">2010-10-19T10:42:50Z</dcterms:created>
  <dcterms:modified xsi:type="dcterms:W3CDTF">2015-07-22T21:58:56Z</dcterms:modified>
</cp:coreProperties>
</file>