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4" r:id="rId2"/>
    <p:sldId id="285" r:id="rId3"/>
    <p:sldId id="286" r:id="rId4"/>
    <p:sldId id="287" r:id="rId5"/>
    <p:sldId id="288" r:id="rId6"/>
    <p:sldId id="289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000066"/>
    <a:srgbClr val="FFFFFF"/>
    <a:srgbClr val="333399"/>
    <a:srgbClr val="10EB00"/>
    <a:srgbClr val="FF6600"/>
    <a:srgbClr val="000000"/>
    <a:srgbClr val="3333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>
        <p:scale>
          <a:sx n="100" d="100"/>
          <a:sy n="100" d="100"/>
        </p:scale>
        <p:origin x="-2718" y="-234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01/02/2016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6308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necteur droit avec flèche 34"/>
          <p:cNvCxnSpPr/>
          <p:nvPr/>
        </p:nvCxnSpPr>
        <p:spPr>
          <a:xfrm>
            <a:off x="2915816" y="3419324"/>
            <a:ext cx="5328592" cy="0"/>
          </a:xfrm>
          <a:prstGeom prst="straightConnector1">
            <a:avLst/>
          </a:prstGeom>
          <a:ln w="28575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>
            <a:off x="2915816" y="2699244"/>
            <a:ext cx="5328592" cy="0"/>
          </a:xfrm>
          <a:prstGeom prst="straightConnector1">
            <a:avLst/>
          </a:prstGeom>
          <a:ln w="28575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" name="Grouper 26"/>
          <p:cNvGrpSpPr/>
          <p:nvPr/>
        </p:nvGrpSpPr>
        <p:grpSpPr>
          <a:xfrm>
            <a:off x="0" y="6570663"/>
            <a:ext cx="857250" cy="288111"/>
            <a:chOff x="0" y="6570663"/>
            <a:chExt cx="1258957" cy="288111"/>
          </a:xfrm>
        </p:grpSpPr>
        <p:sp>
          <p:nvSpPr>
            <p:cNvPr id="23453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4536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ALLY-1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220101" y="1331886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 dirty="0" smtClea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  <a:endParaRPr lang="en-US" sz="2400" b="1" kern="0" dirty="0">
              <a:solidFill>
                <a:srgbClr val="0070C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3808826" y="2181632"/>
            <a:ext cx="472781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234502" name="Espace réservé du contenu 2"/>
          <p:cNvSpPr>
            <a:spLocks/>
          </p:cNvSpPr>
          <p:nvPr/>
        </p:nvSpPr>
        <p:spPr bwMode="auto">
          <a:xfrm>
            <a:off x="220101" y="5709357"/>
            <a:ext cx="6440131" cy="74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Objective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baseline="-250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(HCV RNA &lt; 25 IU/ml) in genotype 1</a:t>
            </a:r>
            <a:endParaRPr lang="en-US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615424"/>
              </p:ext>
            </p:extLst>
          </p:nvPr>
        </p:nvGraphicFramePr>
        <p:xfrm>
          <a:off x="5095242" y="2449940"/>
          <a:ext cx="2329558" cy="481584"/>
        </p:xfrm>
        <a:graphic>
          <a:graphicData uri="http://schemas.openxmlformats.org/drawingml/2006/table">
            <a:tbl>
              <a:tblPr/>
              <a:tblGrid>
                <a:gridCol w="2329558"/>
              </a:tblGrid>
              <a:tr h="2826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60 mg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400 mg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RBV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495475"/>
              </p:ext>
            </p:extLst>
          </p:nvPr>
        </p:nvGraphicFramePr>
        <p:xfrm>
          <a:off x="5095242" y="3153784"/>
          <a:ext cx="2329558" cy="530352"/>
        </p:xfrm>
        <a:graphic>
          <a:graphicData uri="http://schemas.openxmlformats.org/drawingml/2006/table">
            <a:tbl>
              <a:tblPr/>
              <a:tblGrid>
                <a:gridCol w="2329558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60 mg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400 mg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RBV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3166205" y="1468504"/>
            <a:ext cx="1765835" cy="437686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lIns="0" tIns="0" rIns="0" bIns="0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Not </a:t>
            </a:r>
            <a:r>
              <a:rPr lang="en-US" sz="14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randomised</a:t>
            </a:r>
            <a:endParaRPr lang="en-US" sz="14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  <a:endParaRPr lang="en-US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pPr lvl="0"/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ALLY-1 Study: DCV + SOF + RBV for advanced liver disease and post-liver transplant recurrence</a:t>
            </a:r>
            <a:endParaRPr lang="en-US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6" name="Line 172"/>
          <p:cNvSpPr>
            <a:spLocks noChangeShapeType="1"/>
          </p:cNvSpPr>
          <p:nvPr/>
        </p:nvSpPr>
        <p:spPr bwMode="auto">
          <a:xfrm>
            <a:off x="7433300" y="2126189"/>
            <a:ext cx="19020" cy="151881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7145162" y="1601297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3689012" y="3477334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53</a:t>
            </a:r>
            <a:endParaRPr lang="en-US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88982" y="1960501"/>
            <a:ext cx="2851529" cy="228147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≥ 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All genotypes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Treatment-naïve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or experienced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NS5A inhibitor-naïve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Advanced cirrhosis* or post-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liver transplant recurrence**</a:t>
            </a:r>
          </a:p>
        </p:txBody>
      </p:sp>
      <p:sp>
        <p:nvSpPr>
          <p:cNvPr id="48" name="ZoneTexte 69"/>
          <p:cNvSpPr txBox="1">
            <a:spLocks noChangeArrowheads="1"/>
          </p:cNvSpPr>
          <p:nvPr/>
        </p:nvSpPr>
        <p:spPr bwMode="auto">
          <a:xfrm>
            <a:off x="4932040" y="6574299"/>
            <a:ext cx="41896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Poordad</a:t>
            </a:r>
            <a:r>
              <a:rPr lang="en-U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F.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2016, Jan 11 (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Epub</a:t>
            </a:r>
            <a:r>
              <a:rPr lang="en-U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ahead of print)</a:t>
            </a:r>
            <a:endParaRPr lang="en-US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2910466" y="3115084"/>
            <a:ext cx="2300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Post-</a:t>
            </a:r>
            <a:r>
              <a:rPr lang="en-US" sz="1400" smtClean="0"/>
              <a:t>transplant recurrence</a:t>
            </a:r>
            <a:endParaRPr lang="en-US" sz="1400" dirty="0"/>
          </a:p>
        </p:txBody>
      </p:sp>
      <p:sp>
        <p:nvSpPr>
          <p:cNvPr id="37" name="ZoneTexte 36"/>
          <p:cNvSpPr txBox="1"/>
          <p:nvPr/>
        </p:nvSpPr>
        <p:spPr>
          <a:xfrm>
            <a:off x="8260050" y="3234462"/>
            <a:ext cx="7587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SVR</a:t>
            </a:r>
            <a:r>
              <a:rPr lang="en-US" sz="1600" baseline="-25000" smtClean="0"/>
              <a:t>12</a:t>
            </a:r>
            <a:endParaRPr lang="en-US" sz="1600" baseline="-25000"/>
          </a:p>
        </p:txBody>
      </p:sp>
      <p:sp>
        <p:nvSpPr>
          <p:cNvPr id="39" name="ZoneTexte 38"/>
          <p:cNvSpPr txBox="1"/>
          <p:nvPr/>
        </p:nvSpPr>
        <p:spPr>
          <a:xfrm>
            <a:off x="8277788" y="2520764"/>
            <a:ext cx="7587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SVR</a:t>
            </a:r>
            <a:r>
              <a:rPr lang="en-US" sz="1600" baseline="-25000" smtClean="0"/>
              <a:t>12</a:t>
            </a:r>
            <a:endParaRPr lang="en-US" sz="1600" baseline="-25000"/>
          </a:p>
        </p:txBody>
      </p:sp>
      <p:sp>
        <p:nvSpPr>
          <p:cNvPr id="42" name="Rectangle 9"/>
          <p:cNvSpPr>
            <a:spLocks noChangeArrowheads="1"/>
          </p:cNvSpPr>
          <p:nvPr/>
        </p:nvSpPr>
        <p:spPr bwMode="auto">
          <a:xfrm>
            <a:off x="3689262" y="2722058"/>
            <a:ext cx="7227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60</a:t>
            </a:r>
            <a:endParaRPr lang="en-US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3199933" y="2359809"/>
            <a:ext cx="1701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Advanced cirrhosis</a:t>
            </a:r>
            <a:endParaRPr lang="en-US" sz="1400" dirty="0"/>
          </a:p>
        </p:txBody>
      </p:sp>
      <p:sp>
        <p:nvSpPr>
          <p:cNvPr id="30" name="ZoneTexte 29"/>
          <p:cNvSpPr txBox="1"/>
          <p:nvPr/>
        </p:nvSpPr>
        <p:spPr>
          <a:xfrm>
            <a:off x="284504" y="4336264"/>
            <a:ext cx="6240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 Child-Pugh A, B or C, MELD score 8-40, </a:t>
            </a:r>
            <a:r>
              <a:rPr lang="en-US" sz="1400" dirty="0" err="1" smtClean="0"/>
              <a:t>hepatocarcinoma</a:t>
            </a:r>
            <a:r>
              <a:rPr lang="en-US" sz="1400" dirty="0" smtClean="0"/>
              <a:t> allowed</a:t>
            </a:r>
          </a:p>
          <a:p>
            <a:r>
              <a:rPr lang="en-US" sz="1400" dirty="0" smtClean="0"/>
              <a:t>** ≥ 3 months post-transplant, no rejection, any immunosuppressive regimen</a:t>
            </a:r>
            <a:endParaRPr lang="en-US" sz="1400" dirty="0"/>
          </a:p>
        </p:txBody>
      </p:sp>
      <p:sp>
        <p:nvSpPr>
          <p:cNvPr id="2" name="Rectangle 1"/>
          <p:cNvSpPr/>
          <p:nvPr/>
        </p:nvSpPr>
        <p:spPr>
          <a:xfrm>
            <a:off x="409935" y="4922781"/>
            <a:ext cx="5530217" cy="594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ts val="72"/>
              </a:spcBef>
              <a:spcAft>
                <a:spcPct val="0"/>
              </a:spcAft>
              <a:buClr>
                <a:srgbClr val="CC3300"/>
              </a:buClr>
            </a:pPr>
            <a:r>
              <a:rPr lang="en-US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RBV : 600 mg/day (bid dosing), adjusted to 1000 mg/day, </a:t>
            </a:r>
          </a:p>
          <a:p>
            <a:pPr defTabSz="914400" fontAlgn="base">
              <a:spcBef>
                <a:spcPts val="72"/>
              </a:spcBef>
              <a:spcAft>
                <a:spcPct val="0"/>
              </a:spcAft>
              <a:buClr>
                <a:srgbClr val="CC3300"/>
              </a:buClr>
            </a:pPr>
            <a:r>
              <a:rPr lang="en-US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based on hemoglobin and </a:t>
            </a:r>
            <a:r>
              <a:rPr lang="en-US" sz="1600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creatinine</a:t>
            </a:r>
            <a:r>
              <a:rPr lang="en-US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clearance </a:t>
            </a:r>
            <a:endParaRPr lang="en-US" sz="1600" dirty="0">
              <a:solidFill>
                <a:srgbClr val="000066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98382908"/>
              </p:ext>
            </p:extLst>
          </p:nvPr>
        </p:nvGraphicFramePr>
        <p:xfrm>
          <a:off x="467544" y="1658938"/>
          <a:ext cx="8359576" cy="3713134"/>
        </p:xfrm>
        <a:graphic>
          <a:graphicData uri="http://schemas.openxmlformats.org/drawingml/2006/table">
            <a:tbl>
              <a:tblPr/>
              <a:tblGrid>
                <a:gridCol w="3893676"/>
                <a:gridCol w="2305236"/>
                <a:gridCol w="2160664"/>
              </a:tblGrid>
              <a:tr h="6095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Advanced cirrhosis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Post-transplant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53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248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age, years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8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8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mean 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6.01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6.61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8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4750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1b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57%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8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Fibrosis stage by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Fibrotest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: F0-F2 / F3 / F4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43% / 35% / 30%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71550" y="1295400"/>
            <a:ext cx="71628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56848" y="5417348"/>
            <a:ext cx="85058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indent="-358775">
              <a:buClr>
                <a:srgbClr val="0070C0"/>
              </a:buClr>
              <a:buFont typeface="Wingdings" pitchFamily="2" charset="2"/>
              <a:buChar char="§"/>
            </a:pPr>
            <a:r>
              <a:rPr lang="fr-FR" b="1" dirty="0" smtClean="0">
                <a:solidFill>
                  <a:srgbClr val="0070C0"/>
                </a:solidFill>
                <a:latin typeface="Calibri" pitchFamily="34" charset="0"/>
              </a:rPr>
              <a:t>Advanced </a:t>
            </a:r>
            <a:r>
              <a:rPr lang="fr-FR" b="1" dirty="0" err="1" smtClean="0">
                <a:solidFill>
                  <a:srgbClr val="0070C0"/>
                </a:solidFill>
                <a:latin typeface="Calibri" pitchFamily="34" charset="0"/>
              </a:rPr>
              <a:t>cirrhosis</a:t>
            </a:r>
            <a:r>
              <a:rPr lang="fr-FR" b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  <a:latin typeface="Calibri" pitchFamily="34" charset="0"/>
              </a:rPr>
              <a:t>cohort</a:t>
            </a:r>
            <a:r>
              <a:rPr lang="fr-FR" b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</a:p>
          <a:p>
            <a:pPr marL="742950" lvl="1" indent="-285750">
              <a:buClr>
                <a:srgbClr val="0070C0"/>
              </a:buClr>
              <a:buFont typeface="Arial" pitchFamily="34" charset="0"/>
              <a:buChar char="–"/>
            </a:pPr>
            <a:r>
              <a:rPr lang="fr-FR" sz="1600" dirty="0" smtClean="0"/>
              <a:t>Child </a:t>
            </a:r>
            <a:r>
              <a:rPr lang="fr-FR" sz="1600" dirty="0" err="1" smtClean="0"/>
              <a:t>Pugh</a:t>
            </a:r>
            <a:r>
              <a:rPr lang="fr-FR" sz="1600" dirty="0" smtClean="0"/>
              <a:t> A = 12 (MELD score 10-15 : 5/12) </a:t>
            </a:r>
          </a:p>
          <a:p>
            <a:pPr marL="742950" lvl="1" indent="-285750">
              <a:buClr>
                <a:srgbClr val="0070C0"/>
              </a:buClr>
              <a:buFont typeface="Arial" pitchFamily="34" charset="0"/>
              <a:buChar char="–"/>
            </a:pPr>
            <a:r>
              <a:rPr lang="fr-FR" sz="1600" dirty="0" smtClean="0"/>
              <a:t>B = 32 (2/3 </a:t>
            </a:r>
            <a:r>
              <a:rPr lang="fr-FR" sz="1600" dirty="0" err="1" smtClean="0"/>
              <a:t>with</a:t>
            </a:r>
            <a:r>
              <a:rPr lang="fr-FR" sz="1600" dirty="0" smtClean="0"/>
              <a:t> ascites and/or </a:t>
            </a:r>
            <a:r>
              <a:rPr lang="fr-FR" sz="1600" dirty="0" err="1" smtClean="0"/>
              <a:t>encephalopathy</a:t>
            </a:r>
            <a:r>
              <a:rPr lang="fr-FR" sz="1600" dirty="0" smtClean="0"/>
              <a:t>, MELD score 10-20 : 25/32)  </a:t>
            </a:r>
          </a:p>
          <a:p>
            <a:pPr marL="742950" lvl="1" indent="-285750">
              <a:buClr>
                <a:srgbClr val="0070C0"/>
              </a:buClr>
              <a:buFont typeface="Arial" pitchFamily="34" charset="0"/>
              <a:buChar char="–"/>
            </a:pPr>
            <a:r>
              <a:rPr lang="fr-FR" sz="1600" dirty="0" smtClean="0"/>
              <a:t>C = 16 (all </a:t>
            </a:r>
            <a:r>
              <a:rPr lang="fr-FR" sz="1600" dirty="0" err="1" smtClean="0"/>
              <a:t>with</a:t>
            </a:r>
            <a:r>
              <a:rPr lang="fr-FR" sz="1600" dirty="0" smtClean="0"/>
              <a:t> ascites and </a:t>
            </a:r>
            <a:r>
              <a:rPr lang="fr-FR" sz="1600" dirty="0" err="1" smtClean="0"/>
              <a:t>encephalopathy</a:t>
            </a:r>
            <a:r>
              <a:rPr lang="fr-FR" sz="1600" dirty="0" smtClean="0"/>
              <a:t> ; MELD score ≥ 16 : 13/16)</a:t>
            </a:r>
            <a:endParaRPr lang="fr-FR" sz="1600" dirty="0"/>
          </a:p>
        </p:txBody>
      </p:sp>
      <p:grpSp>
        <p:nvGrpSpPr>
          <p:cNvPr id="5" name="Grouper 26"/>
          <p:cNvGrpSpPr/>
          <p:nvPr/>
        </p:nvGrpSpPr>
        <p:grpSpPr>
          <a:xfrm>
            <a:off x="0" y="6570663"/>
            <a:ext cx="857250" cy="288111"/>
            <a:chOff x="0" y="6570663"/>
            <a:chExt cx="1258957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ALLY-1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pPr lvl="0"/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ALLY-1 Study: DCV + SOF + RBV for advanced liver disease and post-liver transplant recurrence</a:t>
            </a:r>
            <a:endParaRPr lang="en-US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4932040" y="6574299"/>
            <a:ext cx="41896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Poordad</a:t>
            </a:r>
            <a:r>
              <a:rPr lang="en-U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F.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2016, Jan 11 (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Epub</a:t>
            </a:r>
            <a:r>
              <a:rPr lang="en-U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ahead of print)</a:t>
            </a:r>
            <a:endParaRPr lang="en-US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2636258" y="1128713"/>
            <a:ext cx="38588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25 IU/ml)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</a:p>
        </p:txBody>
      </p:sp>
      <p:grpSp>
        <p:nvGrpSpPr>
          <p:cNvPr id="124" name="Groupe 123"/>
          <p:cNvGrpSpPr/>
          <p:nvPr/>
        </p:nvGrpSpPr>
        <p:grpSpPr>
          <a:xfrm>
            <a:off x="1979712" y="1751072"/>
            <a:ext cx="4752528" cy="381784"/>
            <a:chOff x="1979712" y="1656563"/>
            <a:chExt cx="4752528" cy="381784"/>
          </a:xfrm>
        </p:grpSpPr>
        <p:sp>
          <p:nvSpPr>
            <p:cNvPr id="123" name="AutoShape 126"/>
            <p:cNvSpPr>
              <a:spLocks noChangeArrowheads="1"/>
            </p:cNvSpPr>
            <p:nvPr/>
          </p:nvSpPr>
          <p:spPr bwMode="auto">
            <a:xfrm>
              <a:off x="1979712" y="1677658"/>
              <a:ext cx="4752528" cy="33655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n-GB" sz="2800"/>
            </a:p>
          </p:txBody>
        </p:sp>
        <p:sp>
          <p:nvSpPr>
            <p:cNvPr id="238638" name="Rectangle 3"/>
            <p:cNvSpPr>
              <a:spLocks noChangeArrowheads="1"/>
            </p:cNvSpPr>
            <p:nvPr/>
          </p:nvSpPr>
          <p:spPr bwMode="auto">
            <a:xfrm>
              <a:off x="2192066" y="1768998"/>
              <a:ext cx="177800" cy="14446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9" name="Rectangle 4"/>
            <p:cNvSpPr>
              <a:spLocks noChangeArrowheads="1"/>
            </p:cNvSpPr>
            <p:nvPr/>
          </p:nvSpPr>
          <p:spPr bwMode="auto">
            <a:xfrm>
              <a:off x="4658317" y="1781450"/>
              <a:ext cx="177800" cy="144463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0" name="ZoneTexte 84"/>
            <p:cNvSpPr txBox="1">
              <a:spLocks noChangeArrowheads="1"/>
            </p:cNvSpPr>
            <p:nvPr/>
          </p:nvSpPr>
          <p:spPr bwMode="auto">
            <a:xfrm>
              <a:off x="2349229" y="1656563"/>
              <a:ext cx="193529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 smtClean="0">
                  <a:solidFill>
                    <a:srgbClr val="000066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 Advanced fibrosis</a:t>
              </a:r>
              <a:endParaRPr lang="en-GB" b="1" dirty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1" name="ZoneTexte 85"/>
            <p:cNvSpPr txBox="1">
              <a:spLocks noChangeArrowheads="1"/>
            </p:cNvSpPr>
            <p:nvPr/>
          </p:nvSpPr>
          <p:spPr bwMode="auto">
            <a:xfrm>
              <a:off x="4815480" y="1669015"/>
              <a:ext cx="171697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 smtClean="0">
                  <a:solidFill>
                    <a:srgbClr val="000066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 Post-transplant</a:t>
              </a:r>
              <a:endParaRPr lang="en-GB" b="1" dirty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grpSp>
        <p:nvGrpSpPr>
          <p:cNvPr id="118" name="Groupe 117"/>
          <p:cNvGrpSpPr/>
          <p:nvPr/>
        </p:nvGrpSpPr>
        <p:grpSpPr>
          <a:xfrm>
            <a:off x="179512" y="2060848"/>
            <a:ext cx="8740378" cy="4039120"/>
            <a:chOff x="179512" y="2126184"/>
            <a:chExt cx="8740378" cy="4039120"/>
          </a:xfrm>
        </p:grpSpPr>
        <p:sp>
          <p:nvSpPr>
            <p:cNvPr id="238627" name="Text Box 148"/>
            <p:cNvSpPr txBox="1">
              <a:spLocks noChangeArrowheads="1"/>
            </p:cNvSpPr>
            <p:nvPr/>
          </p:nvSpPr>
          <p:spPr bwMode="auto">
            <a:xfrm>
              <a:off x="179512" y="2126184"/>
              <a:ext cx="38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</a:p>
          </p:txBody>
        </p:sp>
        <p:sp>
          <p:nvSpPr>
            <p:cNvPr id="238615" name="Rectangle 133"/>
            <p:cNvSpPr>
              <a:spLocks noChangeArrowheads="1"/>
            </p:cNvSpPr>
            <p:nvPr/>
          </p:nvSpPr>
          <p:spPr bwMode="auto">
            <a:xfrm>
              <a:off x="1762046" y="3079910"/>
              <a:ext cx="338400" cy="2298337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277937" y="4590847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277937" y="3898697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179512" y="2517572"/>
              <a:ext cx="2952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277937" y="3208134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527094" y="4697209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527094" y="4006647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527094" y="2622347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527094" y="3312909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617583" y="2612822"/>
              <a:ext cx="0" cy="276455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1730080" y="2680096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82</a:t>
              </a:r>
              <a:endParaRPr lang="en-GB" sz="1400" b="1" dirty="0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6" name="Rectangle 145"/>
            <p:cNvSpPr>
              <a:spLocks noChangeArrowheads="1"/>
            </p:cNvSpPr>
            <p:nvPr/>
          </p:nvSpPr>
          <p:spPr bwMode="auto">
            <a:xfrm>
              <a:off x="2121851" y="2328824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95</a:t>
              </a:r>
              <a:endParaRPr lang="en-GB" sz="1400" b="1" dirty="0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8" name="Rectangle 151"/>
            <p:cNvSpPr>
              <a:spLocks noChangeArrowheads="1"/>
            </p:cNvSpPr>
            <p:nvPr/>
          </p:nvSpPr>
          <p:spPr bwMode="auto">
            <a:xfrm>
              <a:off x="2145816" y="2696901"/>
              <a:ext cx="338400" cy="2681346"/>
            </a:xfrm>
            <a:prstGeom prst="rect">
              <a:avLst/>
            </a:prstGeom>
            <a:solidFill>
              <a:srgbClr val="C00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B200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1" name="Rectangle 144"/>
            <p:cNvSpPr>
              <a:spLocks noChangeArrowheads="1"/>
            </p:cNvSpPr>
            <p:nvPr/>
          </p:nvSpPr>
          <p:spPr bwMode="auto">
            <a:xfrm>
              <a:off x="777800" y="2568576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8</a:t>
              </a:r>
              <a:r>
                <a:rPr lang="en-GB" sz="1400" b="1" dirty="0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3</a:t>
              </a:r>
              <a:endParaRPr lang="en-GB" sz="1400" b="1" dirty="0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2" name="Rectangle 145"/>
            <p:cNvSpPr>
              <a:spLocks noChangeArrowheads="1"/>
            </p:cNvSpPr>
            <p:nvPr/>
          </p:nvSpPr>
          <p:spPr bwMode="auto">
            <a:xfrm>
              <a:off x="1171614" y="2321776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94</a:t>
              </a:r>
              <a:endParaRPr lang="en-GB" sz="1400" b="1" dirty="0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0" name="Rectangle 133"/>
            <p:cNvSpPr>
              <a:spLocks noChangeArrowheads="1"/>
            </p:cNvSpPr>
            <p:nvPr/>
          </p:nvSpPr>
          <p:spPr bwMode="auto">
            <a:xfrm>
              <a:off x="7335305" y="3264061"/>
              <a:ext cx="338400" cy="2114186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1" name="Rectangle 151"/>
            <p:cNvSpPr>
              <a:spLocks noChangeArrowheads="1"/>
            </p:cNvSpPr>
            <p:nvPr/>
          </p:nvSpPr>
          <p:spPr bwMode="auto">
            <a:xfrm>
              <a:off x="2760969" y="3265105"/>
              <a:ext cx="338400" cy="2113142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2" name="Rectangle 133"/>
            <p:cNvSpPr>
              <a:spLocks noChangeArrowheads="1"/>
            </p:cNvSpPr>
            <p:nvPr/>
          </p:nvSpPr>
          <p:spPr bwMode="auto">
            <a:xfrm>
              <a:off x="6365630" y="3160932"/>
              <a:ext cx="338400" cy="2217315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3" name="Rectangle 151"/>
            <p:cNvSpPr>
              <a:spLocks noChangeArrowheads="1"/>
            </p:cNvSpPr>
            <p:nvPr/>
          </p:nvSpPr>
          <p:spPr bwMode="auto">
            <a:xfrm>
              <a:off x="6851917" y="2697945"/>
              <a:ext cx="338400" cy="2680302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9" name="Rectangle 133"/>
            <p:cNvSpPr>
              <a:spLocks noChangeArrowheads="1"/>
            </p:cNvSpPr>
            <p:nvPr/>
          </p:nvSpPr>
          <p:spPr bwMode="auto">
            <a:xfrm>
              <a:off x="5357457" y="3878563"/>
              <a:ext cx="338400" cy="1499684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0" name="Rectangle 151"/>
            <p:cNvSpPr>
              <a:spLocks noChangeArrowheads="1"/>
            </p:cNvSpPr>
            <p:nvPr/>
          </p:nvSpPr>
          <p:spPr bwMode="auto">
            <a:xfrm>
              <a:off x="5929790" y="2852737"/>
              <a:ext cx="338400" cy="2525509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1" name="Rectangle 133"/>
            <p:cNvSpPr>
              <a:spLocks noChangeArrowheads="1"/>
            </p:cNvSpPr>
            <p:nvPr/>
          </p:nvSpPr>
          <p:spPr bwMode="auto">
            <a:xfrm>
              <a:off x="4576865" y="2852936"/>
              <a:ext cx="338400" cy="2525312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2" name="Rectangle 151"/>
            <p:cNvSpPr>
              <a:spLocks noChangeArrowheads="1"/>
            </p:cNvSpPr>
            <p:nvPr/>
          </p:nvSpPr>
          <p:spPr bwMode="auto">
            <a:xfrm>
              <a:off x="4958013" y="2731625"/>
              <a:ext cx="338400" cy="2646621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3" name="Rectangle 133"/>
            <p:cNvSpPr>
              <a:spLocks noChangeArrowheads="1"/>
            </p:cNvSpPr>
            <p:nvPr/>
          </p:nvSpPr>
          <p:spPr bwMode="auto">
            <a:xfrm>
              <a:off x="795407" y="2987472"/>
              <a:ext cx="338400" cy="2390775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4" name="Rectangle 151"/>
            <p:cNvSpPr>
              <a:spLocks noChangeArrowheads="1"/>
            </p:cNvSpPr>
            <p:nvPr/>
          </p:nvSpPr>
          <p:spPr bwMode="auto">
            <a:xfrm>
              <a:off x="1173925" y="2744244"/>
              <a:ext cx="338400" cy="2634003"/>
            </a:xfrm>
            <a:prstGeom prst="rect">
              <a:avLst/>
            </a:prstGeom>
            <a:solidFill>
              <a:srgbClr val="C00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3" name="Rectangle 144"/>
            <p:cNvSpPr>
              <a:spLocks noChangeArrowheads="1"/>
            </p:cNvSpPr>
            <p:nvPr/>
          </p:nvSpPr>
          <p:spPr bwMode="auto">
            <a:xfrm>
              <a:off x="4555628" y="2321271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92</a:t>
              </a:r>
              <a:endParaRPr lang="en-GB" sz="1400" b="1" dirty="0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4" name="Rectangle 145"/>
            <p:cNvSpPr>
              <a:spLocks noChangeArrowheads="1"/>
            </p:cNvSpPr>
            <p:nvPr/>
          </p:nvSpPr>
          <p:spPr bwMode="auto">
            <a:xfrm>
              <a:off x="4917413" y="2294496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94</a:t>
              </a:r>
              <a:endParaRPr lang="en-GB" sz="1400" b="1" dirty="0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5" name="Rectangle 144"/>
            <p:cNvSpPr>
              <a:spLocks noChangeArrowheads="1"/>
            </p:cNvSpPr>
            <p:nvPr/>
          </p:nvSpPr>
          <p:spPr bwMode="auto">
            <a:xfrm>
              <a:off x="5327827" y="3457341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56</a:t>
              </a:r>
              <a:endParaRPr lang="en-GB" sz="1400" b="1" dirty="0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6" name="Rectangle 145"/>
            <p:cNvSpPr>
              <a:spLocks noChangeArrowheads="1"/>
            </p:cNvSpPr>
            <p:nvPr/>
          </p:nvSpPr>
          <p:spPr bwMode="auto">
            <a:xfrm>
              <a:off x="5892123" y="2355158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91</a:t>
              </a:r>
              <a:endParaRPr lang="en-GB" sz="1400" b="1" dirty="0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7" name="Rectangle 144"/>
            <p:cNvSpPr>
              <a:spLocks noChangeArrowheads="1"/>
            </p:cNvSpPr>
            <p:nvPr/>
          </p:nvSpPr>
          <p:spPr bwMode="auto">
            <a:xfrm>
              <a:off x="7312155" y="2924891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76</a:t>
              </a:r>
              <a:endParaRPr lang="en-GB" sz="1400" b="1" dirty="0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8" name="Rectangle 145"/>
            <p:cNvSpPr>
              <a:spLocks noChangeArrowheads="1"/>
            </p:cNvSpPr>
            <p:nvPr/>
          </p:nvSpPr>
          <p:spPr bwMode="auto">
            <a:xfrm>
              <a:off x="2722651" y="2856991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76</a:t>
              </a:r>
              <a:endParaRPr lang="en-GB" sz="1400" b="1" dirty="0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9" name="Rectangle 144"/>
            <p:cNvSpPr>
              <a:spLocks noChangeArrowheads="1"/>
            </p:cNvSpPr>
            <p:nvPr/>
          </p:nvSpPr>
          <p:spPr bwMode="auto">
            <a:xfrm>
              <a:off x="6354055" y="2739229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78</a:t>
              </a:r>
              <a:endParaRPr lang="en-GB" sz="1400" b="1" dirty="0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0" name="Rectangle 145"/>
            <p:cNvSpPr>
              <a:spLocks noChangeArrowheads="1"/>
            </p:cNvSpPr>
            <p:nvPr/>
          </p:nvSpPr>
          <p:spPr bwMode="auto">
            <a:xfrm>
              <a:off x="6823999" y="2290952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96</a:t>
              </a:r>
              <a:endParaRPr lang="en-GB" sz="1400" b="1" dirty="0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573174" y="5085003"/>
              <a:ext cx="28725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 smtClean="0"/>
                <a:t>N</a:t>
              </a:r>
              <a:endParaRPr lang="fr-FR" sz="1100" dirty="0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1732415" y="5085003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 smtClean="0"/>
                <a:t>45</a:t>
              </a:r>
              <a:endParaRPr lang="fr-FR" sz="1100" dirty="0"/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2169760" y="5085003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 smtClean="0"/>
                <a:t>41</a:t>
              </a:r>
              <a:endParaRPr lang="fr-FR" sz="1100" dirty="0"/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776960" y="5085003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 smtClean="0"/>
                <a:t>60</a:t>
              </a:r>
              <a:endParaRPr lang="fr-FR" sz="1100" dirty="0"/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4575009" y="5085003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 smtClean="0"/>
                <a:t>12</a:t>
              </a:r>
              <a:endParaRPr lang="fr-FR" sz="1100" dirty="0"/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4944648" y="5085003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/>
                <a:t>3</a:t>
              </a:r>
              <a:r>
                <a:rPr lang="fr-FR" sz="1100" dirty="0" smtClean="0"/>
                <a:t>2</a:t>
              </a:r>
              <a:endParaRPr lang="fr-FR" sz="1100" dirty="0"/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5342287" y="5085003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 smtClean="0"/>
                <a:t>16</a:t>
              </a:r>
              <a:endParaRPr lang="fr-FR" sz="1100" dirty="0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5902983" y="5085003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 smtClean="0"/>
                <a:t>23</a:t>
              </a:r>
              <a:endParaRPr lang="fr-FR" sz="1100" dirty="0"/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6375163" y="5085003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 smtClean="0"/>
                <a:t>37</a:t>
              </a:r>
              <a:endParaRPr lang="fr-FR" sz="1100" dirty="0"/>
            </a:p>
          </p:txBody>
        </p:sp>
        <p:sp>
          <p:nvSpPr>
            <p:cNvPr id="91" name="ZoneTexte 90"/>
            <p:cNvSpPr txBox="1"/>
            <p:nvPr/>
          </p:nvSpPr>
          <p:spPr>
            <a:xfrm>
              <a:off x="6846685" y="5085003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 smtClean="0"/>
                <a:t>23</a:t>
              </a:r>
              <a:endParaRPr lang="fr-FR" sz="1100" dirty="0"/>
            </a:p>
          </p:txBody>
        </p:sp>
        <p:sp>
          <p:nvSpPr>
            <p:cNvPr id="92" name="ZoneTexte 91"/>
            <p:cNvSpPr txBox="1"/>
            <p:nvPr/>
          </p:nvSpPr>
          <p:spPr>
            <a:xfrm>
              <a:off x="7359038" y="5085003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 smtClean="0"/>
                <a:t>37</a:t>
              </a:r>
              <a:endParaRPr lang="fr-FR" sz="1100" dirty="0"/>
            </a:p>
          </p:txBody>
        </p:sp>
        <p:cxnSp>
          <p:nvCxnSpPr>
            <p:cNvPr id="100" name="Connecteur droit 99"/>
            <p:cNvCxnSpPr/>
            <p:nvPr/>
          </p:nvCxnSpPr>
          <p:spPr bwMode="auto">
            <a:xfrm>
              <a:off x="4629296" y="5678040"/>
              <a:ext cx="1079997" cy="1588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3" name="ZoneTexte 86"/>
            <p:cNvSpPr txBox="1">
              <a:spLocks noChangeArrowheads="1"/>
            </p:cNvSpPr>
            <p:nvPr/>
          </p:nvSpPr>
          <p:spPr bwMode="auto">
            <a:xfrm>
              <a:off x="6464835" y="5681582"/>
              <a:ext cx="1551439" cy="4837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Hepatic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encephalopathy</a:t>
              </a:r>
            </a:p>
          </p:txBody>
        </p:sp>
        <p:sp>
          <p:nvSpPr>
            <p:cNvPr id="104" name="Rectangle 40"/>
            <p:cNvSpPr>
              <a:spLocks noChangeArrowheads="1"/>
            </p:cNvSpPr>
            <p:nvPr/>
          </p:nvSpPr>
          <p:spPr bwMode="auto">
            <a:xfrm>
              <a:off x="4601946" y="5361460"/>
              <a:ext cx="31451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A</a:t>
              </a:r>
            </a:p>
          </p:txBody>
        </p:sp>
        <p:cxnSp>
          <p:nvCxnSpPr>
            <p:cNvPr id="105" name="Connecteur droit 104"/>
            <p:cNvCxnSpPr/>
            <p:nvPr/>
          </p:nvCxnSpPr>
          <p:spPr bwMode="auto">
            <a:xfrm>
              <a:off x="5841650" y="5678040"/>
              <a:ext cx="856800" cy="1588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6" name="Rectangle 40"/>
            <p:cNvSpPr>
              <a:spLocks noChangeArrowheads="1"/>
            </p:cNvSpPr>
            <p:nvPr/>
          </p:nvSpPr>
          <p:spPr bwMode="auto">
            <a:xfrm>
              <a:off x="4964175" y="5361460"/>
              <a:ext cx="31432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B</a:t>
              </a:r>
            </a:p>
          </p:txBody>
        </p:sp>
        <p:sp>
          <p:nvSpPr>
            <p:cNvPr id="107" name="Rectangle 40"/>
            <p:cNvSpPr>
              <a:spLocks noChangeArrowheads="1"/>
            </p:cNvSpPr>
            <p:nvPr/>
          </p:nvSpPr>
          <p:spPr bwMode="auto">
            <a:xfrm>
              <a:off x="6206090" y="5361460"/>
              <a:ext cx="49420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Yes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8" name="Rectangle 40"/>
            <p:cNvSpPr>
              <a:spLocks noChangeArrowheads="1"/>
            </p:cNvSpPr>
            <p:nvPr/>
          </p:nvSpPr>
          <p:spPr bwMode="auto">
            <a:xfrm>
              <a:off x="5319324" y="5361460"/>
              <a:ext cx="31432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C</a:t>
              </a:r>
            </a:p>
          </p:txBody>
        </p:sp>
        <p:sp>
          <p:nvSpPr>
            <p:cNvPr id="109" name="Rectangle 40"/>
            <p:cNvSpPr>
              <a:spLocks noChangeArrowheads="1"/>
            </p:cNvSpPr>
            <p:nvPr/>
          </p:nvSpPr>
          <p:spPr bwMode="auto">
            <a:xfrm>
              <a:off x="5884570" y="5361460"/>
              <a:ext cx="42398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No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0" name="ZoneTexte 86"/>
            <p:cNvSpPr txBox="1">
              <a:spLocks noChangeArrowheads="1"/>
            </p:cNvSpPr>
            <p:nvPr/>
          </p:nvSpPr>
          <p:spPr bwMode="auto">
            <a:xfrm>
              <a:off x="7947699" y="5681582"/>
              <a:ext cx="902724" cy="4837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Albumin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g/dl</a:t>
              </a:r>
              <a:endParaRPr lang="en-GB" sz="1400" b="1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cxnSp>
          <p:nvCxnSpPr>
            <p:cNvPr id="111" name="Connecteur droit 110"/>
            <p:cNvCxnSpPr/>
            <p:nvPr/>
          </p:nvCxnSpPr>
          <p:spPr bwMode="auto">
            <a:xfrm>
              <a:off x="7907168" y="5678040"/>
              <a:ext cx="856800" cy="1588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2" name="Rectangle 40"/>
            <p:cNvSpPr>
              <a:spLocks noChangeArrowheads="1"/>
            </p:cNvSpPr>
            <p:nvPr/>
          </p:nvSpPr>
          <p:spPr bwMode="auto">
            <a:xfrm>
              <a:off x="7196446" y="5361460"/>
              <a:ext cx="49420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Yes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3" name="Rectangle 40"/>
            <p:cNvSpPr>
              <a:spLocks noChangeArrowheads="1"/>
            </p:cNvSpPr>
            <p:nvPr/>
          </p:nvSpPr>
          <p:spPr bwMode="auto">
            <a:xfrm>
              <a:off x="7820594" y="5361460"/>
              <a:ext cx="58266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≥ 2.8</a:t>
              </a:r>
            </a:p>
          </p:txBody>
        </p:sp>
        <p:sp>
          <p:nvSpPr>
            <p:cNvPr id="121" name="ZoneTexte 86"/>
            <p:cNvSpPr txBox="1">
              <a:spLocks noChangeArrowheads="1"/>
            </p:cNvSpPr>
            <p:nvPr/>
          </p:nvSpPr>
          <p:spPr bwMode="auto">
            <a:xfrm>
              <a:off x="1547664" y="5361460"/>
              <a:ext cx="1162385" cy="289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Genotype 1</a:t>
              </a:r>
              <a:endParaRPr lang="en-GB" sz="1400" b="1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22" name="Rectangle 40"/>
            <p:cNvSpPr>
              <a:spLocks noChangeArrowheads="1"/>
            </p:cNvSpPr>
            <p:nvPr/>
          </p:nvSpPr>
          <p:spPr bwMode="auto">
            <a:xfrm>
              <a:off x="936859" y="5361460"/>
              <a:ext cx="41408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All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5" name="Rectangle 40"/>
            <p:cNvSpPr>
              <a:spLocks noChangeArrowheads="1"/>
            </p:cNvSpPr>
            <p:nvPr/>
          </p:nvSpPr>
          <p:spPr bwMode="auto">
            <a:xfrm>
              <a:off x="6835101" y="5361460"/>
              <a:ext cx="42398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No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cxnSp>
          <p:nvCxnSpPr>
            <p:cNvPr id="126" name="Connecteur droit 125"/>
            <p:cNvCxnSpPr/>
            <p:nvPr/>
          </p:nvCxnSpPr>
          <p:spPr bwMode="auto">
            <a:xfrm>
              <a:off x="6753620" y="5678040"/>
              <a:ext cx="856800" cy="1588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7" name="ZoneTexte 86"/>
            <p:cNvSpPr txBox="1">
              <a:spLocks noChangeArrowheads="1"/>
            </p:cNvSpPr>
            <p:nvPr/>
          </p:nvSpPr>
          <p:spPr bwMode="auto">
            <a:xfrm>
              <a:off x="4537713" y="5681582"/>
              <a:ext cx="1141959" cy="289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Child-Pugh</a:t>
              </a:r>
              <a:endParaRPr lang="en-GB" sz="1400" b="1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28" name="ZoneTexte 86"/>
            <p:cNvSpPr txBox="1">
              <a:spLocks noChangeArrowheads="1"/>
            </p:cNvSpPr>
            <p:nvPr/>
          </p:nvSpPr>
          <p:spPr bwMode="auto">
            <a:xfrm>
              <a:off x="5826249" y="5681582"/>
              <a:ext cx="823387" cy="289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Ascites</a:t>
              </a:r>
              <a:endParaRPr lang="en-GB" sz="1400" b="1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7" name="ZoneTexte 96"/>
            <p:cNvSpPr txBox="1"/>
            <p:nvPr/>
          </p:nvSpPr>
          <p:spPr>
            <a:xfrm>
              <a:off x="1172756" y="5085003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 smtClean="0"/>
                <a:t>53</a:t>
              </a:r>
              <a:endParaRPr lang="fr-FR" sz="1100" dirty="0"/>
            </a:p>
          </p:txBody>
        </p:sp>
        <p:sp>
          <p:nvSpPr>
            <p:cNvPr id="98" name="Rectangle 133"/>
            <p:cNvSpPr>
              <a:spLocks noChangeArrowheads="1"/>
            </p:cNvSpPr>
            <p:nvPr/>
          </p:nvSpPr>
          <p:spPr bwMode="auto">
            <a:xfrm>
              <a:off x="7957873" y="2709520"/>
              <a:ext cx="338400" cy="2668727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9" name="Rectangle 151"/>
            <p:cNvSpPr>
              <a:spLocks noChangeArrowheads="1"/>
            </p:cNvSpPr>
            <p:nvPr/>
          </p:nvSpPr>
          <p:spPr bwMode="auto">
            <a:xfrm>
              <a:off x="8394337" y="3866988"/>
              <a:ext cx="338400" cy="1511258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1" name="Rectangle 144"/>
            <p:cNvSpPr>
              <a:spLocks noChangeArrowheads="1"/>
            </p:cNvSpPr>
            <p:nvPr/>
          </p:nvSpPr>
          <p:spPr bwMode="auto">
            <a:xfrm>
              <a:off x="7932868" y="2297351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95</a:t>
              </a:r>
              <a:endParaRPr lang="en-GB" sz="1400" b="1" dirty="0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2" name="Rectangle 145"/>
            <p:cNvSpPr>
              <a:spLocks noChangeArrowheads="1"/>
            </p:cNvSpPr>
            <p:nvPr/>
          </p:nvSpPr>
          <p:spPr bwMode="auto">
            <a:xfrm>
              <a:off x="8373427" y="3447721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56</a:t>
              </a:r>
              <a:endParaRPr lang="en-GB" sz="1400" b="1" dirty="0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4" name="ZoneTexte 113"/>
            <p:cNvSpPr txBox="1"/>
            <p:nvPr/>
          </p:nvSpPr>
          <p:spPr>
            <a:xfrm>
              <a:off x="7960182" y="5085003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 smtClean="0"/>
                <a:t>42</a:t>
              </a:r>
              <a:endParaRPr lang="fr-FR" sz="1100" dirty="0"/>
            </a:p>
          </p:txBody>
        </p:sp>
        <p:sp>
          <p:nvSpPr>
            <p:cNvPr id="117" name="ZoneTexte 116"/>
            <p:cNvSpPr txBox="1"/>
            <p:nvPr/>
          </p:nvSpPr>
          <p:spPr>
            <a:xfrm>
              <a:off x="8370102" y="5085003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 smtClean="0"/>
                <a:t>18</a:t>
              </a:r>
              <a:endParaRPr lang="fr-FR" sz="1100" dirty="0"/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589348" y="5377377"/>
              <a:ext cx="826397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9" name="Rectangle 40"/>
            <p:cNvSpPr>
              <a:spLocks noChangeArrowheads="1"/>
            </p:cNvSpPr>
            <p:nvPr/>
          </p:nvSpPr>
          <p:spPr bwMode="auto">
            <a:xfrm>
              <a:off x="8330917" y="5361460"/>
              <a:ext cx="58897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&lt;</a:t>
              </a: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 2.8</a:t>
              </a:r>
            </a:p>
          </p:txBody>
        </p:sp>
        <p:sp>
          <p:nvSpPr>
            <p:cNvPr id="120" name="Rectangle 151"/>
            <p:cNvSpPr>
              <a:spLocks noChangeArrowheads="1"/>
            </p:cNvSpPr>
            <p:nvPr/>
          </p:nvSpPr>
          <p:spPr bwMode="auto">
            <a:xfrm>
              <a:off x="3139710" y="2674796"/>
              <a:ext cx="338400" cy="2703451"/>
            </a:xfrm>
            <a:prstGeom prst="rect">
              <a:avLst/>
            </a:prstGeom>
            <a:solidFill>
              <a:srgbClr val="C00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30" name="Rectangle 151"/>
            <p:cNvSpPr>
              <a:spLocks noChangeArrowheads="1"/>
            </p:cNvSpPr>
            <p:nvPr/>
          </p:nvSpPr>
          <p:spPr bwMode="auto">
            <a:xfrm>
              <a:off x="3645685" y="2852936"/>
              <a:ext cx="338400" cy="2525311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31" name="Rectangle 151"/>
            <p:cNvSpPr>
              <a:spLocks noChangeArrowheads="1"/>
            </p:cNvSpPr>
            <p:nvPr/>
          </p:nvSpPr>
          <p:spPr bwMode="auto">
            <a:xfrm>
              <a:off x="4034654" y="2852936"/>
              <a:ext cx="338400" cy="2525311"/>
            </a:xfrm>
            <a:prstGeom prst="rect">
              <a:avLst/>
            </a:prstGeom>
            <a:solidFill>
              <a:srgbClr val="C00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cxnSp>
          <p:nvCxnSpPr>
            <p:cNvPr id="132" name="Connecteur droit 131"/>
            <p:cNvCxnSpPr/>
            <p:nvPr/>
          </p:nvCxnSpPr>
          <p:spPr bwMode="auto">
            <a:xfrm>
              <a:off x="2689928" y="5438552"/>
              <a:ext cx="719993" cy="1588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" name="Connecteur droit 132"/>
            <p:cNvCxnSpPr/>
            <p:nvPr/>
          </p:nvCxnSpPr>
          <p:spPr bwMode="auto">
            <a:xfrm>
              <a:off x="3601839" y="5438552"/>
              <a:ext cx="719993" cy="1588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4" name="ZoneTexte 86"/>
            <p:cNvSpPr txBox="1">
              <a:spLocks noChangeArrowheads="1"/>
            </p:cNvSpPr>
            <p:nvPr/>
          </p:nvSpPr>
          <p:spPr bwMode="auto">
            <a:xfrm>
              <a:off x="2747503" y="5442094"/>
              <a:ext cx="684803" cy="289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GT 1a</a:t>
              </a:r>
              <a:endParaRPr lang="en-GB" sz="1400" b="1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35" name="ZoneTexte 86"/>
            <p:cNvSpPr txBox="1">
              <a:spLocks noChangeArrowheads="1"/>
            </p:cNvSpPr>
            <p:nvPr/>
          </p:nvSpPr>
          <p:spPr bwMode="auto">
            <a:xfrm>
              <a:off x="3489368" y="5442094"/>
              <a:ext cx="1082523" cy="4837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Other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g</a:t>
              </a:r>
              <a:r>
                <a:rPr lang="en-GB" sz="1400" b="1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enotypes</a:t>
              </a:r>
              <a:endParaRPr lang="en-GB" sz="1400" b="1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36" name="ZoneTexte 135"/>
            <p:cNvSpPr txBox="1"/>
            <p:nvPr/>
          </p:nvSpPr>
          <p:spPr>
            <a:xfrm>
              <a:off x="3618751" y="5085003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 smtClean="0"/>
                <a:t>26</a:t>
              </a:r>
              <a:endParaRPr lang="fr-FR" sz="1100" dirty="0"/>
            </a:p>
          </p:txBody>
        </p:sp>
        <p:sp>
          <p:nvSpPr>
            <p:cNvPr id="137" name="ZoneTexte 136"/>
            <p:cNvSpPr txBox="1"/>
            <p:nvPr/>
          </p:nvSpPr>
          <p:spPr>
            <a:xfrm>
              <a:off x="4056096" y="5085003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 smtClean="0"/>
                <a:t>22</a:t>
              </a:r>
              <a:endParaRPr lang="fr-FR" sz="1100" dirty="0"/>
            </a:p>
          </p:txBody>
        </p:sp>
        <p:sp>
          <p:nvSpPr>
            <p:cNvPr id="138" name="ZoneTexte 137"/>
            <p:cNvSpPr txBox="1"/>
            <p:nvPr/>
          </p:nvSpPr>
          <p:spPr>
            <a:xfrm>
              <a:off x="2744321" y="5085003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 smtClean="0"/>
                <a:t>34</a:t>
              </a:r>
              <a:endParaRPr lang="fr-FR" sz="1100" dirty="0"/>
            </a:p>
          </p:txBody>
        </p:sp>
        <p:sp>
          <p:nvSpPr>
            <p:cNvPr id="139" name="ZoneTexte 138"/>
            <p:cNvSpPr txBox="1"/>
            <p:nvPr/>
          </p:nvSpPr>
          <p:spPr>
            <a:xfrm>
              <a:off x="3140117" y="5085003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 smtClean="0"/>
                <a:t>31</a:t>
              </a:r>
              <a:endParaRPr lang="fr-FR" sz="1100" dirty="0"/>
            </a:p>
          </p:txBody>
        </p:sp>
        <p:sp>
          <p:nvSpPr>
            <p:cNvPr id="144" name="Rectangle 145"/>
            <p:cNvSpPr>
              <a:spLocks noChangeArrowheads="1"/>
            </p:cNvSpPr>
            <p:nvPr/>
          </p:nvSpPr>
          <p:spPr bwMode="auto">
            <a:xfrm>
              <a:off x="3123195" y="2260000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97</a:t>
              </a:r>
              <a:endParaRPr lang="en-GB" sz="1400" b="1" dirty="0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45" name="Rectangle 145"/>
            <p:cNvSpPr>
              <a:spLocks noChangeArrowheads="1"/>
            </p:cNvSpPr>
            <p:nvPr/>
          </p:nvSpPr>
          <p:spPr bwMode="auto">
            <a:xfrm>
              <a:off x="3632844" y="2328107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92</a:t>
              </a:r>
              <a:endParaRPr lang="en-GB" sz="1400" b="1" dirty="0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46" name="Rectangle 145"/>
            <p:cNvSpPr>
              <a:spLocks noChangeArrowheads="1"/>
            </p:cNvSpPr>
            <p:nvPr/>
          </p:nvSpPr>
          <p:spPr bwMode="auto">
            <a:xfrm>
              <a:off x="4014068" y="2374407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91</a:t>
              </a:r>
              <a:endParaRPr lang="en-GB" sz="1400" b="1" dirty="0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</p:grpSp>
      <p:grpSp>
        <p:nvGrpSpPr>
          <p:cNvPr id="93" name="Grouper 26"/>
          <p:cNvGrpSpPr/>
          <p:nvPr/>
        </p:nvGrpSpPr>
        <p:grpSpPr>
          <a:xfrm>
            <a:off x="0" y="6570663"/>
            <a:ext cx="857250" cy="288111"/>
            <a:chOff x="0" y="6570663"/>
            <a:chExt cx="1258957" cy="288111"/>
          </a:xfrm>
        </p:grpSpPr>
        <p:sp>
          <p:nvSpPr>
            <p:cNvPr id="94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5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ALLY-1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96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pPr lvl="0"/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ALLY-1 Study: DCV + SOF + RBV for advanced liver disease and post-liver transplant recurrence</a:t>
            </a:r>
            <a:endParaRPr lang="en-US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6" name="ZoneTexte 69"/>
          <p:cNvSpPr txBox="1">
            <a:spLocks noChangeArrowheads="1"/>
          </p:cNvSpPr>
          <p:nvPr/>
        </p:nvSpPr>
        <p:spPr bwMode="auto">
          <a:xfrm>
            <a:off x="4932040" y="6574299"/>
            <a:ext cx="41896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Poordad</a:t>
            </a:r>
            <a:r>
              <a:rPr lang="en-U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F.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2016, Jan 11 (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Epub</a:t>
            </a:r>
            <a:r>
              <a:rPr lang="en-U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ahead of print)</a:t>
            </a:r>
            <a:endParaRPr lang="en-US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 txBox="1">
            <a:spLocks/>
          </p:cNvSpPr>
          <p:nvPr/>
        </p:nvSpPr>
        <p:spPr>
          <a:xfrm>
            <a:off x="340469" y="1700808"/>
            <a:ext cx="8559056" cy="204452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>
              <a:spcBef>
                <a:spcPts val="0"/>
              </a:spcBef>
              <a:buClr>
                <a:srgbClr val="0070C0"/>
              </a:buClr>
            </a:pPr>
            <a:r>
              <a:rPr lang="en-US" sz="1800" b="1" dirty="0" smtClean="0">
                <a:solidFill>
                  <a:srgbClr val="0070C0"/>
                </a:solidFill>
                <a:latin typeface="Calibri" pitchFamily="34" charset="0"/>
              </a:rPr>
              <a:t>NS5A variants (-28, -30, -31, or -93 polymorphisms) detected in 22 of 112 patients</a:t>
            </a:r>
          </a:p>
          <a:p>
            <a:pPr lvl="1">
              <a:spcBef>
                <a:spcPts val="0"/>
              </a:spcBef>
              <a:buClr>
                <a:srgbClr val="0070C0"/>
              </a:buClr>
            </a:pPr>
            <a:r>
              <a:rPr lang="en-US" sz="1800" dirty="0" smtClean="0"/>
              <a:t>82% (18/22) achieved SVR</a:t>
            </a:r>
            <a:r>
              <a:rPr lang="en-US" sz="1800" baseline="-25000" dirty="0" smtClean="0"/>
              <a:t>12</a:t>
            </a:r>
          </a:p>
          <a:p>
            <a:pPr lvl="2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</a:pPr>
            <a:r>
              <a:rPr lang="en-US" dirty="0" smtClean="0"/>
              <a:t>10/14 in cirrhosis cohort ; 8/8 in post-transplant cohort</a:t>
            </a:r>
          </a:p>
          <a:p>
            <a:pPr lvl="1">
              <a:spcBef>
                <a:spcPts val="0"/>
              </a:spcBef>
              <a:buClr>
                <a:srgbClr val="0070C0"/>
              </a:buClr>
            </a:pPr>
            <a:r>
              <a:rPr lang="en-US" sz="1800" dirty="0" smtClean="0"/>
              <a:t>90% (81/90) without NS5A polymorphisms achieved </a:t>
            </a:r>
            <a:r>
              <a:rPr lang="en-US" sz="1800" dirty="0"/>
              <a:t>SVR</a:t>
            </a:r>
            <a:r>
              <a:rPr lang="en-US" sz="1800" baseline="-25000" dirty="0"/>
              <a:t>12</a:t>
            </a:r>
            <a:endParaRPr lang="en-US" sz="1800" dirty="0" smtClean="0"/>
          </a:p>
          <a:p>
            <a:pPr lvl="2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</a:pPr>
            <a:r>
              <a:rPr lang="en-US" dirty="0" smtClean="0"/>
              <a:t>39/45 in cirrhosis cohort ; 42/45 in post-transplant cohort</a:t>
            </a:r>
          </a:p>
          <a:p>
            <a:pPr>
              <a:spcBef>
                <a:spcPts val="0"/>
              </a:spcBef>
              <a:spcAft>
                <a:spcPts val="2400"/>
              </a:spcAft>
              <a:buClr>
                <a:srgbClr val="0070C0"/>
              </a:buClr>
            </a:pPr>
            <a:r>
              <a:rPr lang="en-US" sz="1800" b="1" dirty="0" smtClean="0">
                <a:solidFill>
                  <a:srgbClr val="0070C0"/>
                </a:solidFill>
                <a:latin typeface="Calibri" pitchFamily="34" charset="0"/>
              </a:rPr>
              <a:t>No NS5B-S282 variants detected at baseline or failure</a:t>
            </a:r>
          </a:p>
        </p:txBody>
      </p:sp>
      <p:graphicFrame>
        <p:nvGraphicFramePr>
          <p:cNvPr id="4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416986"/>
              </p:ext>
            </p:extLst>
          </p:nvPr>
        </p:nvGraphicFramePr>
        <p:xfrm>
          <a:off x="395536" y="4437112"/>
          <a:ext cx="8234420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3168"/>
                <a:gridCol w="2562212"/>
                <a:gridCol w="2079040"/>
              </a:tblGrid>
              <a:tr h="428105"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Advanced cirrhosis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Post-transplant</a:t>
                      </a:r>
                      <a:endParaRPr lang="en-US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</a:tr>
              <a:tr h="398719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66"/>
                          </a:solidFill>
                        </a:rPr>
                        <a:t>Virologic failures, N</a:t>
                      </a:r>
                      <a:endParaRPr lang="en-US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66"/>
                          </a:solidFill>
                        </a:rPr>
                        <a:t>10 (9 relapses)</a:t>
                      </a:r>
                      <a:endParaRPr lang="en-US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66"/>
                          </a:solidFill>
                        </a:rPr>
                        <a:t>3 (all relapses)</a:t>
                      </a:r>
                      <a:endParaRPr lang="en-US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2464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66"/>
                          </a:solidFill>
                        </a:rPr>
                        <a:t>NS5A RAVs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</a:rPr>
                        <a:t> at baseline, n/N</a:t>
                      </a:r>
                      <a:r>
                        <a:rPr lang="en-US" sz="1400" b="1" baseline="30000" dirty="0" smtClean="0">
                          <a:solidFill>
                            <a:srgbClr val="000066"/>
                          </a:solidFill>
                        </a:rPr>
                        <a:t>*</a:t>
                      </a:r>
                      <a:endParaRPr lang="en-US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66"/>
                          </a:solidFill>
                        </a:rPr>
                        <a:t>4/10</a:t>
                      </a:r>
                      <a:endParaRPr lang="en-US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66"/>
                          </a:solidFill>
                        </a:rPr>
                        <a:t>0/3</a:t>
                      </a:r>
                      <a:endParaRPr lang="en-US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72464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66"/>
                          </a:solidFill>
                        </a:rPr>
                        <a:t>NS5A RAVs at failure, n/N</a:t>
                      </a:r>
                      <a:r>
                        <a:rPr lang="en-US" sz="1400" b="1" baseline="30000" dirty="0" smtClean="0">
                          <a:solidFill>
                            <a:srgbClr val="000066"/>
                          </a:solidFill>
                        </a:rPr>
                        <a:t>*</a:t>
                      </a:r>
                      <a:endParaRPr lang="en-US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66"/>
                          </a:solidFill>
                        </a:rPr>
                        <a:t>10/10</a:t>
                      </a:r>
                      <a:endParaRPr lang="en-US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66"/>
                          </a:solidFill>
                        </a:rPr>
                        <a:t>3/3</a:t>
                      </a:r>
                      <a:endParaRPr lang="en-US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2464">
                <a:tc gridSpan="3">
                  <a:txBody>
                    <a:bodyPr/>
                    <a:lstStyle/>
                    <a:p>
                      <a:r>
                        <a:rPr lang="en-US" sz="1600" baseline="30000" dirty="0" smtClean="0">
                          <a:solidFill>
                            <a:srgbClr val="000066"/>
                          </a:solidFill>
                        </a:rPr>
                        <a:t>*</a:t>
                      </a:r>
                      <a:r>
                        <a:rPr lang="en-US" sz="1400" baseline="30000" dirty="0" smtClean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000066"/>
                          </a:solidFill>
                        </a:rPr>
                        <a:t>Assessed by population-based</a:t>
                      </a:r>
                      <a:r>
                        <a:rPr lang="en-US" sz="1400" baseline="0" dirty="0" smtClean="0">
                          <a:solidFill>
                            <a:srgbClr val="000066"/>
                          </a:solidFill>
                        </a:rPr>
                        <a:t> sequencing</a:t>
                      </a:r>
                      <a:endParaRPr lang="en-US" sz="14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pSp>
        <p:nvGrpSpPr>
          <p:cNvPr id="5" name="Grouper 26"/>
          <p:cNvGrpSpPr/>
          <p:nvPr/>
        </p:nvGrpSpPr>
        <p:grpSpPr>
          <a:xfrm>
            <a:off x="0" y="6570663"/>
            <a:ext cx="857250" cy="288111"/>
            <a:chOff x="0" y="6570663"/>
            <a:chExt cx="1258957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ALLY-1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pPr lvl="0"/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ALLY-1 Study: DCV + SOF + RBV for advanced liver disease and post-liver transplant recurrence</a:t>
            </a:r>
            <a:endParaRPr lang="en-US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898551" y="3933056"/>
            <a:ext cx="74178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Calibri" pitchFamily="34" charset="0"/>
              </a:rPr>
              <a:t>NS5A resistance-associated variants in patients with </a:t>
            </a:r>
            <a:r>
              <a:rPr lang="en-US" sz="2000" b="1" dirty="0" err="1" smtClean="0">
                <a:solidFill>
                  <a:srgbClr val="0070C0"/>
                </a:solidFill>
                <a:latin typeface="Calibri" pitchFamily="34" charset="0"/>
              </a:rPr>
              <a:t>virologic</a:t>
            </a:r>
            <a:r>
              <a:rPr lang="en-US" sz="2000" b="1" dirty="0" smtClean="0">
                <a:solidFill>
                  <a:srgbClr val="0070C0"/>
                </a:solidFill>
                <a:latin typeface="Calibri" pitchFamily="34" charset="0"/>
              </a:rPr>
              <a:t> failure</a:t>
            </a:r>
            <a:endParaRPr lang="fr-FR" sz="2000" dirty="0">
              <a:latin typeface="Calibri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267744" y="1124744"/>
            <a:ext cx="46615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alibri" pitchFamily="34" charset="0"/>
              </a:rPr>
              <a:t>Baseline resistance polymorphisms</a:t>
            </a:r>
          </a:p>
        </p:txBody>
      </p: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4932040" y="6574299"/>
            <a:ext cx="41896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Poordad</a:t>
            </a:r>
            <a:r>
              <a:rPr lang="en-U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F.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2016, Jan 11 (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Epub</a:t>
            </a:r>
            <a:r>
              <a:rPr lang="en-U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ahead of print)</a:t>
            </a:r>
            <a:endParaRPr lang="en-US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477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41916"/>
              </p:ext>
            </p:extLst>
          </p:nvPr>
        </p:nvGraphicFramePr>
        <p:xfrm>
          <a:off x="318265" y="1897272"/>
          <a:ext cx="8571737" cy="4143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7132"/>
                <a:gridCol w="2587755"/>
                <a:gridCol w="2276850"/>
              </a:tblGrid>
              <a:tr h="5416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Advanced</a:t>
                      </a:r>
                      <a:r>
                        <a:rPr lang="en-US" sz="1600" b="1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c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irrhosis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 = 60</a:t>
                      </a:r>
                    </a:p>
                  </a:txBody>
                  <a:tcPr marL="27432" marR="27432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Post-transplant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53</a:t>
                      </a:r>
                    </a:p>
                  </a:txBody>
                  <a:tcPr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</a:tr>
              <a:tr h="28731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Death</a:t>
                      </a:r>
                      <a:endParaRPr lang="en-US" sz="1400" b="1" baseline="3000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731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Serious adverse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</a:t>
                      </a:r>
                      <a:endParaRPr lang="en-US" sz="1400" b="1" baseline="3000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 (17%), all unrelated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(9%), all unrelated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8731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Grade 3 or 4 adverse event*</a:t>
                      </a:r>
                      <a:endParaRPr lang="en-US" sz="1400" b="1" baseline="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11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(18%)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 (8%)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7318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Discontinuations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due to adverse event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87318">
                <a:tc>
                  <a:txBody>
                    <a:bodyPr/>
                    <a:lstStyle/>
                    <a:p>
                      <a:pPr marL="228600" marR="0" indent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All study medications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 (2%)</a:t>
                      </a:r>
                      <a:endParaRPr lang="en-US" sz="1400" b="1" baseline="3000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 (2%)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28600" marR="0" indent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RBV only 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 (17%)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 (8%)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1943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kern="1200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AE (any grade)</a:t>
                      </a:r>
                      <a:r>
                        <a:rPr lang="en-US" sz="1400" b="1" kern="1200" baseline="0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≥ 10%</a:t>
                      </a:r>
                      <a:r>
                        <a:rPr lang="en-US" sz="1400" b="1" kern="1200" baseline="0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either cohort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87318">
                <a:tc>
                  <a:txBody>
                    <a:bodyPr/>
                    <a:lstStyle/>
                    <a:p>
                      <a:pPr marL="23018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Headache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 (15%)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19 (36%)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7318">
                <a:tc>
                  <a:txBody>
                    <a:bodyPr/>
                    <a:lstStyle/>
                    <a:p>
                      <a:pPr marL="230188" marR="0" indent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Fatigue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11 (18%)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15 (28%)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7318">
                <a:tc>
                  <a:txBody>
                    <a:bodyPr/>
                    <a:lstStyle/>
                    <a:p>
                      <a:pPr marL="230188" marR="0" indent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Anemia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12 (20%)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 (19%)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7318">
                <a:tc>
                  <a:txBody>
                    <a:bodyPr/>
                    <a:lstStyle/>
                    <a:p>
                      <a:pPr marL="230188" marR="0" indent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Diarrhea</a:t>
                      </a:r>
                      <a:endParaRPr lang="en-US" sz="1400" b="1" baseline="3000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 (8%)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 (19%)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7318">
                <a:tc>
                  <a:txBody>
                    <a:bodyPr/>
                    <a:lstStyle/>
                    <a:p>
                      <a:pPr marL="23018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Nausea</a:t>
                      </a:r>
                      <a:endParaRPr lang="en-US" sz="1400" b="1" kern="1200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 (17%)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(6</a:t>
                      </a: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%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797">
                <a:tc>
                  <a:txBody>
                    <a:bodyPr/>
                    <a:lstStyle/>
                    <a:p>
                      <a:pPr marL="23018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kern="120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+mn-cs"/>
                        </a:rPr>
                        <a:t>Arthralgia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 (2%)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 (13%)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3336" y="6054251"/>
            <a:ext cx="8589144" cy="35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1400" baseline="30000" dirty="0"/>
              <a:t>*</a:t>
            </a:r>
            <a:r>
              <a:rPr lang="en-US" sz="1400" dirty="0"/>
              <a:t> 4 events (anemia, non-cardiac chest pain, arthralgia, headache) considered related to study </a:t>
            </a:r>
            <a:r>
              <a:rPr lang="en-US" sz="1400" dirty="0" smtClean="0"/>
              <a:t>medication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298653" y="1122253"/>
            <a:ext cx="87487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events, n (%)</a:t>
            </a:r>
            <a:endParaRPr lang="en-US" sz="2400" b="1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7" name="Grouper 26"/>
          <p:cNvGrpSpPr/>
          <p:nvPr/>
        </p:nvGrpSpPr>
        <p:grpSpPr>
          <a:xfrm>
            <a:off x="0" y="6570663"/>
            <a:ext cx="857250" cy="288111"/>
            <a:chOff x="0" y="6570663"/>
            <a:chExt cx="1258957" cy="288111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ALLY-1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pPr lvl="0"/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ALLY-1 Study: DCV + SOF + RBV for advanced liver disease and post-liver transplant recurrence</a:t>
            </a:r>
            <a:endParaRPr lang="en-US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4932040" y="6574299"/>
            <a:ext cx="41896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Poordad</a:t>
            </a:r>
            <a:r>
              <a:rPr lang="en-U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F.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2016, Jan 11 (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Epub</a:t>
            </a:r>
            <a:r>
              <a:rPr lang="en-U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ahead of print)</a:t>
            </a:r>
            <a:endParaRPr lang="en-US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678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 err="1" smtClean="0"/>
              <a:t>Summary</a:t>
            </a:r>
            <a:endParaRPr lang="fr-FR" sz="2800" dirty="0" smtClean="0"/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SVR</a:t>
            </a:r>
            <a:r>
              <a:rPr lang="en-US" sz="2000" baseline="-25000" dirty="0" smtClean="0"/>
              <a:t>12</a:t>
            </a:r>
            <a:r>
              <a:rPr lang="en-US" sz="2000" dirty="0" smtClean="0"/>
              <a:t> </a:t>
            </a:r>
            <a:r>
              <a:rPr lang="en-US" sz="2000" dirty="0"/>
              <a:t>achieved by 94% of liver transplant recipients with HCV recurrence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/>
              <a:t>Favorable drug-drug interaction profile that did not require dose modification of pre-transplant or immunosuppressant medications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1800" dirty="0"/>
              <a:t>No events of graft rejection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000" dirty="0"/>
              <a:t>SVR</a:t>
            </a:r>
            <a:r>
              <a:rPr lang="en-US" sz="2000" baseline="-25000" dirty="0"/>
              <a:t>12</a:t>
            </a:r>
            <a:r>
              <a:rPr lang="en-US" sz="2000" dirty="0"/>
              <a:t> in 92% of patients with Child-Pugh class A cirrhosis, 94% in class B, 56% in class C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000" spc="-30" dirty="0"/>
              <a:t>High </a:t>
            </a:r>
            <a:r>
              <a:rPr lang="en-US" sz="2000" dirty="0"/>
              <a:t>SVR</a:t>
            </a:r>
            <a:r>
              <a:rPr lang="en-US" sz="2000" baseline="-25000" dirty="0"/>
              <a:t>12</a:t>
            </a:r>
            <a:r>
              <a:rPr lang="en-US" sz="2000" dirty="0"/>
              <a:t> </a:t>
            </a:r>
            <a:r>
              <a:rPr lang="en-US" sz="2000" spc="-30" dirty="0" smtClean="0"/>
              <a:t>rates </a:t>
            </a:r>
            <a:r>
              <a:rPr lang="en-US" sz="2000" spc="-30" dirty="0"/>
              <a:t>in GT-3 patients: 83% </a:t>
            </a:r>
            <a:r>
              <a:rPr lang="en-US" sz="2000" spc="-30" dirty="0" smtClean="0"/>
              <a:t>of advanced </a:t>
            </a:r>
            <a:r>
              <a:rPr lang="en-US" sz="2000" spc="-30" dirty="0"/>
              <a:t>cirrhosis, 91</a:t>
            </a:r>
            <a:r>
              <a:rPr lang="en-US" sz="2000" spc="-30" dirty="0" smtClean="0"/>
              <a:t>% of </a:t>
            </a:r>
            <a:r>
              <a:rPr lang="en-US" sz="2000" spc="-30" dirty="0"/>
              <a:t>post-</a:t>
            </a:r>
            <a:r>
              <a:rPr lang="en-US" sz="2000" spc="-30" dirty="0" smtClean="0"/>
              <a:t>transplant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000" dirty="0"/>
              <a:t>SVR</a:t>
            </a:r>
            <a:r>
              <a:rPr lang="en-US" sz="2000" baseline="-25000" dirty="0"/>
              <a:t>12</a:t>
            </a:r>
            <a:r>
              <a:rPr lang="en-US" sz="2000" dirty="0"/>
              <a:t> </a:t>
            </a:r>
            <a:r>
              <a:rPr lang="en-US" sz="2000" dirty="0" smtClean="0"/>
              <a:t>rate of only 76% in genotype 1 advanced cirrhosis</a:t>
            </a:r>
            <a:r>
              <a:rPr lang="en-US" sz="2000" spc="-30" dirty="0" smtClean="0"/>
              <a:t>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endParaRPr lang="en-US" sz="2000" spc="-30" dirty="0"/>
          </a:p>
        </p:txBody>
      </p:sp>
      <p:grpSp>
        <p:nvGrpSpPr>
          <p:cNvPr id="4" name="Grouper 26"/>
          <p:cNvGrpSpPr/>
          <p:nvPr/>
        </p:nvGrpSpPr>
        <p:grpSpPr>
          <a:xfrm>
            <a:off x="0" y="6570663"/>
            <a:ext cx="857250" cy="288111"/>
            <a:chOff x="0" y="6570663"/>
            <a:chExt cx="1258957" cy="288111"/>
          </a:xfrm>
        </p:grpSpPr>
        <p:sp>
          <p:nvSpPr>
            <p:cNvPr id="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ALLY-1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pPr lvl="0"/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ALLY-1 Study: DCV + SOF + RBV for advanced liver disease and post-liver transplant recurrence</a:t>
            </a:r>
            <a:endParaRPr lang="en-US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4932040" y="6574299"/>
            <a:ext cx="41896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Poordad</a:t>
            </a:r>
            <a:r>
              <a:rPr lang="en-U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F.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2016, Jan 11 (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Epub</a:t>
            </a:r>
            <a:r>
              <a:rPr lang="en-U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ahead of print)</a:t>
            </a:r>
            <a:endParaRPr lang="en-US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1739</TotalTime>
  <Words>862</Words>
  <Application>Microsoft Office PowerPoint</Application>
  <PresentationFormat>Affichage à l'écran (4:3)</PresentationFormat>
  <Paragraphs>226</Paragraphs>
  <Slides>6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HCV-trials.com 2015 </vt:lpstr>
      <vt:lpstr>ALLY-1 Study: DCV + SOF + RBV for advanced liver disease and post-liver transplant recurrence</vt:lpstr>
      <vt:lpstr>ALLY-1 Study: DCV + SOF + RBV for advanced liver disease and post-liver transplant recurrence</vt:lpstr>
      <vt:lpstr>ALLY-1 Study: DCV + SOF + RBV for advanced liver disease and post-liver transplant recurrence</vt:lpstr>
      <vt:lpstr>ALLY-1 Study: DCV + SOF + RBV for advanced liver disease and post-liver transplant recurrence</vt:lpstr>
      <vt:lpstr>ALLY-1 Study: DCV + SOF + RBV for advanced liver disease and post-liver transplant recurrence</vt:lpstr>
      <vt:lpstr>ALLY-1 Study: DCV + SOF + RBV for advanced liver disease and post-liver transplant recurrence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</cp:lastModifiedBy>
  <cp:revision>92</cp:revision>
  <dcterms:created xsi:type="dcterms:W3CDTF">2010-10-19T10:42:50Z</dcterms:created>
  <dcterms:modified xsi:type="dcterms:W3CDTF">2016-02-01T08:38:56Z</dcterms:modified>
</cp:coreProperties>
</file>