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0066"/>
    <a:srgbClr val="FFFFFF"/>
    <a:srgbClr val="333399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2718" y="-23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01/02/2016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308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cteur droit avec flèche 34"/>
          <p:cNvCxnSpPr/>
          <p:nvPr/>
        </p:nvCxnSpPr>
        <p:spPr>
          <a:xfrm>
            <a:off x="2915816" y="3419324"/>
            <a:ext cx="5328592" cy="0"/>
          </a:xfrm>
          <a:prstGeom prst="straightConnector1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915816" y="2699244"/>
            <a:ext cx="5328592" cy="0"/>
          </a:xfrm>
          <a:prstGeom prst="straightConnector1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0101" y="1331886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808826" y="2181632"/>
            <a:ext cx="472781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220101" y="5709357"/>
            <a:ext cx="6440131" cy="74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 in genotype 1</a:t>
            </a: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15424"/>
              </p:ext>
            </p:extLst>
          </p:nvPr>
        </p:nvGraphicFramePr>
        <p:xfrm>
          <a:off x="5095242" y="2449940"/>
          <a:ext cx="2329558" cy="481584"/>
        </p:xfrm>
        <a:graphic>
          <a:graphicData uri="http://schemas.openxmlformats.org/drawingml/2006/table">
            <a:tbl>
              <a:tblPr/>
              <a:tblGrid>
                <a:gridCol w="2329558"/>
              </a:tblGrid>
              <a:tr h="282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60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95475"/>
              </p:ext>
            </p:extLst>
          </p:nvPr>
        </p:nvGraphicFramePr>
        <p:xfrm>
          <a:off x="5095242" y="3153784"/>
          <a:ext cx="2329558" cy="530352"/>
        </p:xfrm>
        <a:graphic>
          <a:graphicData uri="http://schemas.openxmlformats.org/drawingml/2006/table">
            <a:tbl>
              <a:tblPr/>
              <a:tblGrid>
                <a:gridCol w="232955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60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166205" y="1468504"/>
            <a:ext cx="1765835" cy="43768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Not </a:t>
            </a: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randomised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433300" y="2126189"/>
            <a:ext cx="19020" cy="151881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7145162" y="160129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689012" y="347733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53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88982" y="1960501"/>
            <a:ext cx="2851529" cy="228147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 genotypes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experienced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NS5A inhibitor-naïve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Advanced cirrhosis* or post-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liver transplant recurrence**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910466" y="3115084"/>
            <a:ext cx="2300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Post-</a:t>
            </a:r>
            <a:r>
              <a:rPr lang="en-US" sz="1400" smtClean="0"/>
              <a:t>transplant recurrence</a:t>
            </a:r>
            <a:endParaRPr lang="en-US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8260050" y="3234462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SVR</a:t>
            </a:r>
            <a:r>
              <a:rPr lang="en-US" sz="1600" baseline="-25000" smtClean="0"/>
              <a:t>12</a:t>
            </a:r>
            <a:endParaRPr lang="en-US" sz="1600" baseline="-25000"/>
          </a:p>
        </p:txBody>
      </p:sp>
      <p:sp>
        <p:nvSpPr>
          <p:cNvPr id="39" name="ZoneTexte 38"/>
          <p:cNvSpPr txBox="1"/>
          <p:nvPr/>
        </p:nvSpPr>
        <p:spPr>
          <a:xfrm>
            <a:off x="8277788" y="2520764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SVR</a:t>
            </a:r>
            <a:r>
              <a:rPr lang="en-US" sz="1600" baseline="-25000" smtClean="0"/>
              <a:t>12</a:t>
            </a:r>
            <a:endParaRPr lang="en-US" sz="1600" baseline="-25000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3689262" y="2722058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60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199933" y="2359809"/>
            <a:ext cx="1701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Advanced cirrhosis</a:t>
            </a:r>
            <a:endParaRPr lang="en-US" sz="1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84504" y="4336264"/>
            <a:ext cx="6240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 Child-Pugh A, B or C, MELD score 8-40, </a:t>
            </a:r>
            <a:r>
              <a:rPr lang="en-US" sz="1400" dirty="0" err="1" smtClean="0"/>
              <a:t>hepatocarcinoma</a:t>
            </a:r>
            <a:r>
              <a:rPr lang="en-US" sz="1400" dirty="0" smtClean="0"/>
              <a:t> allowed</a:t>
            </a:r>
          </a:p>
          <a:p>
            <a:r>
              <a:rPr lang="en-US" sz="1400" dirty="0" smtClean="0"/>
              <a:t>** ≥ 3 months post-transplant, no rejection, any immunosuppressive regimen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409935" y="4922781"/>
            <a:ext cx="5530217" cy="59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600 mg/day (bid dosing), adjusted to 1000 mg/day, </a:t>
            </a:r>
          </a:p>
          <a:p>
            <a:pPr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based on hemoglobin and 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creatinine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clearance </a:t>
            </a:r>
            <a:endParaRPr lang="en-US" sz="1600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98382908"/>
              </p:ext>
            </p:extLst>
          </p:nvPr>
        </p:nvGraphicFramePr>
        <p:xfrm>
          <a:off x="467544" y="1658938"/>
          <a:ext cx="8359576" cy="3713134"/>
        </p:xfrm>
        <a:graphic>
          <a:graphicData uri="http://schemas.openxmlformats.org/drawingml/2006/table">
            <a:tbl>
              <a:tblPr/>
              <a:tblGrid>
                <a:gridCol w="3893676"/>
                <a:gridCol w="2305236"/>
                <a:gridCol w="2160664"/>
              </a:tblGrid>
              <a:tr h="609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Advanced cirrhosis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Post-transplant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48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8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8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475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by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Fibrotest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: F0-F2 / F3 /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 / 35% / 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56848" y="5417348"/>
            <a:ext cx="85058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Advanced </a:t>
            </a:r>
            <a:r>
              <a:rPr lang="fr-FR" b="1" dirty="0" err="1" smtClean="0">
                <a:solidFill>
                  <a:srgbClr val="0070C0"/>
                </a:solidFill>
                <a:latin typeface="Calibri" pitchFamily="34" charset="0"/>
              </a:rPr>
              <a:t>cirrhosis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latin typeface="Calibri" pitchFamily="34" charset="0"/>
              </a:rPr>
              <a:t>cohort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/>
              <a:t>Child </a:t>
            </a:r>
            <a:r>
              <a:rPr lang="fr-FR" sz="1600" dirty="0" err="1" smtClean="0"/>
              <a:t>Pugh</a:t>
            </a:r>
            <a:r>
              <a:rPr lang="fr-FR" sz="1600" dirty="0" smtClean="0"/>
              <a:t> A = 12 (MELD score 10-15 : 5/12) 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/>
              <a:t>B = 32 (2/3 </a:t>
            </a:r>
            <a:r>
              <a:rPr lang="fr-FR" sz="1600" dirty="0" err="1" smtClean="0"/>
              <a:t>with</a:t>
            </a:r>
            <a:r>
              <a:rPr lang="fr-FR" sz="1600" dirty="0" smtClean="0"/>
              <a:t> ascites and/or </a:t>
            </a:r>
            <a:r>
              <a:rPr lang="fr-FR" sz="1600" dirty="0" err="1" smtClean="0"/>
              <a:t>encephalopathy</a:t>
            </a:r>
            <a:r>
              <a:rPr lang="fr-FR" sz="1600" dirty="0" smtClean="0"/>
              <a:t>, MELD score 10-20 : 25/32)  </a:t>
            </a:r>
          </a:p>
          <a:p>
            <a:pPr marL="742950" lvl="1" indent="-285750"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/>
              <a:t>C = 16 (all </a:t>
            </a:r>
            <a:r>
              <a:rPr lang="fr-FR" sz="1600" dirty="0" err="1" smtClean="0"/>
              <a:t>with</a:t>
            </a:r>
            <a:r>
              <a:rPr lang="fr-FR" sz="1600" dirty="0" smtClean="0"/>
              <a:t> ascites and </a:t>
            </a:r>
            <a:r>
              <a:rPr lang="fr-FR" sz="1600" dirty="0" err="1" smtClean="0"/>
              <a:t>encephalopathy</a:t>
            </a:r>
            <a:r>
              <a:rPr lang="fr-FR" sz="1600" dirty="0" smtClean="0"/>
              <a:t> ; MELD score ≥ 16 : 13/16)</a:t>
            </a:r>
            <a:endParaRPr lang="fr-FR" sz="1600" dirty="0"/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36258" y="1128713"/>
            <a:ext cx="3858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124" name="Groupe 123"/>
          <p:cNvGrpSpPr/>
          <p:nvPr/>
        </p:nvGrpSpPr>
        <p:grpSpPr>
          <a:xfrm>
            <a:off x="1979712" y="1751072"/>
            <a:ext cx="4752528" cy="381784"/>
            <a:chOff x="1979712" y="1656563"/>
            <a:chExt cx="4752528" cy="381784"/>
          </a:xfrm>
        </p:grpSpPr>
        <p:sp>
          <p:nvSpPr>
            <p:cNvPr id="123" name="AutoShape 126"/>
            <p:cNvSpPr>
              <a:spLocks noChangeArrowheads="1"/>
            </p:cNvSpPr>
            <p:nvPr/>
          </p:nvSpPr>
          <p:spPr bwMode="auto">
            <a:xfrm>
              <a:off x="1979712" y="1677658"/>
              <a:ext cx="4752528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2192066" y="1768998"/>
              <a:ext cx="177800" cy="14446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4658317" y="1781450"/>
              <a:ext cx="177800" cy="14446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2349229" y="1656563"/>
              <a:ext cx="193529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Advanced fibrosis</a:t>
              </a:r>
              <a:endParaRPr lang="en-GB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4815480" y="1669015"/>
              <a:ext cx="17169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Post-transplant</a:t>
              </a:r>
              <a:endParaRPr lang="en-GB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179512" y="2060848"/>
            <a:ext cx="8740378" cy="4039120"/>
            <a:chOff x="179512" y="2126184"/>
            <a:chExt cx="8740378" cy="4039120"/>
          </a:xfrm>
        </p:grpSpPr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79512" y="2126184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762046" y="3079910"/>
              <a:ext cx="338400" cy="2298337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277937" y="4590847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277937" y="3898697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79512" y="2517572"/>
              <a:ext cx="295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277937" y="3208134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527094" y="469720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527094" y="40066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527094" y="26223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527094" y="331290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617583" y="2612822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730080" y="268009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82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2121851" y="2328824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95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2145816" y="2696901"/>
              <a:ext cx="338400" cy="2681346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B20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777800" y="256857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</a:t>
              </a: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3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1171614" y="232177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94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>
              <a:off x="7335305" y="3264061"/>
              <a:ext cx="338400" cy="2114186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1" name="Rectangle 151"/>
            <p:cNvSpPr>
              <a:spLocks noChangeArrowheads="1"/>
            </p:cNvSpPr>
            <p:nvPr/>
          </p:nvSpPr>
          <p:spPr bwMode="auto">
            <a:xfrm>
              <a:off x="2760969" y="3265105"/>
              <a:ext cx="338400" cy="2113142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6365630" y="3160932"/>
              <a:ext cx="338400" cy="2217315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51"/>
            <p:cNvSpPr>
              <a:spLocks noChangeArrowheads="1"/>
            </p:cNvSpPr>
            <p:nvPr/>
          </p:nvSpPr>
          <p:spPr bwMode="auto">
            <a:xfrm>
              <a:off x="6851917" y="2697945"/>
              <a:ext cx="338400" cy="2680302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5357457" y="3878563"/>
              <a:ext cx="338400" cy="1499684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0" name="Rectangle 151"/>
            <p:cNvSpPr>
              <a:spLocks noChangeArrowheads="1"/>
            </p:cNvSpPr>
            <p:nvPr/>
          </p:nvSpPr>
          <p:spPr bwMode="auto">
            <a:xfrm>
              <a:off x="5929790" y="2852737"/>
              <a:ext cx="338400" cy="2525509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4576865" y="2852936"/>
              <a:ext cx="338400" cy="2525312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Rectangle 151"/>
            <p:cNvSpPr>
              <a:spLocks noChangeArrowheads="1"/>
            </p:cNvSpPr>
            <p:nvPr/>
          </p:nvSpPr>
          <p:spPr bwMode="auto">
            <a:xfrm>
              <a:off x="4958013" y="2731625"/>
              <a:ext cx="338400" cy="264662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795407" y="2987472"/>
              <a:ext cx="338400" cy="2390775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Rectangle 151"/>
            <p:cNvSpPr>
              <a:spLocks noChangeArrowheads="1"/>
            </p:cNvSpPr>
            <p:nvPr/>
          </p:nvSpPr>
          <p:spPr bwMode="auto">
            <a:xfrm>
              <a:off x="1173925" y="2744244"/>
              <a:ext cx="338400" cy="2634003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3" name="Rectangle 144"/>
            <p:cNvSpPr>
              <a:spLocks noChangeArrowheads="1"/>
            </p:cNvSpPr>
            <p:nvPr/>
          </p:nvSpPr>
          <p:spPr bwMode="auto">
            <a:xfrm>
              <a:off x="4555628" y="232127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92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Rectangle 145"/>
            <p:cNvSpPr>
              <a:spLocks noChangeArrowheads="1"/>
            </p:cNvSpPr>
            <p:nvPr/>
          </p:nvSpPr>
          <p:spPr bwMode="auto">
            <a:xfrm>
              <a:off x="4917413" y="229449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94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5327827" y="345734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56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6" name="Rectangle 145"/>
            <p:cNvSpPr>
              <a:spLocks noChangeArrowheads="1"/>
            </p:cNvSpPr>
            <p:nvPr/>
          </p:nvSpPr>
          <p:spPr bwMode="auto">
            <a:xfrm>
              <a:off x="5892123" y="235515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91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7312155" y="292489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8" name="Rectangle 145"/>
            <p:cNvSpPr>
              <a:spLocks noChangeArrowheads="1"/>
            </p:cNvSpPr>
            <p:nvPr/>
          </p:nvSpPr>
          <p:spPr bwMode="auto">
            <a:xfrm>
              <a:off x="2722651" y="285699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354055" y="2739229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78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0" name="Rectangle 145"/>
            <p:cNvSpPr>
              <a:spLocks noChangeArrowheads="1"/>
            </p:cNvSpPr>
            <p:nvPr/>
          </p:nvSpPr>
          <p:spPr bwMode="auto">
            <a:xfrm>
              <a:off x="6823999" y="2290952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573174" y="5085003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N</a:t>
              </a:r>
              <a:endParaRPr lang="fr-FR" sz="11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732415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45</a:t>
              </a:r>
              <a:endParaRPr lang="fr-FR" sz="1100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2169760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41</a:t>
              </a:r>
              <a:endParaRPr lang="fr-FR" sz="1100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776960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60</a:t>
              </a:r>
              <a:endParaRPr lang="fr-FR" sz="1100" dirty="0"/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4575009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12</a:t>
              </a:r>
              <a:endParaRPr lang="fr-FR" sz="1100" dirty="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944648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3</a:t>
              </a:r>
              <a:r>
                <a:rPr lang="fr-FR" sz="1100" dirty="0" smtClean="0"/>
                <a:t>2</a:t>
              </a:r>
              <a:endParaRPr lang="fr-FR" sz="11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342287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16</a:t>
              </a:r>
              <a:endParaRPr lang="fr-FR" sz="1100" dirty="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902983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23</a:t>
              </a:r>
              <a:endParaRPr lang="fr-FR" sz="1100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375163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37</a:t>
              </a:r>
              <a:endParaRPr lang="fr-FR" sz="1100" dirty="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846685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23</a:t>
              </a:r>
              <a:endParaRPr lang="fr-FR" sz="1100" dirty="0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359038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37</a:t>
              </a:r>
              <a:endParaRPr lang="fr-FR" sz="1100" dirty="0"/>
            </a:p>
          </p:txBody>
        </p:sp>
        <p:cxnSp>
          <p:nvCxnSpPr>
            <p:cNvPr id="100" name="Connecteur droit 99"/>
            <p:cNvCxnSpPr/>
            <p:nvPr/>
          </p:nvCxnSpPr>
          <p:spPr bwMode="auto">
            <a:xfrm>
              <a:off x="4629296" y="5678040"/>
              <a:ext cx="1079997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ZoneTexte 86"/>
            <p:cNvSpPr txBox="1">
              <a:spLocks noChangeArrowheads="1"/>
            </p:cNvSpPr>
            <p:nvPr/>
          </p:nvSpPr>
          <p:spPr bwMode="auto">
            <a:xfrm>
              <a:off x="6464835" y="5681582"/>
              <a:ext cx="1551439" cy="483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Hepatic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encephalopathy</a:t>
              </a: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4601946" y="5361460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</a:t>
              </a:r>
            </a:p>
          </p:txBody>
        </p:sp>
        <p:cxnSp>
          <p:nvCxnSpPr>
            <p:cNvPr id="105" name="Connecteur droit 104"/>
            <p:cNvCxnSpPr/>
            <p:nvPr/>
          </p:nvCxnSpPr>
          <p:spPr bwMode="auto">
            <a:xfrm>
              <a:off x="5841650" y="5678040"/>
              <a:ext cx="8568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Rectangle 40"/>
            <p:cNvSpPr>
              <a:spLocks noChangeArrowheads="1"/>
            </p:cNvSpPr>
            <p:nvPr/>
          </p:nvSpPr>
          <p:spPr bwMode="auto">
            <a:xfrm>
              <a:off x="4964175" y="5361460"/>
              <a:ext cx="3143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B</a:t>
              </a:r>
            </a:p>
          </p:txBody>
        </p:sp>
        <p:sp>
          <p:nvSpPr>
            <p:cNvPr id="107" name="Rectangle 40"/>
            <p:cNvSpPr>
              <a:spLocks noChangeArrowheads="1"/>
            </p:cNvSpPr>
            <p:nvPr/>
          </p:nvSpPr>
          <p:spPr bwMode="auto">
            <a:xfrm>
              <a:off x="6206090" y="5361460"/>
              <a:ext cx="4942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Yes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8" name="Rectangle 40"/>
            <p:cNvSpPr>
              <a:spLocks noChangeArrowheads="1"/>
            </p:cNvSpPr>
            <p:nvPr/>
          </p:nvSpPr>
          <p:spPr bwMode="auto">
            <a:xfrm>
              <a:off x="5319324" y="5361460"/>
              <a:ext cx="3143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C</a:t>
              </a:r>
            </a:p>
          </p:txBody>
        </p:sp>
        <p:sp>
          <p:nvSpPr>
            <p:cNvPr id="109" name="Rectangle 40"/>
            <p:cNvSpPr>
              <a:spLocks noChangeArrowheads="1"/>
            </p:cNvSpPr>
            <p:nvPr/>
          </p:nvSpPr>
          <p:spPr bwMode="auto">
            <a:xfrm>
              <a:off x="5884570" y="5361460"/>
              <a:ext cx="423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0" name="ZoneTexte 86"/>
            <p:cNvSpPr txBox="1">
              <a:spLocks noChangeArrowheads="1"/>
            </p:cNvSpPr>
            <p:nvPr/>
          </p:nvSpPr>
          <p:spPr bwMode="auto">
            <a:xfrm>
              <a:off x="7947699" y="5681582"/>
              <a:ext cx="902724" cy="483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Albumin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g/dl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11" name="Connecteur droit 110"/>
            <p:cNvCxnSpPr/>
            <p:nvPr/>
          </p:nvCxnSpPr>
          <p:spPr bwMode="auto">
            <a:xfrm>
              <a:off x="7907168" y="5678040"/>
              <a:ext cx="8568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Rectangle 40"/>
            <p:cNvSpPr>
              <a:spLocks noChangeArrowheads="1"/>
            </p:cNvSpPr>
            <p:nvPr/>
          </p:nvSpPr>
          <p:spPr bwMode="auto">
            <a:xfrm>
              <a:off x="7196446" y="5361460"/>
              <a:ext cx="4942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Yes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7820594" y="5361460"/>
              <a:ext cx="58266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≥ 2.8</a:t>
              </a:r>
            </a:p>
          </p:txBody>
        </p:sp>
        <p:sp>
          <p:nvSpPr>
            <p:cNvPr id="121" name="ZoneTexte 86"/>
            <p:cNvSpPr txBox="1">
              <a:spLocks noChangeArrowheads="1"/>
            </p:cNvSpPr>
            <p:nvPr/>
          </p:nvSpPr>
          <p:spPr bwMode="auto">
            <a:xfrm>
              <a:off x="1547664" y="5361460"/>
              <a:ext cx="1162385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Genotype 1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936859" y="5361460"/>
              <a:ext cx="4140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All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5" name="Rectangle 40"/>
            <p:cNvSpPr>
              <a:spLocks noChangeArrowheads="1"/>
            </p:cNvSpPr>
            <p:nvPr/>
          </p:nvSpPr>
          <p:spPr bwMode="auto">
            <a:xfrm>
              <a:off x="6835101" y="5361460"/>
              <a:ext cx="423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126" name="Connecteur droit 125"/>
            <p:cNvCxnSpPr/>
            <p:nvPr/>
          </p:nvCxnSpPr>
          <p:spPr bwMode="auto">
            <a:xfrm>
              <a:off x="6753620" y="5678040"/>
              <a:ext cx="8568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ZoneTexte 86"/>
            <p:cNvSpPr txBox="1">
              <a:spLocks noChangeArrowheads="1"/>
            </p:cNvSpPr>
            <p:nvPr/>
          </p:nvSpPr>
          <p:spPr bwMode="auto">
            <a:xfrm>
              <a:off x="4537713" y="5681582"/>
              <a:ext cx="1141959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Child-Pugh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8" name="ZoneTexte 86"/>
            <p:cNvSpPr txBox="1">
              <a:spLocks noChangeArrowheads="1"/>
            </p:cNvSpPr>
            <p:nvPr/>
          </p:nvSpPr>
          <p:spPr bwMode="auto">
            <a:xfrm>
              <a:off x="5826249" y="5681582"/>
              <a:ext cx="823387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Ascites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172756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53</a:t>
              </a:r>
              <a:endParaRPr lang="fr-FR" sz="1100" dirty="0"/>
            </a:p>
          </p:txBody>
        </p:sp>
        <p:sp>
          <p:nvSpPr>
            <p:cNvPr id="98" name="Rectangle 133"/>
            <p:cNvSpPr>
              <a:spLocks noChangeArrowheads="1"/>
            </p:cNvSpPr>
            <p:nvPr/>
          </p:nvSpPr>
          <p:spPr bwMode="auto">
            <a:xfrm>
              <a:off x="7957873" y="2709520"/>
              <a:ext cx="338400" cy="2668727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9" name="Rectangle 151"/>
            <p:cNvSpPr>
              <a:spLocks noChangeArrowheads="1"/>
            </p:cNvSpPr>
            <p:nvPr/>
          </p:nvSpPr>
          <p:spPr bwMode="auto">
            <a:xfrm>
              <a:off x="8394337" y="3866988"/>
              <a:ext cx="338400" cy="151125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1" name="Rectangle 144"/>
            <p:cNvSpPr>
              <a:spLocks noChangeArrowheads="1"/>
            </p:cNvSpPr>
            <p:nvPr/>
          </p:nvSpPr>
          <p:spPr bwMode="auto">
            <a:xfrm>
              <a:off x="7932868" y="229735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95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2" name="Rectangle 145"/>
            <p:cNvSpPr>
              <a:spLocks noChangeArrowheads="1"/>
            </p:cNvSpPr>
            <p:nvPr/>
          </p:nvSpPr>
          <p:spPr bwMode="auto">
            <a:xfrm>
              <a:off x="8373427" y="344772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56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7960182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42</a:t>
              </a:r>
              <a:endParaRPr lang="fr-FR" sz="1100" dirty="0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8370102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18</a:t>
              </a:r>
              <a:endParaRPr lang="fr-FR" sz="1100" dirty="0"/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589348" y="5377377"/>
              <a:ext cx="826397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9" name="Rectangle 40"/>
            <p:cNvSpPr>
              <a:spLocks noChangeArrowheads="1"/>
            </p:cNvSpPr>
            <p:nvPr/>
          </p:nvSpPr>
          <p:spPr bwMode="auto">
            <a:xfrm>
              <a:off x="8330917" y="5361460"/>
              <a:ext cx="5889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&lt;</a:t>
              </a: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 2.8</a:t>
              </a:r>
            </a:p>
          </p:txBody>
        </p:sp>
        <p:sp>
          <p:nvSpPr>
            <p:cNvPr id="120" name="Rectangle 151"/>
            <p:cNvSpPr>
              <a:spLocks noChangeArrowheads="1"/>
            </p:cNvSpPr>
            <p:nvPr/>
          </p:nvSpPr>
          <p:spPr bwMode="auto">
            <a:xfrm>
              <a:off x="3139710" y="2674796"/>
              <a:ext cx="338400" cy="2703451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0" name="Rectangle 151"/>
            <p:cNvSpPr>
              <a:spLocks noChangeArrowheads="1"/>
            </p:cNvSpPr>
            <p:nvPr/>
          </p:nvSpPr>
          <p:spPr bwMode="auto">
            <a:xfrm>
              <a:off x="3645685" y="2852936"/>
              <a:ext cx="338400" cy="252531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1" name="Rectangle 151"/>
            <p:cNvSpPr>
              <a:spLocks noChangeArrowheads="1"/>
            </p:cNvSpPr>
            <p:nvPr/>
          </p:nvSpPr>
          <p:spPr bwMode="auto">
            <a:xfrm>
              <a:off x="4034654" y="2852936"/>
              <a:ext cx="338400" cy="2525311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32" name="Connecteur droit 131"/>
            <p:cNvCxnSpPr/>
            <p:nvPr/>
          </p:nvCxnSpPr>
          <p:spPr bwMode="auto">
            <a:xfrm>
              <a:off x="2689928" y="5438552"/>
              <a:ext cx="719993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 bwMode="auto">
            <a:xfrm>
              <a:off x="3601839" y="5438552"/>
              <a:ext cx="719993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" name="ZoneTexte 86"/>
            <p:cNvSpPr txBox="1">
              <a:spLocks noChangeArrowheads="1"/>
            </p:cNvSpPr>
            <p:nvPr/>
          </p:nvSpPr>
          <p:spPr bwMode="auto">
            <a:xfrm>
              <a:off x="2747503" y="5442094"/>
              <a:ext cx="684803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GT 1a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5" name="ZoneTexte 86"/>
            <p:cNvSpPr txBox="1">
              <a:spLocks noChangeArrowheads="1"/>
            </p:cNvSpPr>
            <p:nvPr/>
          </p:nvSpPr>
          <p:spPr bwMode="auto">
            <a:xfrm>
              <a:off x="3489368" y="5442094"/>
              <a:ext cx="1082523" cy="483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Other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g</a:t>
              </a:r>
              <a:r>
                <a:rPr lang="en-GB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enotypes</a:t>
              </a:r>
              <a:endParaRPr lang="en-GB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3618751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26</a:t>
              </a:r>
              <a:endParaRPr lang="fr-FR" sz="1100" dirty="0"/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4056096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22</a:t>
              </a:r>
              <a:endParaRPr lang="fr-FR" sz="1100" dirty="0"/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2744321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34</a:t>
              </a:r>
              <a:endParaRPr lang="fr-FR" sz="1100" dirty="0"/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3140117" y="508500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31</a:t>
              </a:r>
              <a:endParaRPr lang="fr-FR" sz="1100" dirty="0"/>
            </a:p>
          </p:txBody>
        </p:sp>
        <p:sp>
          <p:nvSpPr>
            <p:cNvPr id="144" name="Rectangle 145"/>
            <p:cNvSpPr>
              <a:spLocks noChangeArrowheads="1"/>
            </p:cNvSpPr>
            <p:nvPr/>
          </p:nvSpPr>
          <p:spPr bwMode="auto">
            <a:xfrm>
              <a:off x="3123195" y="2260000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97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5" name="Rectangle 145"/>
            <p:cNvSpPr>
              <a:spLocks noChangeArrowheads="1"/>
            </p:cNvSpPr>
            <p:nvPr/>
          </p:nvSpPr>
          <p:spPr bwMode="auto">
            <a:xfrm>
              <a:off x="3632844" y="2328107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92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4014068" y="2374407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91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grpSp>
        <p:nvGrpSpPr>
          <p:cNvPr id="93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9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5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6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340469" y="1700808"/>
            <a:ext cx="8559056" cy="204452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spcBef>
                <a:spcPts val="0"/>
              </a:spcBef>
              <a:buClr>
                <a:srgbClr val="0070C0"/>
              </a:buClr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NS5A variants (-28, -30, -31, or -93 polymorphisms) detected in 22 of 112 patients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82% (18/22) achieved SVR</a:t>
            </a:r>
            <a:r>
              <a:rPr lang="en-US" sz="1800" baseline="-25000" dirty="0" smtClean="0"/>
              <a:t>12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dirty="0" smtClean="0"/>
              <a:t>10/14 in cirrhosis cohort ; 8/8 in post-transplant cohort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90% (81/90) without NS5A polymorphisms achieved </a:t>
            </a:r>
            <a:r>
              <a:rPr lang="en-US" sz="1800" dirty="0"/>
              <a:t>SVR</a:t>
            </a:r>
            <a:r>
              <a:rPr lang="en-US" sz="1800" baseline="-25000" dirty="0"/>
              <a:t>12</a:t>
            </a:r>
            <a:endParaRPr lang="en-US" sz="1800" dirty="0" smtClean="0"/>
          </a:p>
          <a:p>
            <a:pPr lvl="2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dirty="0" smtClean="0"/>
              <a:t>39/45 in cirrhosis cohort ; 42/45 in post-transplant cohort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No NS5B-S282 variants detected at baseline or failure</a:t>
            </a:r>
          </a:p>
        </p:txBody>
      </p:sp>
      <p:graphicFrame>
        <p:nvGraphicFramePr>
          <p:cNvPr id="4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16986"/>
              </p:ext>
            </p:extLst>
          </p:nvPr>
        </p:nvGraphicFramePr>
        <p:xfrm>
          <a:off x="395536" y="4437112"/>
          <a:ext cx="823442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168"/>
                <a:gridCol w="2562212"/>
                <a:gridCol w="2079040"/>
              </a:tblGrid>
              <a:tr h="428105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Advanced cirrhosis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Post-transplant</a:t>
                      </a:r>
                      <a:endParaRPr lang="en-US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  <a:tr h="39871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Virologic failures, N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10 (9 relapses)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3 (all relapses)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46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NS5A RAVs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</a:rPr>
                        <a:t> at baseline, n/N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</a:rPr>
                        <a:t>*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4/10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0/3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7246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NS5A RAVs at failure, n/N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</a:rPr>
                        <a:t>*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10/10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</a:rPr>
                        <a:t>3/3</a:t>
                      </a:r>
                      <a:endParaRPr lang="en-US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464">
                <a:tc gridSpan="3">
                  <a:txBody>
                    <a:bodyPr/>
                    <a:lstStyle/>
                    <a:p>
                      <a:r>
                        <a:rPr lang="en-US" sz="1600" baseline="30000" dirty="0" smtClean="0">
                          <a:solidFill>
                            <a:srgbClr val="000066"/>
                          </a:solidFill>
                        </a:rPr>
                        <a:t>*</a:t>
                      </a:r>
                      <a:r>
                        <a:rPr lang="en-US" sz="1400" baseline="3000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66"/>
                          </a:solidFill>
                        </a:rPr>
                        <a:t>Assessed by population-based</a:t>
                      </a:r>
                      <a:r>
                        <a:rPr lang="en-US" sz="1400" baseline="0" dirty="0" smtClean="0">
                          <a:solidFill>
                            <a:srgbClr val="000066"/>
                          </a:solidFill>
                        </a:rPr>
                        <a:t> sequencing</a:t>
                      </a:r>
                      <a:endParaRPr lang="en-US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98551" y="3933056"/>
            <a:ext cx="7417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NS5A resistance-associated variants in patients with </a:t>
            </a:r>
            <a:r>
              <a:rPr lang="en-US" sz="2000" b="1" dirty="0" err="1" smtClean="0">
                <a:solidFill>
                  <a:srgbClr val="0070C0"/>
                </a:solidFill>
                <a:latin typeface="Calibri" pitchFamily="34" charset="0"/>
              </a:rPr>
              <a:t>virologic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 failure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267744" y="1124744"/>
            <a:ext cx="4661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Baseline resistance polymorphisms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77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1916"/>
              </p:ext>
            </p:extLst>
          </p:nvPr>
        </p:nvGraphicFramePr>
        <p:xfrm>
          <a:off x="318265" y="1897272"/>
          <a:ext cx="8571737" cy="414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132"/>
                <a:gridCol w="2587755"/>
                <a:gridCol w="2276850"/>
              </a:tblGrid>
              <a:tr h="5416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Advanced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c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 = 60</a:t>
                      </a:r>
                    </a:p>
                  </a:txBody>
                  <a:tcPr marL="27432" marR="27432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Post-transplant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53</a:t>
                      </a:r>
                    </a:p>
                  </a:txBody>
                  <a:tcPr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(17%), all unrelated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(9%), all unrelated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 or 4 adverse event*</a:t>
                      </a:r>
                      <a:endParaRPr lang="en-US" sz="1400" b="1" baseline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(18%)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due to adverse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228600" marR="0" indent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 study medications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(2%)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(2%)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marR="0" indent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RBV only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(17%)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943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kern="1200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 (any grade)</a:t>
                      </a:r>
                      <a:r>
                        <a:rPr lang="en-US" sz="1400" b="1" kern="1200" baseline="0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≥ 10%</a:t>
                      </a:r>
                      <a:r>
                        <a:rPr lang="en-US" sz="1400" b="1" kern="1200" baseline="0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either cohort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7318">
                <a:tc>
                  <a:txBody>
                    <a:bodyPr/>
                    <a:lstStyle/>
                    <a:p>
                      <a:pPr marL="2301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 (15%)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 (36%)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230188" marR="0" indent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 (18%)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15 (28%)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230188" marR="0" indent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Anemia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 (20%)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(19%)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230188" marR="0" indent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  <a:endParaRPr lang="en-US" sz="1400" b="1" baseline="3000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 (8%)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7318">
                <a:tc>
                  <a:txBody>
                    <a:bodyPr/>
                    <a:lstStyle/>
                    <a:p>
                      <a:pPr marL="2301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  <a:endParaRPr lang="en-US" sz="1400" b="1" kern="120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(17%)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(6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797">
                <a:tc>
                  <a:txBody>
                    <a:bodyPr/>
                    <a:lstStyle/>
                    <a:p>
                      <a:pPr marL="2301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kern="12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+mn-cs"/>
                        </a:rPr>
                        <a:t>Arthralgia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(2%)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 (13%)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3336" y="6054251"/>
            <a:ext cx="8589144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1400" baseline="30000" dirty="0"/>
              <a:t>*</a:t>
            </a:r>
            <a:r>
              <a:rPr lang="en-US" sz="1400" dirty="0"/>
              <a:t> 4 events (anemia, non-cardiac chest pain, arthralgia, headache) considered related to study </a:t>
            </a:r>
            <a:r>
              <a:rPr lang="en-US" sz="1400" dirty="0" smtClean="0"/>
              <a:t>medication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78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err="1" smtClean="0"/>
              <a:t>Summary</a:t>
            </a:r>
            <a:endParaRPr lang="fr-FR" sz="28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achieved by 94% of liver transplant recipients with HCV recurrence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Favorable drug-drug interaction profile that did not require dose modification of pre-transplant or immunosuppressant medications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dirty="0"/>
              <a:t>No events of graft rejection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in 92% of patients with Child-Pugh class A cirrhosis, 94% in class B, 56% in class C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spc="-30" dirty="0"/>
              <a:t>High </a:t>
            </a: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</a:t>
            </a:r>
            <a:r>
              <a:rPr lang="en-US" sz="2000" spc="-30" dirty="0" smtClean="0"/>
              <a:t>rates </a:t>
            </a:r>
            <a:r>
              <a:rPr lang="en-US" sz="2000" spc="-30" dirty="0"/>
              <a:t>in GT-3 patients: 83% </a:t>
            </a:r>
            <a:r>
              <a:rPr lang="en-US" sz="2000" spc="-30" dirty="0" smtClean="0"/>
              <a:t>of advanced </a:t>
            </a:r>
            <a:r>
              <a:rPr lang="en-US" sz="2000" spc="-30" dirty="0"/>
              <a:t>cirrhosis, 91</a:t>
            </a:r>
            <a:r>
              <a:rPr lang="en-US" sz="2000" spc="-30" dirty="0" smtClean="0"/>
              <a:t>% of </a:t>
            </a:r>
            <a:r>
              <a:rPr lang="en-US" sz="2000" spc="-30" dirty="0"/>
              <a:t>post-</a:t>
            </a:r>
            <a:r>
              <a:rPr lang="en-US" sz="2000" spc="-30" dirty="0" smtClean="0"/>
              <a:t>transplant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</a:t>
            </a:r>
            <a:r>
              <a:rPr lang="en-US" sz="2000" dirty="0" smtClean="0"/>
              <a:t>rate of only 76% in genotype 1 advanced cirrhosis</a:t>
            </a:r>
            <a:r>
              <a:rPr lang="en-US" sz="2000" spc="-30" dirty="0" smtClean="0"/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endParaRPr lang="en-US" sz="2000" spc="-30" dirty="0"/>
          </a:p>
        </p:txBody>
      </p:sp>
      <p:grpSp>
        <p:nvGrpSpPr>
          <p:cNvPr id="4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ALLY-1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ALLY-1 Study: DCV + SOF + RBV for advanced liver disease and post-liver transplant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932040" y="6574299"/>
            <a:ext cx="4189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2016, Jan 11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ahead of print)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862</Words>
  <Application>Microsoft Office PowerPoint</Application>
  <PresentationFormat>Affichage à l'écran (4:3)</PresentationFormat>
  <Paragraphs>226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ALLY-1 Study: DCV + SOF + RBV for advanced liver disease and post-liver transplant recurrence</vt:lpstr>
      <vt:lpstr>ALLY-1 Study: DCV + SOF + RBV for advanced liver disease and post-liver transplant recurrence</vt:lpstr>
      <vt:lpstr>ALLY-1 Study: DCV + SOF + RBV for advanced liver disease and post-liver transplant recurrence</vt:lpstr>
      <vt:lpstr>ALLY-1 Study: DCV + SOF + RBV for advanced liver disease and post-liver transplant recurrence</vt:lpstr>
      <vt:lpstr>ALLY-1 Study: DCV + SOF + RBV for advanced liver disease and post-liver transplant recurrence</vt:lpstr>
      <vt:lpstr>ALLY-1 Study: DCV + SOF + RBV for advanced liver disease and post-liver transplant recurrence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92</cp:revision>
  <dcterms:created xsi:type="dcterms:W3CDTF">2010-10-19T10:42:50Z</dcterms:created>
  <dcterms:modified xsi:type="dcterms:W3CDTF">2016-02-01T08:38:56Z</dcterms:modified>
</cp:coreProperties>
</file>