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4" r:id="rId2"/>
    <p:sldId id="285" r:id="rId3"/>
    <p:sldId id="286" r:id="rId4"/>
    <p:sldId id="287" r:id="rId5"/>
    <p:sldId id="288" r:id="rId6"/>
    <p:sldId id="289" r:id="rId7"/>
    <p:sldId id="291" r:id="rId8"/>
    <p:sldId id="290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DDDDD"/>
    <a:srgbClr val="333399"/>
    <a:srgbClr val="8D3C15"/>
    <a:srgbClr val="FFC000"/>
    <a:srgbClr val="FF6600"/>
    <a:srgbClr val="000066"/>
    <a:srgbClr val="10EB00"/>
    <a:srgbClr val="000000"/>
    <a:srgbClr val="333333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75" d="100"/>
          <a:sy n="75" d="100"/>
        </p:scale>
        <p:origin x="-1476" y="-48"/>
      </p:cViewPr>
      <p:guideLst>
        <p:guide orient="horz" pos="30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10/12/2015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42396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ALLY-2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220101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400" b="1" kern="0" dirty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4497328" y="2194425"/>
            <a:ext cx="287996" cy="1588"/>
          </a:xfrm>
          <a:prstGeom prst="line">
            <a:avLst/>
          </a:prstGeom>
          <a:ln w="28575">
            <a:solidFill>
              <a:srgbClr val="333399"/>
            </a:solidFill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220101" y="5661248"/>
            <a:ext cx="9104427" cy="787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>
              <a:spcBef>
                <a:spcPts val="72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baseline="-250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(HCV RNA &lt; 25 IU/ml), with 95% CI, in treatment-naïve genotyp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e 1 </a:t>
            </a:r>
            <a:r>
              <a:rPr lang="en-US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treated for 12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weeks</a:t>
            </a:r>
            <a:endParaRPr lang="en-US" dirty="0" smtClean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79144974"/>
              </p:ext>
            </p:extLst>
          </p:nvPr>
        </p:nvGraphicFramePr>
        <p:xfrm>
          <a:off x="5873942" y="1964760"/>
          <a:ext cx="2785005" cy="585216"/>
        </p:xfrm>
        <a:graphic>
          <a:graphicData uri="http://schemas.openxmlformats.org/drawingml/2006/table">
            <a:tbl>
              <a:tblPr/>
              <a:tblGrid>
                <a:gridCol w="2785005"/>
              </a:tblGrid>
              <a:tr h="282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SOF 400 mg 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6883582"/>
              </p:ext>
            </p:extLst>
          </p:nvPr>
        </p:nvGraphicFramePr>
        <p:xfrm>
          <a:off x="5873942" y="2668604"/>
          <a:ext cx="1790214" cy="585216"/>
        </p:xfrm>
        <a:graphic>
          <a:graphicData uri="http://schemas.openxmlformats.org/drawingml/2006/table">
            <a:tbl>
              <a:tblPr/>
              <a:tblGrid>
                <a:gridCol w="1790214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400 mg 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763125" y="1276173"/>
            <a:ext cx="1765835" cy="755995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2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ALLY-</a:t>
            </a:r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2</a:t>
            </a:r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DCV + SOF for HCV in HIV </a:t>
            </a:r>
            <a:b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co-infection</a:t>
            </a:r>
            <a:endParaRPr lang="en-GB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7664156" y="1794090"/>
            <a:ext cx="0" cy="2700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7376018" y="1244049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5192752" y="3990213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52</a:t>
            </a:r>
            <a:endParaRPr lang="en-US" sz="14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184855" y="1859746"/>
            <a:ext cx="3599989" cy="248578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n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G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enotypes 1 to 6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 or experienced,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NS5A inhibitor-naïve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cirrhosis*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*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allowed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HIV infection on ART** and HIV RNA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&lt; 50 c/ml and CD4 ≥ 100/mm</a:t>
            </a:r>
            <a:r>
              <a:rPr lang="en-US" sz="1400" b="1" baseline="300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3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,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or no ART and CD4 ≥ 350/mm</a:t>
            </a:r>
            <a:r>
              <a:rPr lang="en-US" sz="1400" b="1" baseline="300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3</a:t>
            </a:r>
            <a:endParaRPr lang="en-US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8" name="ZoneTexte 69"/>
          <p:cNvSpPr txBox="1">
            <a:spLocks noChangeArrowheads="1"/>
          </p:cNvSpPr>
          <p:nvPr/>
        </p:nvSpPr>
        <p:spPr bwMode="auto">
          <a:xfrm>
            <a:off x="4355976" y="6574299"/>
            <a:ext cx="47657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Wyles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DL. N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Engl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J Med. 2015 Aug 20;373(8):714-25.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3923928" y="3769295"/>
            <a:ext cx="1922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  <a:latin typeface="Calibri" pitchFamily="34" charset="0"/>
              </a:rPr>
              <a:t>Treatment-experienced</a:t>
            </a:r>
            <a:endParaRPr lang="en-US" sz="1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5192752" y="2009432"/>
            <a:ext cx="7473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101</a:t>
            </a:r>
            <a:endParaRPr lang="en-US" sz="14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3704143" y="2420831"/>
            <a:ext cx="1589677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Calibri" pitchFamily="34" charset="0"/>
              </a:rPr>
              <a:t>Treatment naïve</a:t>
            </a:r>
            <a:endParaRPr lang="en-US" sz="1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10921" y="4426759"/>
            <a:ext cx="3125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  </a:t>
            </a:r>
            <a:r>
              <a:rPr lang="en-US" sz="1200" dirty="0" err="1" smtClean="0"/>
              <a:t>Metavir</a:t>
            </a:r>
            <a:r>
              <a:rPr lang="en-US" sz="1200" dirty="0" smtClean="0"/>
              <a:t> F4 on biopsy, or </a:t>
            </a:r>
            <a:r>
              <a:rPr lang="en-US" sz="1200" dirty="0" err="1" smtClean="0"/>
              <a:t>Fibroscan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&gt; 14.6 </a:t>
            </a:r>
            <a:r>
              <a:rPr lang="en-US" sz="1200" dirty="0" err="1" smtClean="0"/>
              <a:t>kPa</a:t>
            </a:r>
            <a:r>
              <a:rPr lang="en-US" sz="1200" dirty="0" smtClean="0"/>
              <a:t>, or </a:t>
            </a:r>
            <a:r>
              <a:rPr lang="en-US" sz="1200" dirty="0" err="1" smtClean="0"/>
              <a:t>Fibrotest</a:t>
            </a:r>
            <a:r>
              <a:rPr lang="en-US" sz="1200" baseline="30000" dirty="0" smtClean="0"/>
              <a:t>®</a:t>
            </a:r>
            <a:r>
              <a:rPr lang="en-US" sz="1200" dirty="0" smtClean="0"/>
              <a:t> &gt; 0.74 + APRI &gt; 2</a:t>
            </a:r>
            <a:endParaRPr lang="en-US" sz="1200" dirty="0"/>
          </a:p>
        </p:txBody>
      </p:sp>
      <p:sp>
        <p:nvSpPr>
          <p:cNvPr id="28" name="ZoneTexte 27"/>
          <p:cNvSpPr txBox="1"/>
          <p:nvPr/>
        </p:nvSpPr>
        <p:spPr>
          <a:xfrm>
            <a:off x="110921" y="4903885"/>
            <a:ext cx="3716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***  Permitted ARV : PI/r, NRTI, NNRTI, INSTI, MVC</a:t>
            </a:r>
            <a:endParaRPr lang="en-US" sz="1200" dirty="0"/>
          </a:p>
        </p:txBody>
      </p:sp>
      <p:sp>
        <p:nvSpPr>
          <p:cNvPr id="31" name="Line 172"/>
          <p:cNvSpPr>
            <a:spLocks noChangeShapeType="1"/>
          </p:cNvSpPr>
          <p:nvPr/>
        </p:nvSpPr>
        <p:spPr bwMode="auto">
          <a:xfrm>
            <a:off x="8658947" y="1795590"/>
            <a:ext cx="0" cy="2700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2" name="Oval 110"/>
          <p:cNvSpPr>
            <a:spLocks noChangeArrowheads="1"/>
          </p:cNvSpPr>
          <p:nvPr/>
        </p:nvSpPr>
        <p:spPr bwMode="auto">
          <a:xfrm>
            <a:off x="8370809" y="1245549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3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57595"/>
              </p:ext>
            </p:extLst>
          </p:nvPr>
        </p:nvGraphicFramePr>
        <p:xfrm>
          <a:off x="5873942" y="3747217"/>
          <a:ext cx="2775702" cy="585216"/>
        </p:xfrm>
        <a:graphic>
          <a:graphicData uri="http://schemas.openxmlformats.org/drawingml/2006/table">
            <a:tbl>
              <a:tblPr/>
              <a:tblGrid>
                <a:gridCol w="2775702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400 mg 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5" name="AutoShape 60"/>
          <p:cNvCxnSpPr>
            <a:cxnSpLocks noChangeShapeType="1"/>
          </p:cNvCxnSpPr>
          <p:nvPr/>
        </p:nvCxnSpPr>
        <p:spPr bwMode="auto">
          <a:xfrm rot="10800000" flipH="1" flipV="1">
            <a:off x="5864726" y="2298876"/>
            <a:ext cx="1587" cy="683999"/>
          </a:xfrm>
          <a:prstGeom prst="bentConnector3">
            <a:avLst>
              <a:gd name="adj1" fmla="val -42907435"/>
            </a:avLst>
          </a:prstGeom>
          <a:ln w="19050">
            <a:solidFill>
              <a:srgbClr val="333399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Line 63"/>
          <p:cNvSpPr>
            <a:spLocks noChangeShapeType="1"/>
          </p:cNvSpPr>
          <p:nvPr/>
        </p:nvSpPr>
        <p:spPr bwMode="auto">
          <a:xfrm>
            <a:off x="3788939" y="2656747"/>
            <a:ext cx="1372114" cy="0"/>
          </a:xfrm>
          <a:prstGeom prst="line">
            <a:avLst/>
          </a:prstGeom>
          <a:ln w="19050">
            <a:solidFill>
              <a:srgbClr val="333399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5192752" y="2935553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50</a:t>
            </a:r>
            <a:endParaRPr lang="en-US" sz="14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cxnSp>
        <p:nvCxnSpPr>
          <p:cNvPr id="46" name="Connecteur droit 66"/>
          <p:cNvCxnSpPr>
            <a:cxnSpLocks noChangeShapeType="1"/>
          </p:cNvCxnSpPr>
          <p:nvPr/>
        </p:nvCxnSpPr>
        <p:spPr bwMode="auto">
          <a:xfrm rot="16200000" flipV="1">
            <a:off x="4493101" y="4276083"/>
            <a:ext cx="395998" cy="1588"/>
          </a:xfrm>
          <a:prstGeom prst="line">
            <a:avLst/>
          </a:prstGeom>
          <a:ln w="28575">
            <a:solidFill>
              <a:srgbClr val="333399"/>
            </a:solidFill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Oval 170"/>
          <p:cNvSpPr>
            <a:spLocks noChangeArrowheads="1"/>
          </p:cNvSpPr>
          <p:nvPr/>
        </p:nvSpPr>
        <p:spPr bwMode="auto">
          <a:xfrm>
            <a:off x="3788939" y="4473177"/>
            <a:ext cx="1765835" cy="539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</a:t>
            </a:r>
            <a:r>
              <a:rPr lang="en-US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  <a:endParaRPr lang="en-US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51226" y="5229200"/>
            <a:ext cx="68669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58775" indent="-358775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</a:rPr>
              <a:t>DCV QD : 60 mg, 30 mg with PI/r, 90 mg with NNRTI other than RPV </a:t>
            </a:r>
            <a:endParaRPr lang="en-US" sz="1600" dirty="0">
              <a:solidFill>
                <a:srgbClr val="000066"/>
              </a:solidFill>
            </a:endParaRPr>
          </a:p>
        </p:txBody>
      </p:sp>
      <p:cxnSp>
        <p:nvCxnSpPr>
          <p:cNvPr id="38" name="Connecteur droit 37"/>
          <p:cNvCxnSpPr/>
          <p:nvPr/>
        </p:nvCxnSpPr>
        <p:spPr>
          <a:xfrm>
            <a:off x="3814637" y="4042270"/>
            <a:ext cx="2016224" cy="0"/>
          </a:xfrm>
          <a:prstGeom prst="line">
            <a:avLst/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3779912" y="3247701"/>
            <a:ext cx="2691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* Randomisation </a:t>
            </a:r>
            <a:r>
              <a:rPr lang="fr-FR" sz="1200" dirty="0" err="1" smtClean="0"/>
              <a:t>was</a:t>
            </a:r>
            <a:r>
              <a:rPr lang="fr-FR" sz="1200" dirty="0" smtClean="0"/>
              <a:t> </a:t>
            </a:r>
            <a:r>
              <a:rPr lang="fr-FR" sz="1200" dirty="0" err="1" smtClean="0"/>
              <a:t>stratified</a:t>
            </a:r>
            <a:r>
              <a:rPr lang="fr-FR" sz="1200" dirty="0" smtClean="0"/>
              <a:t> </a:t>
            </a:r>
            <a:br>
              <a:rPr lang="fr-FR" sz="1200" dirty="0" smtClean="0"/>
            </a:br>
            <a:r>
              <a:rPr lang="fr-FR" sz="1200" dirty="0" smtClean="0"/>
              <a:t>on </a:t>
            </a:r>
            <a:r>
              <a:rPr lang="fr-FR" sz="1200" dirty="0" err="1" smtClean="0"/>
              <a:t>cirrhosis</a:t>
            </a:r>
            <a:r>
              <a:rPr lang="fr-FR" sz="1200" dirty="0" smtClean="0"/>
              <a:t> (</a:t>
            </a:r>
            <a:r>
              <a:rPr lang="fr-FR" sz="1200" dirty="0" err="1" smtClean="0"/>
              <a:t>yer</a:t>
            </a:r>
            <a:r>
              <a:rPr lang="fr-FR" sz="1200" dirty="0" smtClean="0"/>
              <a:t> or no) and </a:t>
            </a:r>
            <a:r>
              <a:rPr lang="fr-FR" sz="1200" dirty="0" err="1" smtClean="0"/>
              <a:t>genotype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651702310"/>
              </p:ext>
            </p:extLst>
          </p:nvPr>
        </p:nvGraphicFramePr>
        <p:xfrm>
          <a:off x="251520" y="1628800"/>
          <a:ext cx="8359575" cy="4814328"/>
        </p:xfrm>
        <a:graphic>
          <a:graphicData uri="http://schemas.openxmlformats.org/drawingml/2006/table">
            <a:tbl>
              <a:tblPr/>
              <a:tblGrid>
                <a:gridCol w="3219569"/>
                <a:gridCol w="1612030"/>
                <a:gridCol w="1477695"/>
                <a:gridCol w="2050281"/>
              </a:tblGrid>
              <a:tr h="4940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 8W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50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Experienced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52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3C15"/>
                    </a:solidFill>
                  </a:tcPr>
                </a:tc>
              </a:tr>
              <a:tr h="235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5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206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70%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70%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63%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5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RNA,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median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5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5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&lt; 50 c/ml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5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median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5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PI/r : DRV/r / ATV/r / LPV/r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 / 19% / 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44% / 10% / 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22% / 24%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5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NNRTI : EFV / NVP / RPV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 / 5% / 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 / 2% / 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 / 6% / 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5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 : RAL / DTG / NRTI only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22% / 3%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 / 2%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 / 8% / 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5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Post-treatment W12 missing (LTFU)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characteristics and patient disposition</a:t>
            </a:r>
          </a:p>
        </p:txBody>
      </p:sp>
      <p:grpSp>
        <p:nvGrpSpPr>
          <p:cNvPr id="5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ALLY-2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pPr lvl="0"/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ALLY-</a:t>
            </a:r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2</a:t>
            </a:r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DCV + SOF for HCV in HIV </a:t>
            </a:r>
            <a:b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co-infection</a:t>
            </a:r>
            <a:endParaRPr lang="en-GB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355976" y="6574299"/>
            <a:ext cx="47657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Wyles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DL. N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Engl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J Med. 2015 Aug 20;373(8):714-25.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636259" y="1128713"/>
            <a:ext cx="38588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IU/ml)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</a:p>
        </p:txBody>
      </p:sp>
      <p:grpSp>
        <p:nvGrpSpPr>
          <p:cNvPr id="115" name="Groupe 114"/>
          <p:cNvGrpSpPr/>
          <p:nvPr/>
        </p:nvGrpSpPr>
        <p:grpSpPr>
          <a:xfrm>
            <a:off x="1331640" y="1628800"/>
            <a:ext cx="6020365" cy="369332"/>
            <a:chOff x="1331640" y="1873963"/>
            <a:chExt cx="6020365" cy="369332"/>
          </a:xfrm>
        </p:grpSpPr>
        <p:sp>
          <p:nvSpPr>
            <p:cNvPr id="112" name="AutoShape 126"/>
            <p:cNvSpPr>
              <a:spLocks noChangeArrowheads="1"/>
            </p:cNvSpPr>
            <p:nvPr/>
          </p:nvSpPr>
          <p:spPr bwMode="auto">
            <a:xfrm>
              <a:off x="1331640" y="1879889"/>
              <a:ext cx="5976664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US" sz="2800"/>
            </a:p>
          </p:txBody>
        </p:sp>
        <p:sp>
          <p:nvSpPr>
            <p:cNvPr id="238638" name="Rectangle 3"/>
            <p:cNvSpPr>
              <a:spLocks noChangeArrowheads="1"/>
            </p:cNvSpPr>
            <p:nvPr/>
          </p:nvSpPr>
          <p:spPr bwMode="auto">
            <a:xfrm>
              <a:off x="1610500" y="1983458"/>
              <a:ext cx="177800" cy="144462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9" name="Rectangle 4"/>
            <p:cNvSpPr>
              <a:spLocks noChangeArrowheads="1"/>
            </p:cNvSpPr>
            <p:nvPr/>
          </p:nvSpPr>
          <p:spPr bwMode="auto">
            <a:xfrm>
              <a:off x="3566260" y="1983458"/>
              <a:ext cx="177800" cy="144463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4" name="Rectangle 4"/>
            <p:cNvSpPr>
              <a:spLocks noChangeArrowheads="1"/>
            </p:cNvSpPr>
            <p:nvPr/>
          </p:nvSpPr>
          <p:spPr bwMode="auto">
            <a:xfrm>
              <a:off x="5278933" y="1983458"/>
              <a:ext cx="177800" cy="14446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0" name="ZoneTexte 84"/>
            <p:cNvSpPr txBox="1">
              <a:spLocks noChangeArrowheads="1"/>
            </p:cNvSpPr>
            <p:nvPr/>
          </p:nvSpPr>
          <p:spPr bwMode="auto">
            <a:xfrm>
              <a:off x="1767663" y="1873963"/>
              <a:ext cx="12875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 Naïve 12W</a:t>
              </a:r>
              <a:endParaRPr lang="en-US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1" name="ZoneTexte 85"/>
            <p:cNvSpPr txBox="1">
              <a:spLocks noChangeArrowheads="1"/>
            </p:cNvSpPr>
            <p:nvPr/>
          </p:nvSpPr>
          <p:spPr bwMode="auto">
            <a:xfrm>
              <a:off x="3723423" y="1873963"/>
              <a:ext cx="117211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 Naïve 8W</a:t>
              </a:r>
              <a:endParaRPr lang="en-US" b="1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5" name="ZoneTexte 85"/>
            <p:cNvSpPr txBox="1">
              <a:spLocks noChangeArrowheads="1"/>
            </p:cNvSpPr>
            <p:nvPr/>
          </p:nvSpPr>
          <p:spPr bwMode="auto">
            <a:xfrm>
              <a:off x="5436096" y="1873963"/>
              <a:ext cx="191590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 Experienced 12W</a:t>
              </a:r>
              <a:endParaRPr lang="en-US" b="1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5" name="ZoneTexte 4"/>
          <p:cNvSpPr txBox="1"/>
          <p:nvPr/>
        </p:nvSpPr>
        <p:spPr>
          <a:xfrm>
            <a:off x="328811" y="5785519"/>
            <a:ext cx="60289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All other genotypes : SVR</a:t>
            </a:r>
            <a:r>
              <a:rPr lang="en-US" sz="1400" baseline="-25000" dirty="0" smtClean="0"/>
              <a:t>12</a:t>
            </a:r>
            <a:r>
              <a:rPr lang="en-US" sz="1400" dirty="0" smtClean="0"/>
              <a:t> = 100% in naïve 12W and experienced 12W</a:t>
            </a:r>
            <a:endParaRPr lang="en-US" sz="1400" dirty="0"/>
          </a:p>
        </p:txBody>
      </p:sp>
      <p:sp>
        <p:nvSpPr>
          <p:cNvPr id="132" name="ZoneTexte 131"/>
          <p:cNvSpPr txBox="1"/>
          <p:nvPr/>
        </p:nvSpPr>
        <p:spPr>
          <a:xfrm>
            <a:off x="814219" y="6093296"/>
            <a:ext cx="79342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600" dirty="0" smtClean="0"/>
              <a:t>SVR</a:t>
            </a:r>
            <a:r>
              <a:rPr lang="en-US" sz="1600" baseline="-25000" dirty="0" smtClean="0"/>
              <a:t>12</a:t>
            </a:r>
            <a:r>
              <a:rPr lang="en-US" sz="1600" dirty="0" smtClean="0"/>
              <a:t> : 100% with 12 weeks of DCV + SOF, with all NNRTI and PI/r, except DRV/r (95% in naïve 12W, 91% in experienced) </a:t>
            </a:r>
            <a:endParaRPr lang="en-US" sz="1600" dirty="0"/>
          </a:p>
        </p:txBody>
      </p:sp>
      <p:grpSp>
        <p:nvGrpSpPr>
          <p:cNvPr id="108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10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0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ALLY-2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1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pPr lvl="0"/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ALLY-</a:t>
            </a:r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2</a:t>
            </a:r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DCV + SOF for HCV in HIV </a:t>
            </a:r>
            <a:b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co-infection</a:t>
            </a:r>
            <a:endParaRPr lang="en-GB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22" name="Groupe 121"/>
          <p:cNvGrpSpPr/>
          <p:nvPr/>
        </p:nvGrpSpPr>
        <p:grpSpPr>
          <a:xfrm>
            <a:off x="202662" y="1916832"/>
            <a:ext cx="8509350" cy="4104456"/>
            <a:chOff x="202662" y="1916832"/>
            <a:chExt cx="8509350" cy="4104456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851672" y="2581153"/>
              <a:ext cx="338400" cy="2635491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308413" y="4427885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en-US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308413" y="3735735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en-US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209026" y="2354610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n-US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308413" y="304517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en-US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575447" y="453560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575447" y="3845044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575447" y="2460744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575447" y="315130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665936" y="2451219"/>
              <a:ext cx="0" cy="276455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842856" y="2203677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96</a:t>
              </a:r>
              <a:endParaRPr lang="en-US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317259" y="2717937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76</a:t>
              </a:r>
              <a:endParaRPr lang="en-US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202662" y="2028787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en-US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336245" y="3113590"/>
              <a:ext cx="338400" cy="2103053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2941199" y="3096930"/>
              <a:ext cx="338400" cy="2119714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1828154" y="2099502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98</a:t>
              </a:r>
              <a:endParaRPr lang="en-US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2157278" y="1988840"/>
              <a:ext cx="995785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97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(91.6-99.4)</a:t>
              </a:r>
              <a:endParaRPr lang="en-US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3430382" y="2506621"/>
              <a:ext cx="338400" cy="271002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575446" y="5215774"/>
              <a:ext cx="79708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0" name="Rectangle 133"/>
            <p:cNvSpPr>
              <a:spLocks noChangeArrowheads="1"/>
            </p:cNvSpPr>
            <p:nvPr/>
          </p:nvSpPr>
          <p:spPr bwMode="auto">
            <a:xfrm>
              <a:off x="7744559" y="2516644"/>
              <a:ext cx="338400" cy="2700000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1" name="Rectangle 151"/>
            <p:cNvSpPr>
              <a:spLocks noChangeArrowheads="1"/>
            </p:cNvSpPr>
            <p:nvPr/>
          </p:nvSpPr>
          <p:spPr bwMode="auto">
            <a:xfrm>
              <a:off x="8104301" y="2592729"/>
              <a:ext cx="338400" cy="2623915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9" name="Rectangle 133"/>
            <p:cNvSpPr>
              <a:spLocks noChangeArrowheads="1"/>
            </p:cNvSpPr>
            <p:nvPr/>
          </p:nvSpPr>
          <p:spPr bwMode="auto">
            <a:xfrm>
              <a:off x="5848456" y="2529771"/>
              <a:ext cx="338400" cy="2686873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0" name="Rectangle 151"/>
            <p:cNvSpPr>
              <a:spLocks noChangeArrowheads="1"/>
            </p:cNvSpPr>
            <p:nvPr/>
          </p:nvSpPr>
          <p:spPr bwMode="auto">
            <a:xfrm>
              <a:off x="6215132" y="2460162"/>
              <a:ext cx="338400" cy="275648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1" name="Rectangle 133"/>
            <p:cNvSpPr>
              <a:spLocks noChangeArrowheads="1"/>
            </p:cNvSpPr>
            <p:nvPr/>
          </p:nvSpPr>
          <p:spPr bwMode="auto">
            <a:xfrm>
              <a:off x="4984844" y="2824223"/>
              <a:ext cx="338400" cy="2392421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2" name="Rectangle 151"/>
            <p:cNvSpPr>
              <a:spLocks noChangeArrowheads="1"/>
            </p:cNvSpPr>
            <p:nvPr/>
          </p:nvSpPr>
          <p:spPr bwMode="auto">
            <a:xfrm>
              <a:off x="5367665" y="2731625"/>
              <a:ext cx="338400" cy="248502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3" name="Rectangle 133"/>
            <p:cNvSpPr>
              <a:spLocks noChangeArrowheads="1"/>
            </p:cNvSpPr>
            <p:nvPr/>
          </p:nvSpPr>
          <p:spPr bwMode="auto">
            <a:xfrm>
              <a:off x="1857336" y="2495047"/>
              <a:ext cx="338400" cy="272159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4" name="Rectangle 151"/>
            <p:cNvSpPr>
              <a:spLocks noChangeArrowheads="1"/>
            </p:cNvSpPr>
            <p:nvPr/>
          </p:nvSpPr>
          <p:spPr bwMode="auto">
            <a:xfrm>
              <a:off x="2469051" y="2552920"/>
              <a:ext cx="338400" cy="2663724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1" name="Rectangle 144"/>
            <p:cNvSpPr>
              <a:spLocks noChangeArrowheads="1"/>
            </p:cNvSpPr>
            <p:nvPr/>
          </p:nvSpPr>
          <p:spPr bwMode="auto">
            <a:xfrm>
              <a:off x="2775017" y="2492896"/>
              <a:ext cx="716863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76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(62-87)</a:t>
              </a:r>
              <a:endParaRPr lang="en-US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2" name="Rectangle 145"/>
            <p:cNvSpPr>
              <a:spLocks noChangeArrowheads="1"/>
            </p:cNvSpPr>
            <p:nvPr/>
          </p:nvSpPr>
          <p:spPr bwMode="auto">
            <a:xfrm>
              <a:off x="3192257" y="1916832"/>
              <a:ext cx="947695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98.1</a:t>
              </a:r>
              <a:b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</a:b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(89.7-100)</a:t>
              </a:r>
              <a:endParaRPr lang="en-US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3" name="Rectangle 144"/>
            <p:cNvSpPr>
              <a:spLocks noChangeArrowheads="1"/>
            </p:cNvSpPr>
            <p:nvPr/>
          </p:nvSpPr>
          <p:spPr bwMode="auto">
            <a:xfrm>
              <a:off x="4975182" y="2423602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89</a:t>
              </a:r>
              <a:endParaRPr lang="en-US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4" name="Rectangle 145"/>
            <p:cNvSpPr>
              <a:spLocks noChangeArrowheads="1"/>
            </p:cNvSpPr>
            <p:nvPr/>
          </p:nvSpPr>
          <p:spPr bwMode="auto">
            <a:xfrm>
              <a:off x="5331025" y="2388877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93</a:t>
              </a:r>
              <a:endParaRPr lang="en-US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5" name="Rectangle 144"/>
            <p:cNvSpPr>
              <a:spLocks noChangeArrowheads="1"/>
            </p:cNvSpPr>
            <p:nvPr/>
          </p:nvSpPr>
          <p:spPr bwMode="auto">
            <a:xfrm>
              <a:off x="5832390" y="2134227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98</a:t>
              </a:r>
              <a:endParaRPr lang="en-US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6" name="Rectangle 145"/>
            <p:cNvSpPr>
              <a:spLocks noChangeArrowheads="1"/>
            </p:cNvSpPr>
            <p:nvPr/>
          </p:nvSpPr>
          <p:spPr bwMode="auto">
            <a:xfrm>
              <a:off x="6134152" y="2099502"/>
              <a:ext cx="4587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100</a:t>
              </a:r>
              <a:endParaRPr lang="en-US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7" name="Rectangle 144"/>
            <p:cNvSpPr>
              <a:spLocks noChangeArrowheads="1"/>
            </p:cNvSpPr>
            <p:nvPr/>
          </p:nvSpPr>
          <p:spPr bwMode="auto">
            <a:xfrm>
              <a:off x="7732984" y="2203677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98</a:t>
              </a:r>
              <a:endParaRPr lang="en-US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8" name="Rectangle 145"/>
            <p:cNvSpPr>
              <a:spLocks noChangeArrowheads="1"/>
            </p:cNvSpPr>
            <p:nvPr/>
          </p:nvSpPr>
          <p:spPr bwMode="auto">
            <a:xfrm>
              <a:off x="8054408" y="2203677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95</a:t>
              </a:r>
              <a:endParaRPr lang="en-US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9" name="Rectangle 144"/>
            <p:cNvSpPr>
              <a:spLocks noChangeArrowheads="1"/>
            </p:cNvSpPr>
            <p:nvPr/>
          </p:nvSpPr>
          <p:spPr bwMode="auto">
            <a:xfrm>
              <a:off x="4051537" y="2204864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96</a:t>
              </a:r>
              <a:endParaRPr lang="en-US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3" name="ZoneTexte 86"/>
            <p:cNvSpPr txBox="1">
              <a:spLocks noChangeArrowheads="1"/>
            </p:cNvSpPr>
            <p:nvPr/>
          </p:nvSpPr>
          <p:spPr bwMode="auto">
            <a:xfrm>
              <a:off x="6596288" y="5537566"/>
              <a:ext cx="2115724" cy="483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Baseline HCV RNA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log</a:t>
              </a:r>
              <a:r>
                <a:rPr lang="en-US" sz="1400" b="1" baseline="-250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10</a:t>
              </a:r>
              <a:r>
                <a:rPr lang="en-US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 IU/ml</a:t>
              </a:r>
            </a:p>
          </p:txBody>
        </p:sp>
        <p:sp>
          <p:nvSpPr>
            <p:cNvPr id="104" name="Rectangle 40"/>
            <p:cNvSpPr>
              <a:spLocks noChangeArrowheads="1"/>
            </p:cNvSpPr>
            <p:nvPr/>
          </p:nvSpPr>
          <p:spPr bwMode="auto">
            <a:xfrm>
              <a:off x="5113556" y="5218996"/>
              <a:ext cx="4942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Yes</a:t>
              </a:r>
              <a:endParaRPr lang="en-US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6" name="Rectangle 40"/>
            <p:cNvSpPr>
              <a:spLocks noChangeArrowheads="1"/>
            </p:cNvSpPr>
            <p:nvPr/>
          </p:nvSpPr>
          <p:spPr bwMode="auto">
            <a:xfrm>
              <a:off x="5984283" y="5218996"/>
              <a:ext cx="42398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US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No</a:t>
              </a:r>
              <a:endParaRPr lang="en-US" sz="14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7" name="Rectangle 40"/>
            <p:cNvSpPr>
              <a:spLocks noChangeArrowheads="1"/>
            </p:cNvSpPr>
            <p:nvPr/>
          </p:nvSpPr>
          <p:spPr bwMode="auto">
            <a:xfrm>
              <a:off x="6811713" y="5218996"/>
              <a:ext cx="64633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US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&lt; 6 M</a:t>
              </a:r>
              <a:endParaRPr lang="en-US" sz="14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6" name="ZoneTexte 86"/>
            <p:cNvSpPr txBox="1">
              <a:spLocks noChangeArrowheads="1"/>
            </p:cNvSpPr>
            <p:nvPr/>
          </p:nvSpPr>
          <p:spPr bwMode="auto">
            <a:xfrm>
              <a:off x="2450707" y="5218996"/>
              <a:ext cx="1263487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All (N = 203) </a:t>
              </a:r>
              <a:endParaRPr lang="en-US" sz="1400" b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1" name="ZoneTexte 86"/>
            <p:cNvSpPr txBox="1">
              <a:spLocks noChangeArrowheads="1"/>
            </p:cNvSpPr>
            <p:nvPr/>
          </p:nvSpPr>
          <p:spPr bwMode="auto">
            <a:xfrm>
              <a:off x="461582" y="5218996"/>
              <a:ext cx="1957588" cy="286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Genotype 1 (N = 168)</a:t>
              </a:r>
              <a:endParaRPr lang="en-US" sz="1400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5" name="Rectangle 40"/>
            <p:cNvSpPr>
              <a:spLocks noChangeArrowheads="1"/>
            </p:cNvSpPr>
            <p:nvPr/>
          </p:nvSpPr>
          <p:spPr bwMode="auto">
            <a:xfrm>
              <a:off x="7759801" y="5218996"/>
              <a:ext cx="63350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US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≥ 6 M</a:t>
              </a:r>
              <a:endParaRPr lang="en-US" sz="14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cxnSp>
          <p:nvCxnSpPr>
            <p:cNvPr id="126" name="Connecteur droit 125"/>
            <p:cNvCxnSpPr/>
            <p:nvPr/>
          </p:nvCxnSpPr>
          <p:spPr bwMode="auto">
            <a:xfrm>
              <a:off x="6833984" y="5519480"/>
              <a:ext cx="1583995" cy="1588"/>
            </a:xfrm>
            <a:prstGeom prst="line">
              <a:avLst/>
            </a:prstGeom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7" name="ZoneTexte 86"/>
            <p:cNvSpPr txBox="1">
              <a:spLocks noChangeArrowheads="1"/>
            </p:cNvSpPr>
            <p:nvPr/>
          </p:nvSpPr>
          <p:spPr bwMode="auto">
            <a:xfrm>
              <a:off x="5235460" y="5537566"/>
              <a:ext cx="972855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Cirrhosis</a:t>
              </a:r>
              <a:endParaRPr lang="en-US" sz="1400" b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8" name="ZoneTexte 86"/>
            <p:cNvSpPr txBox="1">
              <a:spLocks noChangeArrowheads="1"/>
            </p:cNvSpPr>
            <p:nvPr/>
          </p:nvSpPr>
          <p:spPr bwMode="auto">
            <a:xfrm>
              <a:off x="3779912" y="5218996"/>
              <a:ext cx="1332103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Genotype 1a*</a:t>
              </a:r>
              <a:endParaRPr lang="en-US" sz="1400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8" name="Rectangle 133"/>
            <p:cNvSpPr>
              <a:spLocks noChangeArrowheads="1"/>
            </p:cNvSpPr>
            <p:nvPr/>
          </p:nvSpPr>
          <p:spPr bwMode="auto">
            <a:xfrm>
              <a:off x="6820480" y="2508617"/>
              <a:ext cx="338400" cy="2700000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9" name="Rectangle 151"/>
            <p:cNvSpPr>
              <a:spLocks noChangeArrowheads="1"/>
            </p:cNvSpPr>
            <p:nvPr/>
          </p:nvSpPr>
          <p:spPr bwMode="auto">
            <a:xfrm>
              <a:off x="7179368" y="2471897"/>
              <a:ext cx="338400" cy="273672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1" name="Rectangle 133"/>
            <p:cNvSpPr>
              <a:spLocks noChangeArrowheads="1"/>
            </p:cNvSpPr>
            <p:nvPr/>
          </p:nvSpPr>
          <p:spPr bwMode="auto">
            <a:xfrm>
              <a:off x="4079972" y="2544617"/>
              <a:ext cx="338400" cy="2664000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2" name="Rectangle 151"/>
            <p:cNvSpPr>
              <a:spLocks noChangeArrowheads="1"/>
            </p:cNvSpPr>
            <p:nvPr/>
          </p:nvSpPr>
          <p:spPr bwMode="auto">
            <a:xfrm>
              <a:off x="4462793" y="2508617"/>
              <a:ext cx="338400" cy="27000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cxnSp>
          <p:nvCxnSpPr>
            <p:cNvPr id="114" name="Connecteur droit 113"/>
            <p:cNvCxnSpPr/>
            <p:nvPr/>
          </p:nvCxnSpPr>
          <p:spPr bwMode="auto">
            <a:xfrm>
              <a:off x="4932040" y="5519480"/>
              <a:ext cx="1619998" cy="0"/>
            </a:xfrm>
            <a:prstGeom prst="line">
              <a:avLst/>
            </a:prstGeom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9" name="Rectangle 144"/>
            <p:cNvSpPr>
              <a:spLocks noChangeArrowheads="1"/>
            </p:cNvSpPr>
            <p:nvPr/>
          </p:nvSpPr>
          <p:spPr bwMode="auto">
            <a:xfrm>
              <a:off x="4431976" y="2157377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97</a:t>
              </a:r>
              <a:endParaRPr lang="en-US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0" name="Rectangle 144"/>
            <p:cNvSpPr>
              <a:spLocks noChangeArrowheads="1"/>
            </p:cNvSpPr>
            <p:nvPr/>
          </p:nvSpPr>
          <p:spPr bwMode="auto">
            <a:xfrm>
              <a:off x="6786875" y="2178927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97</a:t>
              </a:r>
              <a:endParaRPr lang="en-US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1" name="Rectangle 145"/>
            <p:cNvSpPr>
              <a:spLocks noChangeArrowheads="1"/>
            </p:cNvSpPr>
            <p:nvPr/>
          </p:nvSpPr>
          <p:spPr bwMode="auto">
            <a:xfrm>
              <a:off x="7129655" y="2076352"/>
              <a:ext cx="4587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100</a:t>
              </a:r>
              <a:endParaRPr lang="en-US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622935" y="4945097"/>
              <a:ext cx="28725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/>
                <a:t>N</a:t>
              </a:r>
              <a:endParaRPr lang="en-US" sz="110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831281" y="4945097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/>
                <a:t>83</a:t>
              </a:r>
              <a:endParaRPr lang="en-US" sz="110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1331837" y="4945097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/>
                <a:t>41</a:t>
              </a:r>
              <a:endParaRPr lang="en-US" sz="110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1839015" y="4945097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/>
                  </a:solidFill>
                </a:rPr>
                <a:t>44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454856" y="4945097"/>
              <a:ext cx="4203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/>
                <a:t>101</a:t>
              </a:r>
              <a:endParaRPr lang="en-US" sz="110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2931350" y="4945097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50</a:t>
              </a:r>
              <a:endParaRPr lang="en-US" sz="1100" dirty="0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3428714" y="4945097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/>
                  </a:solidFill>
                </a:rPr>
                <a:t>52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5028705" y="4945097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/>
                <a:t>9</a:t>
              </a:r>
              <a:endParaRPr lang="en-US" sz="110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5368832" y="4945097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chemeClr val="bg1"/>
                  </a:solidFill>
                </a:rPr>
                <a:t>15</a:t>
              </a:r>
              <a:endParaRPr lang="en-US" sz="1100">
                <a:solidFill>
                  <a:schemeClr val="bg1"/>
                </a:solidFill>
              </a:endParaRP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5856370" y="4945097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/>
                <a:t>90</a:t>
              </a:r>
              <a:endParaRPr lang="en-US" sz="110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6251663" y="4945097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chemeClr val="bg1"/>
                  </a:solidFill>
                </a:rPr>
                <a:t>34</a:t>
              </a:r>
              <a:endParaRPr lang="en-US" sz="1100">
                <a:solidFill>
                  <a:schemeClr val="bg1"/>
                </a:solidFill>
              </a:endParaRP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7746698" y="4945097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43</a:t>
              </a:r>
              <a:endParaRPr lang="en-US" sz="1100" dirty="0"/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4077865" y="4945097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/>
                <a:t>71</a:t>
              </a:r>
              <a:endParaRPr lang="en-US" sz="1100"/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6822528" y="4945097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/>
                <a:t>58</a:t>
              </a:r>
              <a:endParaRPr lang="en-US" sz="1100"/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7199105" y="4945097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chemeClr val="bg1"/>
                  </a:solidFill>
                </a:rPr>
                <a:t>33</a:t>
              </a:r>
              <a:endParaRPr lang="en-US" sz="1100">
                <a:solidFill>
                  <a:schemeClr val="bg1"/>
                </a:solidFill>
              </a:endParaRPr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4467373" y="4945097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chemeClr val="bg1"/>
                  </a:solidFill>
                </a:rPr>
                <a:t>33</a:t>
              </a:r>
              <a:endParaRPr lang="en-US" sz="1100">
                <a:solidFill>
                  <a:schemeClr val="bg1"/>
                </a:solidFill>
              </a:endParaRPr>
            </a:p>
          </p:txBody>
        </p:sp>
        <p:sp>
          <p:nvSpPr>
            <p:cNvPr id="120" name="ZoneTexte 119"/>
            <p:cNvSpPr txBox="1"/>
            <p:nvPr/>
          </p:nvSpPr>
          <p:spPr>
            <a:xfrm>
              <a:off x="8112591" y="4945097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chemeClr val="bg1"/>
                  </a:solidFill>
                </a:rPr>
                <a:t>19</a:t>
              </a:r>
              <a:endParaRPr lang="en-US" sz="1100">
                <a:solidFill>
                  <a:schemeClr val="bg1"/>
                </a:solidFill>
              </a:endParaRPr>
            </a:p>
          </p:txBody>
        </p:sp>
        <p:sp>
          <p:nvSpPr>
            <p:cNvPr id="118" name="Rectangle 135"/>
            <p:cNvSpPr>
              <a:spLocks noChangeArrowheads="1"/>
            </p:cNvSpPr>
            <p:nvPr/>
          </p:nvSpPr>
          <p:spPr bwMode="auto">
            <a:xfrm>
              <a:off x="422914" y="5096759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ea typeface="Arial" pitchFamily="-1" charset="0"/>
                  <a:cs typeface="Arial" pitchFamily="-1" charset="0"/>
                </a:rPr>
                <a:t>0</a:t>
              </a:r>
              <a:endParaRPr lang="en-US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  <p:sp>
        <p:nvSpPr>
          <p:cNvPr id="97" name="ZoneTexte 69"/>
          <p:cNvSpPr txBox="1">
            <a:spLocks noChangeArrowheads="1"/>
          </p:cNvSpPr>
          <p:nvPr/>
        </p:nvSpPr>
        <p:spPr bwMode="auto">
          <a:xfrm>
            <a:off x="4355976" y="6574299"/>
            <a:ext cx="47657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Wyles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DL. N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Engl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J Med. 2015 Aug 20;373(8):714-25.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1057763" y="1239143"/>
            <a:ext cx="73306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(HCV RNA &lt; 25 IU/ml) with 8 weeks of DCV + SOF </a:t>
            </a:r>
          </a:p>
        </p:txBody>
      </p:sp>
      <p:grpSp>
        <p:nvGrpSpPr>
          <p:cNvPr id="66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6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9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ALLY-2</a:t>
              </a:r>
              <a:endParaRPr lang="en-US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0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pPr lvl="0"/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ALLY-</a:t>
            </a:r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2</a:t>
            </a:r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DCV + SOF for HCV in HIV </a:t>
            </a:r>
            <a:b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co-infection</a:t>
            </a:r>
            <a:endParaRPr lang="en-GB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75" name="Groupe 74"/>
          <p:cNvGrpSpPr/>
          <p:nvPr/>
        </p:nvGrpSpPr>
        <p:grpSpPr>
          <a:xfrm>
            <a:off x="208566" y="1894975"/>
            <a:ext cx="8084701" cy="4247151"/>
            <a:chOff x="208566" y="1894975"/>
            <a:chExt cx="8084701" cy="4247151"/>
          </a:xfrm>
        </p:grpSpPr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333181" y="431722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en-US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308413" y="362507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en-US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209026" y="2243948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n-US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308413" y="2934510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en-US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575447" y="4424944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575447" y="3734382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575447" y="2350082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575447" y="3040644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665936" y="2340557"/>
              <a:ext cx="0" cy="276455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841194" y="2677391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76</a:t>
              </a:r>
              <a:endParaRPr lang="en-US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208566" y="1894975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en-US" b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860025" y="3009417"/>
              <a:ext cx="338400" cy="2103753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829996" y="2986268"/>
              <a:ext cx="338400" cy="2126903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5984212" y="3284983"/>
              <a:ext cx="338400" cy="1828187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0" name="Rectangle 133"/>
            <p:cNvSpPr>
              <a:spLocks noChangeArrowheads="1"/>
            </p:cNvSpPr>
            <p:nvPr/>
          </p:nvSpPr>
          <p:spPr bwMode="auto">
            <a:xfrm>
              <a:off x="5014072" y="3194613"/>
              <a:ext cx="338400" cy="1918558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9" name="Rectangle 133"/>
            <p:cNvSpPr>
              <a:spLocks noChangeArrowheads="1"/>
            </p:cNvSpPr>
            <p:nvPr/>
          </p:nvSpPr>
          <p:spPr bwMode="auto">
            <a:xfrm>
              <a:off x="3464155" y="2963119"/>
              <a:ext cx="338400" cy="2150052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1" name="Rectangle 133"/>
            <p:cNvSpPr>
              <a:spLocks noChangeArrowheads="1"/>
            </p:cNvSpPr>
            <p:nvPr/>
          </p:nvSpPr>
          <p:spPr bwMode="auto">
            <a:xfrm>
              <a:off x="2922920" y="3449256"/>
              <a:ext cx="338400" cy="1663915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1" name="Rectangle 144"/>
            <p:cNvSpPr>
              <a:spLocks noChangeArrowheads="1"/>
            </p:cNvSpPr>
            <p:nvPr/>
          </p:nvSpPr>
          <p:spPr bwMode="auto">
            <a:xfrm>
              <a:off x="818117" y="2669505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76</a:t>
              </a:r>
              <a:endParaRPr lang="en-US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2" name="Rectangle 145"/>
            <p:cNvSpPr>
              <a:spLocks noChangeArrowheads="1"/>
            </p:cNvSpPr>
            <p:nvPr/>
          </p:nvSpPr>
          <p:spPr bwMode="auto">
            <a:xfrm>
              <a:off x="5951727" y="2955478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67</a:t>
              </a:r>
              <a:endParaRPr lang="en-US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3" name="Rectangle 144"/>
            <p:cNvSpPr>
              <a:spLocks noChangeArrowheads="1"/>
            </p:cNvSpPr>
            <p:nvPr/>
          </p:nvSpPr>
          <p:spPr bwMode="auto">
            <a:xfrm>
              <a:off x="2891659" y="3121306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60</a:t>
              </a:r>
              <a:endParaRPr lang="en-US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5" name="Rectangle 144"/>
            <p:cNvSpPr>
              <a:spLocks noChangeArrowheads="1"/>
            </p:cNvSpPr>
            <p:nvPr/>
          </p:nvSpPr>
          <p:spPr bwMode="auto">
            <a:xfrm>
              <a:off x="3438065" y="2636876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77</a:t>
              </a:r>
              <a:endParaRPr lang="en-US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7" name="Rectangle 144"/>
            <p:cNvSpPr>
              <a:spLocks noChangeArrowheads="1"/>
            </p:cNvSpPr>
            <p:nvPr/>
          </p:nvSpPr>
          <p:spPr bwMode="auto">
            <a:xfrm>
              <a:off x="4969323" y="2856801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69</a:t>
              </a:r>
              <a:endParaRPr lang="en-US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9785" y="4859888"/>
              <a:ext cx="28725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/>
                <a:t>N</a:t>
              </a:r>
              <a:endParaRPr lang="en-US" sz="110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1832467" y="4859888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chemeClr val="bg1"/>
                  </a:solidFill>
                </a:rPr>
                <a:t>41</a:t>
              </a:r>
              <a:endParaRPr lang="en-US" sz="1100">
                <a:solidFill>
                  <a:schemeClr val="bg1"/>
                </a:solidFill>
              </a:endParaRP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820147" y="4859888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chemeClr val="bg1"/>
                  </a:solidFill>
                </a:rPr>
                <a:t>50</a:t>
              </a:r>
              <a:endParaRPr lang="en-US" sz="1100">
                <a:solidFill>
                  <a:schemeClr val="bg1"/>
                </a:solidFill>
              </a:endParaRP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5982544" y="4859888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chemeClr val="bg1"/>
                  </a:solidFill>
                </a:rPr>
                <a:t>21</a:t>
              </a:r>
              <a:endParaRPr lang="en-US" sz="1100">
                <a:solidFill>
                  <a:schemeClr val="bg1"/>
                </a:solidFill>
              </a:endParaRP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2966781" y="4859888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chemeClr val="bg1"/>
                  </a:solidFill>
                </a:rPr>
                <a:t>5</a:t>
              </a:r>
              <a:endParaRPr lang="en-US" sz="1100">
                <a:solidFill>
                  <a:schemeClr val="bg1"/>
                </a:solidFill>
              </a:endParaRP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3460494" y="4859888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chemeClr val="bg1"/>
                  </a:solidFill>
                </a:rPr>
                <a:t>44</a:t>
              </a:r>
              <a:endParaRPr lang="en-US" sz="1100">
                <a:solidFill>
                  <a:schemeClr val="bg1"/>
                </a:solidFill>
              </a:endParaRPr>
            </a:p>
          </p:txBody>
        </p:sp>
        <p:sp>
          <p:nvSpPr>
            <p:cNvPr id="103" name="ZoneTexte 86"/>
            <p:cNvSpPr txBox="1">
              <a:spLocks noChangeArrowheads="1"/>
            </p:cNvSpPr>
            <p:nvPr/>
          </p:nvSpPr>
          <p:spPr bwMode="auto">
            <a:xfrm>
              <a:off x="4058927" y="5658404"/>
              <a:ext cx="1904213" cy="483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Baseline HCV RNA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log</a:t>
              </a:r>
              <a:r>
                <a:rPr lang="en-US" sz="1400" b="1" baseline="-2500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10</a:t>
              </a:r>
              <a:r>
                <a:rPr lang="en-US" sz="1400" b="1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 IU/ml</a:t>
              </a:r>
            </a:p>
          </p:txBody>
        </p:sp>
        <p:sp>
          <p:nvSpPr>
            <p:cNvPr id="104" name="Rectangle 40"/>
            <p:cNvSpPr>
              <a:spLocks noChangeArrowheads="1"/>
            </p:cNvSpPr>
            <p:nvPr/>
          </p:nvSpPr>
          <p:spPr bwMode="auto">
            <a:xfrm>
              <a:off x="2843808" y="5123429"/>
              <a:ext cx="4942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Yes</a:t>
              </a:r>
              <a:endParaRPr lang="en-US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6" name="Rectangle 40"/>
            <p:cNvSpPr>
              <a:spLocks noChangeArrowheads="1"/>
            </p:cNvSpPr>
            <p:nvPr/>
          </p:nvSpPr>
          <p:spPr bwMode="auto">
            <a:xfrm>
              <a:off x="3423073" y="5123429"/>
              <a:ext cx="42398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No</a:t>
              </a:r>
              <a:endParaRPr lang="en-US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7" name="Rectangle 40"/>
            <p:cNvSpPr>
              <a:spLocks noChangeArrowheads="1"/>
            </p:cNvSpPr>
            <p:nvPr/>
          </p:nvSpPr>
          <p:spPr bwMode="auto">
            <a:xfrm>
              <a:off x="4211960" y="5123429"/>
              <a:ext cx="64633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&lt; 6 M</a:t>
              </a:r>
              <a:endParaRPr lang="en-US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6" name="ZoneTexte 86"/>
            <p:cNvSpPr txBox="1">
              <a:spLocks noChangeArrowheads="1"/>
            </p:cNvSpPr>
            <p:nvPr/>
          </p:nvSpPr>
          <p:spPr bwMode="auto">
            <a:xfrm>
              <a:off x="752211" y="5123429"/>
              <a:ext cx="414083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All</a:t>
              </a:r>
              <a:endParaRPr lang="en-US" sz="1400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1" name="ZoneTexte 86"/>
            <p:cNvSpPr txBox="1">
              <a:spLocks noChangeArrowheads="1"/>
            </p:cNvSpPr>
            <p:nvPr/>
          </p:nvSpPr>
          <p:spPr bwMode="auto">
            <a:xfrm>
              <a:off x="1447279" y="5123429"/>
              <a:ext cx="1162385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Genotype 1</a:t>
              </a:r>
              <a:endParaRPr lang="en-US" sz="1400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5" name="Rectangle 40"/>
            <p:cNvSpPr>
              <a:spLocks noChangeArrowheads="1"/>
            </p:cNvSpPr>
            <p:nvPr/>
          </p:nvSpPr>
          <p:spPr bwMode="auto">
            <a:xfrm>
              <a:off x="4860032" y="5123429"/>
              <a:ext cx="63350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≥ 6 M</a:t>
              </a:r>
              <a:endParaRPr lang="en-US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cxnSp>
          <p:nvCxnSpPr>
            <p:cNvPr id="126" name="Connecteur droit 125"/>
            <p:cNvCxnSpPr/>
            <p:nvPr/>
          </p:nvCxnSpPr>
          <p:spPr bwMode="auto">
            <a:xfrm>
              <a:off x="4283968" y="5628743"/>
              <a:ext cx="1269126" cy="0"/>
            </a:xfrm>
            <a:prstGeom prst="line">
              <a:avLst/>
            </a:prstGeom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7" name="ZoneTexte 86"/>
            <p:cNvSpPr txBox="1">
              <a:spLocks noChangeArrowheads="1"/>
            </p:cNvSpPr>
            <p:nvPr/>
          </p:nvSpPr>
          <p:spPr bwMode="auto">
            <a:xfrm>
              <a:off x="2946917" y="5658404"/>
              <a:ext cx="972855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Cirrhosis</a:t>
              </a:r>
              <a:endParaRPr lang="en-US" sz="1400" b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8" name="Rectangle 133"/>
            <p:cNvSpPr>
              <a:spLocks noChangeArrowheads="1"/>
            </p:cNvSpPr>
            <p:nvPr/>
          </p:nvSpPr>
          <p:spPr bwMode="auto">
            <a:xfrm>
              <a:off x="4398262" y="2835797"/>
              <a:ext cx="338400" cy="2277374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cxnSp>
          <p:nvCxnSpPr>
            <p:cNvPr id="114" name="Connecteur droit 113"/>
            <p:cNvCxnSpPr/>
            <p:nvPr/>
          </p:nvCxnSpPr>
          <p:spPr bwMode="auto">
            <a:xfrm>
              <a:off x="2920697" y="5628743"/>
              <a:ext cx="935999" cy="0"/>
            </a:xfrm>
            <a:prstGeom prst="line">
              <a:avLst/>
            </a:prstGeom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0" name="Rectangle 144"/>
            <p:cNvSpPr>
              <a:spLocks noChangeArrowheads="1"/>
            </p:cNvSpPr>
            <p:nvPr/>
          </p:nvSpPr>
          <p:spPr bwMode="auto">
            <a:xfrm>
              <a:off x="4366208" y="2503123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79</a:t>
              </a:r>
              <a:endParaRPr lang="en-US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0" name="Rectangle 151"/>
            <p:cNvSpPr>
              <a:spLocks noChangeArrowheads="1"/>
            </p:cNvSpPr>
            <p:nvPr/>
          </p:nvSpPr>
          <p:spPr bwMode="auto">
            <a:xfrm>
              <a:off x="6476933" y="2604304"/>
              <a:ext cx="338400" cy="2508867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8" name="Rectangle 151"/>
            <p:cNvSpPr>
              <a:spLocks noChangeArrowheads="1"/>
            </p:cNvSpPr>
            <p:nvPr/>
          </p:nvSpPr>
          <p:spPr bwMode="auto">
            <a:xfrm>
              <a:off x="7038681" y="2852936"/>
              <a:ext cx="338400" cy="2260235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9" name="Rectangle 151"/>
            <p:cNvSpPr>
              <a:spLocks noChangeArrowheads="1"/>
            </p:cNvSpPr>
            <p:nvPr/>
          </p:nvSpPr>
          <p:spPr bwMode="auto">
            <a:xfrm>
              <a:off x="7682705" y="2708275"/>
              <a:ext cx="338400" cy="2404896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552297" y="5105112"/>
              <a:ext cx="774097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1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0" name="Rectangle 145"/>
            <p:cNvSpPr>
              <a:spLocks noChangeArrowheads="1"/>
            </p:cNvSpPr>
            <p:nvPr/>
          </p:nvSpPr>
          <p:spPr bwMode="auto">
            <a:xfrm>
              <a:off x="6446821" y="2276872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88</a:t>
              </a:r>
              <a:endParaRPr lang="en-US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1" name="Rectangle 145"/>
            <p:cNvSpPr>
              <a:spLocks noChangeArrowheads="1"/>
            </p:cNvSpPr>
            <p:nvPr/>
          </p:nvSpPr>
          <p:spPr bwMode="auto">
            <a:xfrm>
              <a:off x="7012904" y="2530984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80</a:t>
              </a:r>
              <a:endParaRPr lang="en-US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2" name="Rectangle 145"/>
            <p:cNvSpPr>
              <a:spLocks noChangeArrowheads="1"/>
            </p:cNvSpPr>
            <p:nvPr/>
          </p:nvSpPr>
          <p:spPr bwMode="auto">
            <a:xfrm>
              <a:off x="7660976" y="2373253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82</a:t>
              </a:r>
              <a:endParaRPr lang="en-US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3" name="ZoneTexte 112"/>
            <p:cNvSpPr txBox="1"/>
            <p:nvPr/>
          </p:nvSpPr>
          <p:spPr>
            <a:xfrm>
              <a:off x="6501458" y="4859888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chemeClr val="bg1"/>
                  </a:solidFill>
                </a:rPr>
                <a:t>8</a:t>
              </a:r>
              <a:endParaRPr lang="en-US" sz="1100">
                <a:solidFill>
                  <a:schemeClr val="bg1"/>
                </a:solidFill>
              </a:endParaRPr>
            </a:p>
          </p:txBody>
        </p:sp>
        <p:sp>
          <p:nvSpPr>
            <p:cNvPr id="115" name="ZoneTexte 114"/>
            <p:cNvSpPr txBox="1"/>
            <p:nvPr/>
          </p:nvSpPr>
          <p:spPr>
            <a:xfrm>
              <a:off x="7015531" y="4859888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/>
                  </a:solidFill>
                </a:rPr>
                <a:t>10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116" name="ZoneTexte 115"/>
            <p:cNvSpPr txBox="1"/>
            <p:nvPr/>
          </p:nvSpPr>
          <p:spPr>
            <a:xfrm>
              <a:off x="7659555" y="4859888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/>
                  </a:solidFill>
                </a:rPr>
                <a:t>11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118" name="ZoneTexte 86"/>
            <p:cNvSpPr txBox="1">
              <a:spLocks noChangeArrowheads="1"/>
            </p:cNvSpPr>
            <p:nvPr/>
          </p:nvSpPr>
          <p:spPr bwMode="auto">
            <a:xfrm>
              <a:off x="6081415" y="5658404"/>
              <a:ext cx="1904213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ARV regimen</a:t>
              </a:r>
            </a:p>
          </p:txBody>
        </p:sp>
        <p:cxnSp>
          <p:nvCxnSpPr>
            <p:cNvPr id="122" name="Connecteur droit 121"/>
            <p:cNvCxnSpPr/>
            <p:nvPr/>
          </p:nvCxnSpPr>
          <p:spPr bwMode="auto">
            <a:xfrm>
              <a:off x="5998027" y="5630331"/>
              <a:ext cx="2088232" cy="0"/>
            </a:xfrm>
            <a:prstGeom prst="line">
              <a:avLst/>
            </a:prstGeom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3" name="Rectangle 40"/>
            <p:cNvSpPr>
              <a:spLocks noChangeArrowheads="1"/>
            </p:cNvSpPr>
            <p:nvPr/>
          </p:nvSpPr>
          <p:spPr bwMode="auto">
            <a:xfrm>
              <a:off x="5868144" y="5123429"/>
              <a:ext cx="56048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DRV</a:t>
              </a:r>
              <a:endParaRPr lang="en-US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4" name="Rectangle 40"/>
            <p:cNvSpPr>
              <a:spLocks noChangeArrowheads="1"/>
            </p:cNvSpPr>
            <p:nvPr/>
          </p:nvSpPr>
          <p:spPr bwMode="auto">
            <a:xfrm>
              <a:off x="6337068" y="5123429"/>
              <a:ext cx="671979" cy="533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Other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PI</a:t>
              </a:r>
              <a:endParaRPr lang="en-US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3" name="Rectangle 40"/>
            <p:cNvSpPr>
              <a:spLocks noChangeArrowheads="1"/>
            </p:cNvSpPr>
            <p:nvPr/>
          </p:nvSpPr>
          <p:spPr bwMode="auto">
            <a:xfrm>
              <a:off x="6877733" y="5123429"/>
              <a:ext cx="73318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NNRTI</a:t>
              </a:r>
              <a:endParaRPr lang="en-US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5" name="Rectangle 40"/>
            <p:cNvSpPr>
              <a:spLocks noChangeArrowheads="1"/>
            </p:cNvSpPr>
            <p:nvPr/>
          </p:nvSpPr>
          <p:spPr bwMode="auto">
            <a:xfrm>
              <a:off x="7523682" y="5123429"/>
              <a:ext cx="67197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Other</a:t>
              </a:r>
              <a:endParaRPr lang="en-US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4983292" y="4859888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chemeClr val="bg1"/>
                  </a:solidFill>
                </a:rPr>
                <a:t>16</a:t>
              </a:r>
              <a:endParaRPr lang="en-US" sz="1100">
                <a:solidFill>
                  <a:schemeClr val="bg1"/>
                </a:solidFill>
              </a:endParaRPr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4388735" y="4859888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chemeClr val="bg1"/>
                  </a:solidFill>
                </a:rPr>
                <a:t>34</a:t>
              </a:r>
              <a:endParaRPr lang="en-US" sz="1100">
                <a:solidFill>
                  <a:schemeClr val="bg1"/>
                </a:solidFill>
              </a:endParaRPr>
            </a:p>
          </p:txBody>
        </p:sp>
        <p:sp>
          <p:nvSpPr>
            <p:cNvPr id="74" name="Rectangle 135"/>
            <p:cNvSpPr>
              <a:spLocks noChangeArrowheads="1"/>
            </p:cNvSpPr>
            <p:nvPr/>
          </p:nvSpPr>
          <p:spPr bwMode="auto">
            <a:xfrm>
              <a:off x="432567" y="4966258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n-US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  <p:sp>
        <p:nvSpPr>
          <p:cNvPr id="71" name="ZoneTexte 69"/>
          <p:cNvSpPr txBox="1">
            <a:spLocks noChangeArrowheads="1"/>
          </p:cNvSpPr>
          <p:nvPr/>
        </p:nvSpPr>
        <p:spPr bwMode="auto">
          <a:xfrm>
            <a:off x="4355976" y="6574299"/>
            <a:ext cx="47657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Wyles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DL.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N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Engl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J Med. 2015 Aug 20;373(8):714-25.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94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ZoneTexte 102"/>
          <p:cNvSpPr txBox="1"/>
          <p:nvPr/>
        </p:nvSpPr>
        <p:spPr>
          <a:xfrm>
            <a:off x="388472" y="1628800"/>
            <a:ext cx="87555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600" dirty="0" smtClean="0"/>
              <a:t> NS5B </a:t>
            </a:r>
            <a:r>
              <a:rPr lang="en-US" sz="1600" dirty="0"/>
              <a:t>RAVs at baseline in 1/39 tested patients (C316H + V321I)</a:t>
            </a:r>
          </a:p>
          <a:p>
            <a:pPr marL="173038" indent="-173038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600" dirty="0" smtClean="0"/>
              <a:t> 17% (33/198) of baseline sequences had NS5A polymorphisms at positions 28, 30, 31</a:t>
            </a:r>
            <a:r>
              <a:rPr lang="en-US" sz="1600" dirty="0"/>
              <a:t> </a:t>
            </a:r>
            <a:r>
              <a:rPr lang="en-US" sz="1600" dirty="0" smtClean="0"/>
              <a:t>or 93</a:t>
            </a:r>
            <a:endParaRPr lang="en-US" sz="1600" dirty="0"/>
          </a:p>
        </p:txBody>
      </p:sp>
      <p:sp>
        <p:nvSpPr>
          <p:cNvPr id="104" name="Text Box 2"/>
          <p:cNvSpPr txBox="1">
            <a:spLocks noChangeArrowheads="1"/>
          </p:cNvSpPr>
          <p:nvPr/>
        </p:nvSpPr>
        <p:spPr bwMode="auto">
          <a:xfrm>
            <a:off x="3007788" y="1211692"/>
            <a:ext cx="3148388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Resistance data</a:t>
            </a:r>
            <a:endParaRPr lang="en-US" sz="2400" b="1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4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41824271"/>
              </p:ext>
            </p:extLst>
          </p:nvPr>
        </p:nvGraphicFramePr>
        <p:xfrm>
          <a:off x="464473" y="2852936"/>
          <a:ext cx="839852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2579"/>
                <a:gridCol w="3218715"/>
                <a:gridCol w="30772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SVR</a:t>
                      </a:r>
                      <a:r>
                        <a:rPr lang="en-US" sz="1600" b="1" baseline="-2500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12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 (n/N)*</a:t>
                      </a:r>
                      <a:endParaRPr lang="en-US" sz="1600" b="1" baseline="30000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With baseline NS5A RAVs</a:t>
                      </a:r>
                      <a:endParaRPr lang="en-US" sz="1600" b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Without baseline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NS5A RAVs</a:t>
                      </a:r>
                      <a:endParaRPr lang="en-US" sz="1600" b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66"/>
                          </a:solidFill>
                        </a:rPr>
                        <a:t>12-week groups</a:t>
                      </a:r>
                      <a:endParaRPr lang="en-US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</a:rPr>
                        <a:t>96% (22/23)</a:t>
                      </a:r>
                      <a:endParaRPr lang="en-US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</a:rPr>
                        <a:t>98% (122/125)</a:t>
                      </a:r>
                      <a:endParaRPr lang="en-US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66"/>
                          </a:solidFill>
                        </a:rPr>
                        <a:t>8-week group</a:t>
                      </a:r>
                      <a:endParaRPr lang="en-US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</a:rPr>
                        <a:t>67% (6/9)</a:t>
                      </a:r>
                      <a:endParaRPr lang="en-US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</a:rPr>
                        <a:t>78% (31/40)</a:t>
                      </a:r>
                      <a:endParaRPr lang="en-US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855850" y="2420888"/>
            <a:ext cx="7489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Similar SVR</a:t>
            </a:r>
            <a:r>
              <a:rPr lang="en-US" b="1" baseline="-25000" dirty="0" smtClean="0">
                <a:solidFill>
                  <a:srgbClr val="0070C0"/>
                </a:solidFill>
              </a:rPr>
              <a:t>12</a:t>
            </a:r>
            <a:r>
              <a:rPr lang="en-US" b="1" dirty="0" smtClean="0">
                <a:solidFill>
                  <a:srgbClr val="0070C0"/>
                </a:solidFill>
              </a:rPr>
              <a:t> rates in patients with or without baseline NS5A RAVs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8471" y="4077072"/>
            <a:ext cx="8474527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600" dirty="0" smtClean="0"/>
              <a:t> 12 patients with relapse </a:t>
            </a:r>
            <a:br>
              <a:rPr lang="en-US" sz="1600" dirty="0" smtClean="0"/>
            </a:br>
            <a:endParaRPr lang="en-US" sz="1600" dirty="0" smtClean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600" dirty="0"/>
              <a:t> </a:t>
            </a:r>
            <a:r>
              <a:rPr lang="en-US" sz="1600" dirty="0" smtClean="0"/>
              <a:t>10 in 8-week arm, 9/10 with concomitant DRV/r</a:t>
            </a:r>
          </a:p>
          <a:p>
            <a:pPr marL="717550" lvl="1" indent="-358775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400" dirty="0"/>
              <a:t>2</a:t>
            </a:r>
            <a:r>
              <a:rPr lang="en-US" sz="1400" dirty="0" smtClean="0"/>
              <a:t>/</a:t>
            </a:r>
            <a:r>
              <a:rPr lang="en-US" sz="1400" dirty="0"/>
              <a:t>10 relapses </a:t>
            </a:r>
            <a:r>
              <a:rPr lang="en-US" sz="1400" dirty="0" smtClean="0"/>
              <a:t>had baseline NS5A RAVs, 1 of which had also NS5B-V321I RAV</a:t>
            </a:r>
            <a:endParaRPr lang="en-US" sz="1400" dirty="0"/>
          </a:p>
          <a:p>
            <a:pPr marL="717550" lvl="1" indent="-358775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400" dirty="0" smtClean="0"/>
              <a:t>1</a:t>
            </a:r>
            <a:r>
              <a:rPr lang="en-US" sz="1400" dirty="0"/>
              <a:t>/10 relapses in 8-week arm had an emergent NS5A RAV at time of failure (Q30E) </a:t>
            </a:r>
            <a:endParaRPr lang="en-US" sz="1400" dirty="0" smtClean="0"/>
          </a:p>
          <a:p>
            <a:pPr marL="717550" lvl="1" indent="-358775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400" dirty="0" smtClean="0"/>
              <a:t>No other RAVs emergence at failure in the remaining 6 cases</a:t>
            </a:r>
          </a:p>
          <a:p>
            <a:pPr marL="717550" lvl="1" indent="-358775">
              <a:buClr>
                <a:srgbClr val="0070C0"/>
              </a:buClr>
              <a:buFont typeface="Arial"/>
              <a:buChar char="•"/>
            </a:pPr>
            <a:endParaRPr lang="en-US" sz="1400" dirty="0" smtClean="0"/>
          </a:p>
          <a:p>
            <a:pPr marL="260350" indent="-358775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600" dirty="0" smtClean="0"/>
              <a:t>2 in 12-week arm</a:t>
            </a:r>
          </a:p>
          <a:p>
            <a:pPr marL="717550" lvl="1" indent="-358775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400" dirty="0" smtClean="0"/>
              <a:t>1 had a NS5A RAV at baseline and failure (Y93N), and NS5B-L159F variant at failure</a:t>
            </a:r>
          </a:p>
          <a:p>
            <a:pPr marL="717550" lvl="1" indent="-358775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400" dirty="0" smtClean="0"/>
              <a:t>1 had emergence of NS5A-Q30R at failure</a:t>
            </a:r>
          </a:p>
        </p:txBody>
      </p:sp>
      <p:grpSp>
        <p:nvGrpSpPr>
          <p:cNvPr id="8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ALLY-2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pPr lvl="0"/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ALLY-</a:t>
            </a:r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2</a:t>
            </a:r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DCV + SOF for HCV in HIV </a:t>
            </a:r>
            <a:b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co-infection</a:t>
            </a:r>
            <a:endParaRPr lang="en-GB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4355976" y="6574299"/>
            <a:ext cx="47657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Wyles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DL. N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Engl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J Med. 2015 Aug 20;373(8):714-25.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5742945"/>
              </p:ext>
            </p:extLst>
          </p:nvPr>
        </p:nvGraphicFramePr>
        <p:xfrm>
          <a:off x="362308" y="1882767"/>
          <a:ext cx="8462583" cy="3792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2048"/>
                <a:gridCol w="2324106"/>
                <a:gridCol w="2226429"/>
              </a:tblGrid>
              <a:tr h="728517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b="1" dirty="0" smtClean="0">
                          <a:latin typeface="Calibri" pitchFamily="34" charset="0"/>
                        </a:rPr>
                        <a:t>12-Week Groups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b="1" dirty="0" smtClean="0">
                          <a:latin typeface="Calibri" pitchFamily="34" charset="0"/>
                        </a:rPr>
                        <a:t>N = 153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8-Week Group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 = 50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</a:tr>
              <a:tr h="34047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Death</a:t>
                      </a:r>
                      <a:endParaRPr lang="en-US" sz="1400" b="1" baseline="300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(2%), unrelated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047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Serious adverse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</a:t>
                      </a:r>
                      <a:endParaRPr lang="en-US" sz="1400" b="1" baseline="300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 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(3%), unrelated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34047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AEs 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leading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to discontinuation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0478"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 3-4 laboratory abnormalities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340478">
                <a:tc>
                  <a:txBody>
                    <a:bodyPr/>
                    <a:lstStyle/>
                    <a:p>
                      <a:pPr marL="23018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INR </a:t>
                      </a:r>
                      <a:r>
                        <a:rPr lang="en-GB" sz="1400" b="1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&gt; 2 x ULN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 (1%)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340478">
                <a:tc>
                  <a:txBody>
                    <a:bodyPr/>
                    <a:lstStyle/>
                    <a:p>
                      <a:pPr marL="230188" marR="0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ALT </a:t>
                      </a:r>
                      <a:r>
                        <a:rPr lang="en-GB" sz="1400" b="1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&gt; 5 x ULN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340478">
                <a:tc>
                  <a:txBody>
                    <a:bodyPr/>
                    <a:lstStyle/>
                    <a:p>
                      <a:pPr marL="230188" marR="0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AST </a:t>
                      </a:r>
                      <a:r>
                        <a:rPr lang="en-GB" sz="1400" b="1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&gt; 5 x ULN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(2%)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340478">
                <a:tc>
                  <a:txBody>
                    <a:bodyPr/>
                    <a:lstStyle/>
                    <a:p>
                      <a:pPr marL="230188" marR="0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Total bilirubin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GB" sz="1400" b="1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&gt; 2.5 x ULN (all on ATV/r)</a:t>
                      </a:r>
                      <a:endParaRPr lang="en-US" sz="1400" b="1" baseline="3000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 (5%)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1(2%)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340478">
                <a:tc>
                  <a:txBody>
                    <a:bodyPr/>
                    <a:lstStyle/>
                    <a:p>
                      <a:pPr marL="23018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Lipase</a:t>
                      </a:r>
                      <a:r>
                        <a:rPr lang="en-US" sz="1400" b="1" baseline="3000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GB" sz="1400" b="1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&gt; 3.0 x ULN</a:t>
                      </a:r>
                      <a:endParaRPr lang="en-US" sz="1400" b="1" kern="120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 (4%)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(2%)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9450" y="1122253"/>
            <a:ext cx="9047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and Grade 3-4 laboratory abnormalities, N (%)</a:t>
            </a:r>
            <a:endParaRPr lang="en-US" sz="2400" b="1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ALLY-2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pPr lvl="0"/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ALLY-</a:t>
            </a:r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2</a:t>
            </a:r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DCV + SOF for HCV in HIV </a:t>
            </a:r>
            <a:b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co-infection</a:t>
            </a:r>
            <a:endParaRPr lang="en-GB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23528" y="5805264"/>
            <a:ext cx="7561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58775" indent="-358775">
              <a:buClr>
                <a:srgbClr val="0070C0"/>
              </a:buClr>
              <a:buFont typeface="Wingdings" pitchFamily="2" charset="2"/>
              <a:buChar char="§"/>
            </a:pPr>
            <a:r>
              <a:rPr lang="en-US" dirty="0" smtClean="0"/>
              <a:t>2 HIV </a:t>
            </a:r>
            <a:r>
              <a:rPr lang="en-US" dirty="0" err="1" smtClean="0"/>
              <a:t>virologic</a:t>
            </a:r>
            <a:r>
              <a:rPr lang="en-US" dirty="0" smtClean="0"/>
              <a:t> failure, 1 unconfirmed with treatment discontinuation, </a:t>
            </a:r>
          </a:p>
          <a:p>
            <a:pPr marL="358775" indent="-358775">
              <a:buClr>
                <a:srgbClr val="0070C0"/>
              </a:buClr>
              <a:buFont typeface="Wingdings" pitchFamily="2" charset="2"/>
              <a:buChar char="§"/>
            </a:pPr>
            <a:r>
              <a:rPr lang="en-US" dirty="0" smtClean="0"/>
              <a:t>1 with HIV </a:t>
            </a:r>
            <a:r>
              <a:rPr lang="en-US" dirty="0" err="1" smtClean="0"/>
              <a:t>resuppressed</a:t>
            </a:r>
            <a:r>
              <a:rPr lang="en-US" dirty="0" smtClean="0"/>
              <a:t> with no ART adjustment</a:t>
            </a:r>
            <a:endParaRPr lang="en-US" dirty="0"/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4355976" y="6574299"/>
            <a:ext cx="47657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Wyles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DL. N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Engl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J Med. 2015 Aug 20;373(8):714-25.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312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68913910"/>
              </p:ext>
            </p:extLst>
          </p:nvPr>
        </p:nvGraphicFramePr>
        <p:xfrm>
          <a:off x="362308" y="1772816"/>
          <a:ext cx="8462583" cy="4066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9156"/>
                <a:gridCol w="1823353"/>
                <a:gridCol w="1823353"/>
                <a:gridCol w="1746721"/>
              </a:tblGrid>
              <a:tr h="701142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600" b="1" noProof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b="1" noProof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12-Week Naïve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b="1" noProof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 = 101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b="1" noProof="0" smtClean="0">
                          <a:latin typeface="Calibri" pitchFamily="34" charset="0"/>
                        </a:rPr>
                        <a:t>12-Week Experienced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b="1" noProof="0" smtClean="0">
                          <a:latin typeface="Calibri" pitchFamily="34" charset="0"/>
                        </a:rPr>
                        <a:t>N = 52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3C1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b="1" noProof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8-Week Naïve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b="1" noProof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 = 50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</a:tr>
              <a:tr h="3059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Fatigue</a:t>
                      </a:r>
                      <a:endParaRPr lang="en-US" sz="1400" b="1" baseline="30000" noProof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19%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19%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8%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59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noProof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Nausea</a:t>
                      </a:r>
                      <a:endParaRPr lang="en-US" sz="1400" b="1" baseline="0" noProof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14%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15%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8%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3059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Headache</a:t>
                      </a:r>
                      <a:endParaRPr lang="en-US" sz="1400" b="1" baseline="30000" noProof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12%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15%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6%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5943">
                <a:tc>
                  <a:txBody>
                    <a:bodyPr/>
                    <a:lstStyle/>
                    <a:p>
                      <a:pPr marL="230188" marR="0" lvl="0" indent="-230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Diarrhea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11%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6%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2%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305943">
                <a:tc>
                  <a:txBody>
                    <a:bodyPr/>
                    <a:lstStyle/>
                    <a:p>
                      <a:pPr marL="230188" marR="0" lvl="0" indent="-230188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Vomiting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6%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6%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2%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5943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Rash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6%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6%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305943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Insomnia</a:t>
                      </a:r>
                      <a:endParaRPr lang="en-US" sz="1400" b="1" baseline="30000" noProof="0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59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Abdominal pain</a:t>
                      </a:r>
                      <a:endParaRPr lang="en-US" sz="1400" b="1" kern="1200" noProof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5%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2%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2%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305943">
                <a:tc>
                  <a:txBody>
                    <a:bodyPr/>
                    <a:lstStyle/>
                    <a:p>
                      <a:pPr marL="142875" marR="0" lvl="0" indent="-1428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en-US" sz="1400" b="1" kern="1200" noProof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+mn-cs"/>
                        </a:rPr>
                        <a:t>Cough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3%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2%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6%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5943">
                <a:tc>
                  <a:txBody>
                    <a:bodyPr/>
                    <a:lstStyle/>
                    <a:p>
                      <a:pPr marL="230188" marR="0" lvl="0" indent="-230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en-US" sz="1400" b="1" kern="1200" noProof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+mn-cs"/>
                        </a:rPr>
                        <a:t>Dizziness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1%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6%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4%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305943">
                <a:tc>
                  <a:txBody>
                    <a:bodyPr/>
                    <a:lstStyle/>
                    <a:p>
                      <a:pPr marL="230188" marR="0" lvl="0" indent="-230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kern="1200" noProof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+mn-cs"/>
                        </a:rPr>
                        <a:t>Constipation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3%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6%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-36512" y="1122253"/>
            <a:ext cx="9252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Clinical adverse events reported in ≥ 5% of patients in any group (%)</a:t>
            </a:r>
            <a:endParaRPr lang="en-US" sz="2400" b="1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ALLY-2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pPr lvl="0"/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ALLY-</a:t>
            </a:r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2</a:t>
            </a:r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DCV + SOF for HCV in HIV </a:t>
            </a:r>
            <a:b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co-infection</a:t>
            </a:r>
            <a:endParaRPr lang="en-GB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4355976" y="6574299"/>
            <a:ext cx="47657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Wyles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DL. N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Engl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J Med. 2015 Aug 20;373(8):714-25.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174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ALLY-</a:t>
            </a:r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2</a:t>
            </a:r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DCV + SOF for HCV in HIV </a:t>
            </a:r>
            <a:b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co-infection</a:t>
            </a:r>
            <a:endParaRPr lang="en-GB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96752"/>
            <a:ext cx="8352928" cy="511256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Summary</a:t>
            </a:r>
            <a:br>
              <a:rPr lang="en-US" sz="2800" dirty="0" smtClean="0"/>
            </a:br>
            <a:endParaRPr lang="en-US" sz="10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spc="-40" dirty="0" smtClean="0">
                <a:solidFill>
                  <a:srgbClr val="000066"/>
                </a:solidFill>
              </a:rPr>
              <a:t>After 12 weeks of DCV + SOF in HIV/HCV </a:t>
            </a:r>
            <a:r>
              <a:rPr lang="en-US" sz="2000" spc="-40" dirty="0" err="1" smtClean="0">
                <a:solidFill>
                  <a:srgbClr val="000066"/>
                </a:solidFill>
              </a:rPr>
              <a:t>coinfected</a:t>
            </a:r>
            <a:r>
              <a:rPr lang="en-US" sz="2000" spc="-40" dirty="0" smtClean="0">
                <a:solidFill>
                  <a:srgbClr val="000066"/>
                </a:solidFill>
              </a:rPr>
              <a:t> patients, the overall SVR</a:t>
            </a:r>
            <a:r>
              <a:rPr lang="en-US" sz="2000" spc="-40" baseline="-25000" dirty="0" smtClean="0">
                <a:solidFill>
                  <a:srgbClr val="000066"/>
                </a:solidFill>
              </a:rPr>
              <a:t>12</a:t>
            </a:r>
            <a:r>
              <a:rPr lang="en-US" sz="2000" spc="-40" dirty="0" smtClean="0">
                <a:solidFill>
                  <a:srgbClr val="000066"/>
                </a:solidFill>
              </a:rPr>
              <a:t> was 97%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97% in GT 1 ; 100% in GT 2, 3, and 4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97% in treatment-naive and 98% in treatment-experienced patients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No significant effect of race, baseline HCV RNA levels, cirrhosis or ARV regimen</a:t>
            </a:r>
            <a:endParaRPr lang="en-US" sz="1800" dirty="0" smtClean="0">
              <a:solidFill>
                <a:srgbClr val="000066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0066"/>
                </a:solidFill>
              </a:rPr>
              <a:t>In patients treated for 8 weeks with DCV + SOF, </a:t>
            </a:r>
            <a:r>
              <a:rPr lang="en-US" sz="2000" spc="-40" dirty="0" smtClean="0">
                <a:solidFill>
                  <a:srgbClr val="000066"/>
                </a:solidFill>
              </a:rPr>
              <a:t>SVR</a:t>
            </a:r>
            <a:r>
              <a:rPr lang="en-US" sz="2000" spc="-40" baseline="-25000" dirty="0" smtClean="0">
                <a:solidFill>
                  <a:srgbClr val="000066"/>
                </a:solidFill>
              </a:rPr>
              <a:t>12</a:t>
            </a:r>
            <a:r>
              <a:rPr lang="en-US" sz="2000" spc="-40" dirty="0" smtClean="0">
                <a:solidFill>
                  <a:srgbClr val="000066"/>
                </a:solidFill>
              </a:rPr>
              <a:t> was </a:t>
            </a:r>
            <a:r>
              <a:rPr lang="en-US" sz="2000" dirty="0" smtClean="0">
                <a:solidFill>
                  <a:srgbClr val="000066"/>
                </a:solidFill>
              </a:rPr>
              <a:t>76%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Increased </a:t>
            </a:r>
            <a:r>
              <a:rPr lang="en-US" sz="2000" dirty="0"/>
              <a:t>relapse in </a:t>
            </a:r>
            <a:r>
              <a:rPr lang="en-US" sz="2000" dirty="0" err="1"/>
              <a:t>coinfected</a:t>
            </a:r>
            <a:r>
              <a:rPr lang="en-US" sz="2000" dirty="0"/>
              <a:t> patients with shorter therapy, higher baseline HCV RNA (≥ 2M IU</a:t>
            </a:r>
            <a:r>
              <a:rPr lang="en-US" sz="2000" dirty="0" smtClean="0"/>
              <a:t>/ml)</a:t>
            </a:r>
            <a:r>
              <a:rPr lang="en-US" sz="2000" dirty="0"/>
              <a:t>, and DRV/r-based </a:t>
            </a:r>
            <a:r>
              <a:rPr lang="en-US" sz="2000" dirty="0" err="1"/>
              <a:t>cART</a:t>
            </a:r>
            <a:r>
              <a:rPr lang="en-US" sz="2000" dirty="0"/>
              <a:t> with DCV </a:t>
            </a:r>
            <a:r>
              <a:rPr lang="en-US" sz="2000" dirty="0" smtClean="0"/>
              <a:t>30 mg QD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0066"/>
                </a:solidFill>
              </a:rPr>
              <a:t>No </a:t>
            </a:r>
            <a:r>
              <a:rPr lang="en-US" sz="2000" dirty="0">
                <a:solidFill>
                  <a:srgbClr val="000066"/>
                </a:solidFill>
              </a:rPr>
              <a:t>compromise of HIV suppression and no modification of on-treatment </a:t>
            </a:r>
            <a:r>
              <a:rPr lang="en-US" sz="2000" dirty="0" smtClean="0">
                <a:solidFill>
                  <a:srgbClr val="000066"/>
                </a:solidFill>
              </a:rPr>
              <a:t>ARV </a:t>
            </a:r>
            <a:r>
              <a:rPr lang="en-US" sz="2000" dirty="0">
                <a:solidFill>
                  <a:srgbClr val="000066"/>
                </a:solidFill>
              </a:rPr>
              <a:t>regimens due to DCV + </a:t>
            </a:r>
            <a:r>
              <a:rPr lang="en-US" sz="2000" dirty="0" smtClean="0">
                <a:solidFill>
                  <a:srgbClr val="000066"/>
                </a:solidFill>
              </a:rPr>
              <a:t>SOF</a:t>
            </a:r>
            <a:endParaRPr lang="en-US" sz="20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0066"/>
                </a:solidFill>
              </a:rPr>
              <a:t>DCV </a:t>
            </a:r>
            <a:r>
              <a:rPr lang="en-US" sz="2000" dirty="0">
                <a:solidFill>
                  <a:srgbClr val="000066"/>
                </a:solidFill>
              </a:rPr>
              <a:t>+ SOF was safe and well tolerated, offers a predictable </a:t>
            </a:r>
            <a:r>
              <a:rPr lang="en-US" sz="2000" dirty="0" smtClean="0">
                <a:solidFill>
                  <a:srgbClr val="000066"/>
                </a:solidFill>
              </a:rPr>
              <a:t>drug-drug interaction </a:t>
            </a:r>
            <a:r>
              <a:rPr lang="en-US" sz="2000" dirty="0">
                <a:solidFill>
                  <a:srgbClr val="000066"/>
                </a:solidFill>
              </a:rPr>
              <a:t>profile with flexibility to dose adjust, and is compatible with a wide range of </a:t>
            </a:r>
            <a:r>
              <a:rPr lang="en-US" sz="2000" dirty="0" err="1" smtClean="0">
                <a:solidFill>
                  <a:srgbClr val="000066"/>
                </a:solidFill>
              </a:rPr>
              <a:t>antiretrovirals</a:t>
            </a:r>
            <a:endParaRPr lang="en-US" sz="2000" dirty="0">
              <a:solidFill>
                <a:srgbClr val="000066"/>
              </a:solidFill>
            </a:endParaRPr>
          </a:p>
        </p:txBody>
      </p:sp>
      <p:grpSp>
        <p:nvGrpSpPr>
          <p:cNvPr id="5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ALLY-2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355976" y="6574299"/>
            <a:ext cx="47657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Wyles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DL. N 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Engl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J Med. 2015 Aug 20;373(8):714-25.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1847</TotalTime>
  <Words>1080</Words>
  <Application>Microsoft Office PowerPoint</Application>
  <PresentationFormat>Affichage à l'écran (4:3)</PresentationFormat>
  <Paragraphs>349</Paragraphs>
  <Slides>8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HCV-trials.com 2015 </vt:lpstr>
      <vt:lpstr>ALLY-2 Study: DCV + SOF for HCV in HIV  co-infection</vt:lpstr>
      <vt:lpstr>ALLY-2 Study: DCV + SOF for HCV in HIV  co-infection</vt:lpstr>
      <vt:lpstr>ALLY-2 Study: DCV + SOF for HCV in HIV  co-infection</vt:lpstr>
      <vt:lpstr>ALLY-2 Study: DCV + SOF for HCV in HIV  co-infection</vt:lpstr>
      <vt:lpstr>ALLY-2 Study: DCV + SOF for HCV in HIV  co-infection</vt:lpstr>
      <vt:lpstr>ALLY-2 Study: DCV + SOF for HCV in HIV  co-infection</vt:lpstr>
      <vt:lpstr>ALLY-2 Study: DCV + SOF for HCV in HIV  co-infection</vt:lpstr>
      <vt:lpstr>ALLY-2 Study: DCV + SOF for HCV in HIV  co-infection</vt:lpstr>
    </vt:vector>
  </TitlesOfParts>
  <Company>AEI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Charles</cp:lastModifiedBy>
  <cp:revision>104</cp:revision>
  <dcterms:created xsi:type="dcterms:W3CDTF">2010-10-19T10:42:50Z</dcterms:created>
  <dcterms:modified xsi:type="dcterms:W3CDTF">2015-12-10T14:01:39Z</dcterms:modified>
</cp:coreProperties>
</file>