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333399"/>
    <a:srgbClr val="003399"/>
    <a:srgbClr val="008080"/>
    <a:srgbClr val="00FF99"/>
    <a:srgbClr val="00FF00"/>
    <a:srgbClr val="10EB0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672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necteur droit avec flèche 31"/>
          <p:cNvCxnSpPr/>
          <p:nvPr/>
        </p:nvCxnSpPr>
        <p:spPr>
          <a:xfrm>
            <a:off x="2843808" y="3553271"/>
            <a:ext cx="5400600" cy="0"/>
          </a:xfrm>
          <a:prstGeom prst="straightConnector1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2843808" y="2761183"/>
            <a:ext cx="5400600" cy="0"/>
          </a:xfrm>
          <a:prstGeom prst="straightConnector1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23529" y="142519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652358" y="2243571"/>
            <a:ext cx="472781" cy="1588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323529" y="5229200"/>
            <a:ext cx="7128792" cy="110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IU/ml), 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95% CI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GB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5095242" y="2511879"/>
          <a:ext cx="1771537" cy="530351"/>
        </p:xfrm>
        <a:graphic>
          <a:graphicData uri="http://schemas.openxmlformats.org/drawingml/2006/table">
            <a:tbl>
              <a:tblPr/>
              <a:tblGrid>
                <a:gridCol w="1771537"/>
              </a:tblGrid>
              <a:tr h="282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60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SOF 400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5095242" y="3305490"/>
          <a:ext cx="1771537" cy="530351"/>
        </p:xfrm>
        <a:graphic>
          <a:graphicData uri="http://schemas.openxmlformats.org/drawingml/2006/table">
            <a:tbl>
              <a:tblPr/>
              <a:tblGrid>
                <a:gridCol w="177153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60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SOF 400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59832" y="1268760"/>
            <a:ext cx="1657832" cy="68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Not randomised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-label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ALLY-3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DCV + SOF for HCV genotype 3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885456" y="2188128"/>
            <a:ext cx="0" cy="166654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597318" y="166323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521975" y="3516123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51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96572" y="2025710"/>
            <a:ext cx="2714424" cy="255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  <a:r>
              <a:rPr lang="fr-F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</a:t>
            </a:r>
            <a:r>
              <a:rPr lang="fr-F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experienced</a:t>
            </a:r>
            <a:endParaRPr lang="fr-FR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NS5A </a:t>
            </a:r>
            <a:r>
              <a:rPr lang="fr-F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inhibitor-naïve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Cirrhosis*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525492" y="6585874"/>
            <a:ext cx="359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Nelson DR.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2015;61:1127-35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866303" y="3156476"/>
            <a:ext cx="2034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Treatment-experienced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8172400" y="3363032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SVR</a:t>
            </a:r>
            <a:r>
              <a:rPr lang="fr-FR" sz="1600" baseline="-25000" dirty="0" smtClean="0"/>
              <a:t>12</a:t>
            </a:r>
            <a:endParaRPr lang="fr-FR" sz="1600" baseline="-25000" dirty="0"/>
          </a:p>
        </p:txBody>
      </p:sp>
      <p:sp>
        <p:nvSpPr>
          <p:cNvPr id="39" name="ZoneTexte 38"/>
          <p:cNvSpPr txBox="1"/>
          <p:nvPr/>
        </p:nvSpPr>
        <p:spPr>
          <a:xfrm>
            <a:off x="8190138" y="2579884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SVR</a:t>
            </a:r>
            <a:r>
              <a:rPr lang="fr-FR" sz="1600" baseline="-25000" dirty="0" smtClean="0"/>
              <a:t>12</a:t>
            </a:r>
            <a:endParaRPr lang="fr-FR" sz="1600" baseline="-25000" dirty="0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3469978" y="2735769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101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135783" y="2398598"/>
            <a:ext cx="1495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Treatment-naïve</a:t>
            </a:r>
            <a:endParaRPr lang="fr-FR" sz="1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251520" y="4777407"/>
            <a:ext cx="5801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 </a:t>
            </a:r>
            <a:r>
              <a:rPr lang="fr-FR" sz="1400" dirty="0" err="1" smtClean="0"/>
              <a:t>Metavir</a:t>
            </a:r>
            <a:r>
              <a:rPr lang="fr-FR" sz="1400" dirty="0" smtClean="0"/>
              <a:t> F4, or </a:t>
            </a:r>
            <a:r>
              <a:rPr lang="fr-FR" sz="1400" dirty="0" err="1" smtClean="0"/>
              <a:t>Fibroscan</a:t>
            </a:r>
            <a:r>
              <a:rPr lang="fr-FR" sz="1400" dirty="0" smtClean="0"/>
              <a:t> &gt; 14.6 </a:t>
            </a:r>
            <a:r>
              <a:rPr lang="fr-FR" sz="1400" dirty="0" err="1" smtClean="0"/>
              <a:t>kPa</a:t>
            </a:r>
            <a:r>
              <a:rPr lang="fr-FR" sz="1400" dirty="0" smtClean="0"/>
              <a:t>, or </a:t>
            </a:r>
            <a:r>
              <a:rPr lang="fr-FR" sz="1400" dirty="0" err="1" smtClean="0"/>
              <a:t>Fibrotest</a:t>
            </a:r>
            <a:r>
              <a:rPr lang="fr-FR" sz="1400" baseline="30000" dirty="0" smtClean="0"/>
              <a:t>®</a:t>
            </a:r>
            <a:r>
              <a:rPr lang="fr-FR" sz="1400" dirty="0" smtClean="0"/>
              <a:t> ≥ 0.75 + APRI &gt; 2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72096002"/>
              </p:ext>
            </p:extLst>
          </p:nvPr>
        </p:nvGraphicFramePr>
        <p:xfrm>
          <a:off x="395288" y="1659530"/>
          <a:ext cx="8359576" cy="4222784"/>
        </p:xfrm>
        <a:graphic>
          <a:graphicData uri="http://schemas.openxmlformats.org/drawingml/2006/table">
            <a:tbl>
              <a:tblPr/>
              <a:tblGrid>
                <a:gridCol w="4104704"/>
                <a:gridCol w="1872208"/>
                <a:gridCol w="2382664"/>
              </a:tblGrid>
              <a:tr h="550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91% / 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88% / 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≥ 800,000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by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Fibrotest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78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Past treatment category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failure (intolerance, breakthrough)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(pregnancy)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and patient disposition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5288" y="5942488"/>
            <a:ext cx="4861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 7 patients with previous failure to SOF, and 2 to alisporivir</a:t>
            </a:r>
            <a:endParaRPr lang="en-US" sz="1400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/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ALLY-3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DCV + SOF for HCV genotype 3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525492" y="6585874"/>
            <a:ext cx="359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Nelson DR.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2015;61:1127-35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36258" y="1128713"/>
            <a:ext cx="3858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117" name="Groupe 116"/>
          <p:cNvGrpSpPr/>
          <p:nvPr/>
        </p:nvGrpSpPr>
        <p:grpSpPr>
          <a:xfrm>
            <a:off x="1115616" y="1628800"/>
            <a:ext cx="6624736" cy="369332"/>
            <a:chOff x="1115616" y="1691516"/>
            <a:chExt cx="6624736" cy="369332"/>
          </a:xfrm>
        </p:grpSpPr>
        <p:sp>
          <p:nvSpPr>
            <p:cNvPr id="114" name="AutoShape 126"/>
            <p:cNvSpPr>
              <a:spLocks noChangeArrowheads="1"/>
            </p:cNvSpPr>
            <p:nvPr/>
          </p:nvSpPr>
          <p:spPr bwMode="auto">
            <a:xfrm>
              <a:off x="1115616" y="1706734"/>
              <a:ext cx="6624736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800">
                <a:solidFill>
                  <a:srgbClr val="333399"/>
                </a:solidFill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1193152" y="1789061"/>
              <a:ext cx="177800" cy="144462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3148912" y="1789060"/>
              <a:ext cx="177800" cy="1444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1304015" y="1691516"/>
              <a:ext cx="1815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Treatment-naïve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3280470" y="1691516"/>
              <a:ext cx="2471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Treatment-experienced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4" name="Rectangle 4"/>
            <p:cNvSpPr>
              <a:spLocks noChangeArrowheads="1"/>
            </p:cNvSpPr>
            <p:nvPr/>
          </p:nvSpPr>
          <p:spPr bwMode="auto">
            <a:xfrm>
              <a:off x="5886301" y="1789060"/>
              <a:ext cx="177800" cy="144463"/>
            </a:xfrm>
            <a:prstGeom prst="rect">
              <a:avLst/>
            </a:prstGeom>
            <a:solidFill>
              <a:srgbClr val="CC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5" name="ZoneTexte 85"/>
            <p:cNvSpPr txBox="1">
              <a:spLocks noChangeArrowheads="1"/>
            </p:cNvSpPr>
            <p:nvPr/>
          </p:nvSpPr>
          <p:spPr bwMode="auto">
            <a:xfrm>
              <a:off x="5997164" y="1691516"/>
              <a:ext cx="15874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By sub-groups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29" name="ZoneTexte 128"/>
          <p:cNvSpPr txBox="1"/>
          <p:nvPr/>
        </p:nvSpPr>
        <p:spPr>
          <a:xfrm>
            <a:off x="467544" y="6156012"/>
            <a:ext cx="7300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3038" indent="-173038">
              <a:buClr>
                <a:srgbClr val="0070C0"/>
              </a:buClr>
              <a:buFont typeface="Wingdings" pitchFamily="2" charset="2"/>
              <a:buChar char="§"/>
            </a:pPr>
            <a:r>
              <a:rPr lang="fr-FR" dirty="0" smtClean="0"/>
              <a:t>SVR</a:t>
            </a:r>
            <a:r>
              <a:rPr lang="fr-FR" baseline="-25000" dirty="0" smtClean="0"/>
              <a:t>12</a:t>
            </a:r>
            <a:r>
              <a:rPr lang="fr-FR" dirty="0" smtClean="0"/>
              <a:t> in 5/7 </a:t>
            </a:r>
            <a:r>
              <a:rPr lang="fr-FR" dirty="0" err="1" smtClean="0"/>
              <a:t>prior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 to SOF and in 2/2 </a:t>
            </a:r>
            <a:r>
              <a:rPr lang="fr-FR" dirty="0" err="1" smtClean="0"/>
              <a:t>prior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 to </a:t>
            </a:r>
            <a:r>
              <a:rPr lang="fr-FR" dirty="0" err="1" smtClean="0"/>
              <a:t>alisporivir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7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/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ALLY-3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DCV + SOF for HCV genotype 3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98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9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1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2" name="ZoneTexte 69"/>
          <p:cNvSpPr txBox="1">
            <a:spLocks noChangeArrowheads="1"/>
          </p:cNvSpPr>
          <p:nvPr/>
        </p:nvSpPr>
        <p:spPr bwMode="auto">
          <a:xfrm>
            <a:off x="5525492" y="6585874"/>
            <a:ext cx="359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Nelson DR.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2015;61:1127-35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33" name="Groupe 132"/>
          <p:cNvGrpSpPr/>
          <p:nvPr/>
        </p:nvGrpSpPr>
        <p:grpSpPr>
          <a:xfrm>
            <a:off x="179512" y="1896711"/>
            <a:ext cx="8657447" cy="4268593"/>
            <a:chOff x="323528" y="1853681"/>
            <a:chExt cx="8657447" cy="4268593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976742" y="2465409"/>
              <a:ext cx="338400" cy="2552980"/>
            </a:xfrm>
            <a:prstGeom prst="rect">
              <a:avLst/>
            </a:prstGeom>
            <a:solidFill>
              <a:srgbClr val="003399"/>
            </a:solidFill>
            <a:ln w="127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435405" y="4230988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435405" y="3538838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336980" y="2157713"/>
              <a:ext cx="295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435405" y="28482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700517" y="433735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700517" y="36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700517" y="22624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700517" y="295305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791006" y="2252963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933201" y="2060848"/>
              <a:ext cx="45423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90*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444118" y="199139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95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323528" y="1853681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470826" y="2395959"/>
              <a:ext cx="338400" cy="2622429"/>
            </a:xfrm>
            <a:prstGeom prst="rect">
              <a:avLst/>
            </a:prstGeom>
            <a:solidFill>
              <a:srgbClr val="003399"/>
            </a:solidFill>
            <a:ln w="127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3168571" y="2442259"/>
              <a:ext cx="338400" cy="2576130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rgbClr val="00B0F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1958878" y="2604873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73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2588015" y="2257623"/>
              <a:ext cx="5241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86**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3657536" y="3194613"/>
              <a:ext cx="338400" cy="1823774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rgbClr val="00B0F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901406" y="5024751"/>
              <a:ext cx="4140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All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>
              <a:off x="7773070" y="2395959"/>
              <a:ext cx="338400" cy="2622429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1" name="Rectangle 151"/>
            <p:cNvSpPr>
              <a:spLocks noChangeArrowheads="1"/>
            </p:cNvSpPr>
            <p:nvPr/>
          </p:nvSpPr>
          <p:spPr bwMode="auto">
            <a:xfrm>
              <a:off x="8228900" y="2558005"/>
              <a:ext cx="338400" cy="2460383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6545185" y="2442259"/>
              <a:ext cx="338400" cy="2576130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51"/>
            <p:cNvSpPr>
              <a:spLocks noChangeArrowheads="1"/>
            </p:cNvSpPr>
            <p:nvPr/>
          </p:nvSpPr>
          <p:spPr bwMode="auto">
            <a:xfrm>
              <a:off x="7132540" y="2569580"/>
              <a:ext cx="338400" cy="2448808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5505978" y="2488557"/>
              <a:ext cx="338400" cy="2529831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0" name="Rectangle 151"/>
            <p:cNvSpPr>
              <a:spLocks noChangeArrowheads="1"/>
            </p:cNvSpPr>
            <p:nvPr/>
          </p:nvSpPr>
          <p:spPr bwMode="auto">
            <a:xfrm>
              <a:off x="5916448" y="3140968"/>
              <a:ext cx="338400" cy="1877420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4451464" y="2627613"/>
              <a:ext cx="338400" cy="2390775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Rectangle 151"/>
            <p:cNvSpPr>
              <a:spLocks noChangeArrowheads="1"/>
            </p:cNvSpPr>
            <p:nvPr/>
          </p:nvSpPr>
          <p:spPr bwMode="auto">
            <a:xfrm>
              <a:off x="4919769" y="2407534"/>
              <a:ext cx="338400" cy="2610854"/>
            </a:xfrm>
            <a:prstGeom prst="rect">
              <a:avLst/>
            </a:prstGeom>
            <a:solidFill>
              <a:srgbClr val="CC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1964910" y="3020993"/>
              <a:ext cx="338400" cy="1997396"/>
            </a:xfrm>
            <a:prstGeom prst="rect">
              <a:avLst/>
            </a:prstGeom>
            <a:solidFill>
              <a:srgbClr val="003399"/>
            </a:solidFill>
            <a:ln w="127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Rectangle 151"/>
            <p:cNvSpPr>
              <a:spLocks noChangeArrowheads="1"/>
            </p:cNvSpPr>
            <p:nvPr/>
          </p:nvSpPr>
          <p:spPr bwMode="auto">
            <a:xfrm>
              <a:off x="2679605" y="2607573"/>
              <a:ext cx="338400" cy="241081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rgbClr val="00B0F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3144254" y="2026123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91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2" name="Rectangle 145"/>
            <p:cNvSpPr>
              <a:spLocks noChangeArrowheads="1"/>
            </p:cNvSpPr>
            <p:nvPr/>
          </p:nvSpPr>
          <p:spPr bwMode="auto">
            <a:xfrm>
              <a:off x="3642688" y="277849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63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3" name="Rectangle 144"/>
            <p:cNvSpPr>
              <a:spLocks noChangeArrowheads="1"/>
            </p:cNvSpPr>
            <p:nvPr/>
          </p:nvSpPr>
          <p:spPr bwMode="auto">
            <a:xfrm>
              <a:off x="4441802" y="222289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86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4" name="Rectangle 145"/>
            <p:cNvSpPr>
              <a:spLocks noChangeArrowheads="1"/>
            </p:cNvSpPr>
            <p:nvPr/>
          </p:nvSpPr>
          <p:spPr bwMode="auto">
            <a:xfrm>
              <a:off x="4883129" y="199139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94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5476348" y="2072423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90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6" name="Rectangle 145"/>
            <p:cNvSpPr>
              <a:spLocks noChangeArrowheads="1"/>
            </p:cNvSpPr>
            <p:nvPr/>
          </p:nvSpPr>
          <p:spPr bwMode="auto">
            <a:xfrm>
              <a:off x="5893860" y="2743773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70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7773070" y="199139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92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8" name="Rectangle 145"/>
            <p:cNvSpPr>
              <a:spLocks noChangeArrowheads="1"/>
            </p:cNvSpPr>
            <p:nvPr/>
          </p:nvSpPr>
          <p:spPr bwMode="auto">
            <a:xfrm>
              <a:off x="8213732" y="215344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87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522035" y="2026123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91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0" name="Rectangle 145"/>
            <p:cNvSpPr>
              <a:spLocks noChangeArrowheads="1"/>
            </p:cNvSpPr>
            <p:nvPr/>
          </p:nvSpPr>
          <p:spPr bwMode="auto">
            <a:xfrm>
              <a:off x="7127772" y="2193772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88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76" name="Connecteur droit 75"/>
            <p:cNvCxnSpPr/>
            <p:nvPr/>
          </p:nvCxnSpPr>
          <p:spPr bwMode="auto">
            <a:xfrm>
              <a:off x="911167" y="5302796"/>
              <a:ext cx="1316785" cy="0"/>
            </a:xfrm>
            <a:prstGeom prst="line">
              <a:avLst/>
            </a:prstGeom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ZoneTexte 78"/>
            <p:cNvSpPr txBox="1"/>
            <p:nvPr/>
          </p:nvSpPr>
          <p:spPr>
            <a:xfrm>
              <a:off x="725300" y="4725144"/>
              <a:ext cx="2872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N</a:t>
              </a:r>
              <a:endParaRPr lang="fr-FR" sz="11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922071" y="4725144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101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471475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76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957972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22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2665855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51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3171430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43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3697100" y="4725144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8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4437895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90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4917841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62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467520" y="4725144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142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5901078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10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531430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44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7104020" y="4725144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108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7773515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60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8227330" y="472514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92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  <p:sp>
          <p:nvSpPr>
            <p:cNvPr id="75" name="Rectangle 40"/>
            <p:cNvSpPr>
              <a:spLocks noChangeArrowheads="1"/>
            </p:cNvSpPr>
            <p:nvPr/>
          </p:nvSpPr>
          <p:spPr bwMode="auto">
            <a:xfrm>
              <a:off x="1295446" y="5024751"/>
              <a:ext cx="6634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F0-F3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>
              <a:off x="1927134" y="5024751"/>
              <a:ext cx="3941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F4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100" name="Connecteur droit 99"/>
            <p:cNvCxnSpPr/>
            <p:nvPr/>
          </p:nvCxnSpPr>
          <p:spPr bwMode="auto">
            <a:xfrm>
              <a:off x="4451464" y="5301208"/>
              <a:ext cx="856800" cy="1588"/>
            </a:xfrm>
            <a:prstGeom prst="line">
              <a:avLst/>
            </a:prstGeom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ZoneTexte 86"/>
            <p:cNvSpPr txBox="1">
              <a:spLocks noChangeArrowheads="1"/>
            </p:cNvSpPr>
            <p:nvPr/>
          </p:nvSpPr>
          <p:spPr bwMode="auto">
            <a:xfrm>
              <a:off x="6228184" y="5301208"/>
              <a:ext cx="1656184" cy="6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Baseline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HCV RNA, </a:t>
              </a:r>
              <a:b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</a:b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IU/ml</a:t>
              </a: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4522397" y="5024751"/>
              <a:ext cx="3385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M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105" name="Connecteur droit 104"/>
            <p:cNvCxnSpPr/>
            <p:nvPr/>
          </p:nvCxnSpPr>
          <p:spPr bwMode="auto">
            <a:xfrm>
              <a:off x="5551758" y="5301208"/>
              <a:ext cx="856800" cy="1588"/>
            </a:xfrm>
            <a:prstGeom prst="line">
              <a:avLst/>
            </a:prstGeom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Rectangle 40"/>
            <p:cNvSpPr>
              <a:spLocks noChangeArrowheads="1"/>
            </p:cNvSpPr>
            <p:nvPr/>
          </p:nvSpPr>
          <p:spPr bwMode="auto">
            <a:xfrm>
              <a:off x="4993799" y="5024751"/>
              <a:ext cx="29433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F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7" name="Rectangle 40"/>
            <p:cNvSpPr>
              <a:spLocks noChangeArrowheads="1"/>
            </p:cNvSpPr>
            <p:nvPr/>
          </p:nvSpPr>
          <p:spPr bwMode="auto">
            <a:xfrm>
              <a:off x="6325097" y="5024751"/>
              <a:ext cx="76859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&lt; 800K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8" name="Rectangle 40"/>
            <p:cNvSpPr>
              <a:spLocks noChangeArrowheads="1"/>
            </p:cNvSpPr>
            <p:nvPr/>
          </p:nvSpPr>
          <p:spPr bwMode="auto">
            <a:xfrm>
              <a:off x="5413335" y="5024751"/>
              <a:ext cx="53909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&lt; 65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9" name="Rectangle 40"/>
            <p:cNvSpPr>
              <a:spLocks noChangeArrowheads="1"/>
            </p:cNvSpPr>
            <p:nvPr/>
          </p:nvSpPr>
          <p:spPr bwMode="auto">
            <a:xfrm>
              <a:off x="5874707" y="5024751"/>
              <a:ext cx="5327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≥ 65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0" name="ZoneTexte 86"/>
            <p:cNvSpPr txBox="1">
              <a:spLocks noChangeArrowheads="1"/>
            </p:cNvSpPr>
            <p:nvPr/>
          </p:nvSpPr>
          <p:spPr bwMode="auto">
            <a:xfrm>
              <a:off x="7849717" y="5301208"/>
              <a:ext cx="673569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IL28B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11" name="Connecteur droit 110"/>
            <p:cNvCxnSpPr/>
            <p:nvPr/>
          </p:nvCxnSpPr>
          <p:spPr bwMode="auto">
            <a:xfrm>
              <a:off x="7751539" y="5301208"/>
              <a:ext cx="996925" cy="0"/>
            </a:xfrm>
            <a:prstGeom prst="line">
              <a:avLst/>
            </a:prstGeom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Rectangle 40"/>
            <p:cNvSpPr>
              <a:spLocks noChangeArrowheads="1"/>
            </p:cNvSpPr>
            <p:nvPr/>
          </p:nvSpPr>
          <p:spPr bwMode="auto">
            <a:xfrm>
              <a:off x="7740352" y="5024751"/>
              <a:ext cx="44397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CC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7964760" y="5024751"/>
              <a:ext cx="101621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Non-CC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1135859" y="5599054"/>
              <a:ext cx="9430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* 95% CI:</a:t>
              </a:r>
            </a:p>
            <a:p>
              <a:pPr algn="ctr"/>
              <a:r>
                <a:rPr lang="fr-FR" sz="1400" dirty="0" smtClean="0"/>
                <a:t>83-95</a:t>
              </a:r>
              <a:endParaRPr lang="fr-FR" sz="1400" dirty="0"/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2771800" y="5589240"/>
              <a:ext cx="9630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**95% CI:</a:t>
              </a:r>
            </a:p>
            <a:p>
              <a:pPr algn="ctr"/>
              <a:r>
                <a:rPr lang="fr-FR" sz="1400" dirty="0" smtClean="0"/>
                <a:t>74-94</a:t>
              </a:r>
              <a:endParaRPr lang="fr-FR" sz="1400" dirty="0"/>
            </a:p>
          </p:txBody>
        </p:sp>
        <p:sp>
          <p:nvSpPr>
            <p:cNvPr id="96" name="ZoneTexte 86"/>
            <p:cNvSpPr txBox="1">
              <a:spLocks noChangeArrowheads="1"/>
            </p:cNvSpPr>
            <p:nvPr/>
          </p:nvSpPr>
          <p:spPr bwMode="auto">
            <a:xfrm>
              <a:off x="2873449" y="5301208"/>
              <a:ext cx="954107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err="1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Fibrotest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18" name="Connecteur droit 117"/>
            <p:cNvCxnSpPr/>
            <p:nvPr/>
          </p:nvCxnSpPr>
          <p:spPr bwMode="auto">
            <a:xfrm>
              <a:off x="2699792" y="5302796"/>
              <a:ext cx="1222502" cy="0"/>
            </a:xfrm>
            <a:prstGeom prst="line">
              <a:avLst/>
            </a:prstGeom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ZoneTexte 86"/>
            <p:cNvSpPr txBox="1">
              <a:spLocks noChangeArrowheads="1"/>
            </p:cNvSpPr>
            <p:nvPr/>
          </p:nvSpPr>
          <p:spPr bwMode="auto">
            <a:xfrm>
              <a:off x="1159325" y="5301208"/>
              <a:ext cx="954107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err="1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Fibrotest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>
              <a:off x="2627552" y="5024751"/>
              <a:ext cx="4140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All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3" name="Rectangle 40"/>
            <p:cNvSpPr>
              <a:spLocks noChangeArrowheads="1"/>
            </p:cNvSpPr>
            <p:nvPr/>
          </p:nvSpPr>
          <p:spPr bwMode="auto">
            <a:xfrm>
              <a:off x="3010017" y="5024751"/>
              <a:ext cx="6634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F0-F3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4" name="Rectangle 40"/>
            <p:cNvSpPr>
              <a:spLocks noChangeArrowheads="1"/>
            </p:cNvSpPr>
            <p:nvPr/>
          </p:nvSpPr>
          <p:spPr bwMode="auto">
            <a:xfrm>
              <a:off x="3618555" y="5024751"/>
              <a:ext cx="3941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F4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5" name="Rectangle 40"/>
            <p:cNvSpPr>
              <a:spLocks noChangeArrowheads="1"/>
            </p:cNvSpPr>
            <p:nvPr/>
          </p:nvSpPr>
          <p:spPr bwMode="auto">
            <a:xfrm>
              <a:off x="6978066" y="5024751"/>
              <a:ext cx="7622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≥ 800K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126" name="Connecteur droit 125"/>
            <p:cNvCxnSpPr/>
            <p:nvPr/>
          </p:nvCxnSpPr>
          <p:spPr bwMode="auto">
            <a:xfrm>
              <a:off x="6518774" y="5302796"/>
              <a:ext cx="1031128" cy="0"/>
            </a:xfrm>
            <a:prstGeom prst="line">
              <a:avLst/>
            </a:prstGeom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ZoneTexte 86"/>
            <p:cNvSpPr txBox="1">
              <a:spLocks noChangeArrowheads="1"/>
            </p:cNvSpPr>
            <p:nvPr/>
          </p:nvSpPr>
          <p:spPr bwMode="auto">
            <a:xfrm>
              <a:off x="4489557" y="5301208"/>
              <a:ext cx="825867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Gender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8" name="ZoneTexte 86"/>
            <p:cNvSpPr txBox="1">
              <a:spLocks noChangeArrowheads="1"/>
            </p:cNvSpPr>
            <p:nvPr/>
          </p:nvSpPr>
          <p:spPr bwMode="auto">
            <a:xfrm>
              <a:off x="5426554" y="5301208"/>
              <a:ext cx="1092867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Age, years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700516" y="5029093"/>
              <a:ext cx="79708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9" name="Rectangle 135"/>
            <p:cNvSpPr>
              <a:spLocks noChangeArrowheads="1"/>
            </p:cNvSpPr>
            <p:nvPr/>
          </p:nvSpPr>
          <p:spPr bwMode="auto">
            <a:xfrm>
              <a:off x="565008" y="4871100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2"/>
          <p:cNvSpPr txBox="1">
            <a:spLocks noChangeArrowheads="1"/>
          </p:cNvSpPr>
          <p:nvPr/>
        </p:nvSpPr>
        <p:spPr bwMode="auto">
          <a:xfrm>
            <a:off x="3007788" y="1211692"/>
            <a:ext cx="3004372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ALLY-3 Study: DCV + SOF for HCV genotype 3</a:t>
            </a: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mtClean="0"/>
              <a:t> Virologic breaktrough : none</a:t>
            </a:r>
          </a:p>
          <a:p>
            <a:pPr>
              <a:spcBef>
                <a:spcPts val="0"/>
              </a:spcBef>
            </a:pPr>
            <a:endParaRPr lang="en-US" smtClean="0"/>
          </a:p>
          <a:p>
            <a:pPr>
              <a:spcBef>
                <a:spcPts val="0"/>
              </a:spcBef>
            </a:pPr>
            <a:r>
              <a:rPr lang="en-US" smtClean="0"/>
              <a:t> Failure at end of treatment : 1 naïve patient with cirrhosis</a:t>
            </a:r>
          </a:p>
          <a:p>
            <a:pPr>
              <a:spcBef>
                <a:spcPts val="0"/>
              </a:spcBef>
            </a:pPr>
            <a:endParaRPr lang="en-US" smtClean="0"/>
          </a:p>
          <a:p>
            <a:pPr>
              <a:spcBef>
                <a:spcPts val="0"/>
              </a:spcBef>
            </a:pPr>
            <a:r>
              <a:rPr lang="en-US" smtClean="0"/>
              <a:t> Post-treatment relapse</a:t>
            </a:r>
          </a:p>
          <a:p>
            <a:pPr lvl="1">
              <a:spcBef>
                <a:spcPts val="0"/>
              </a:spcBef>
              <a:buFont typeface="Arial" pitchFamily="34" charset="0"/>
              <a:buChar char="–"/>
            </a:pPr>
            <a:r>
              <a:rPr lang="en-US" smtClean="0"/>
              <a:t> 9 in the naïve group (cirrhosis : 7/9)</a:t>
            </a:r>
          </a:p>
          <a:p>
            <a:pPr lvl="1">
              <a:spcBef>
                <a:spcPts val="0"/>
              </a:spcBef>
              <a:buFont typeface="Arial" pitchFamily="34" charset="0"/>
              <a:buChar char="–"/>
            </a:pPr>
            <a:r>
              <a:rPr lang="en-US" smtClean="0"/>
              <a:t> 7 in the pre-treated group (cirrhosis : 4/7)</a:t>
            </a:r>
          </a:p>
          <a:p>
            <a:pPr lvl="1">
              <a:spcBef>
                <a:spcPts val="0"/>
              </a:spcBef>
              <a:buFont typeface="Arial" pitchFamily="34" charset="0"/>
              <a:buChar char="–"/>
            </a:pPr>
            <a:r>
              <a:rPr lang="en-US" smtClean="0"/>
              <a:t> 15/16 occurred by W4 post-treatment</a:t>
            </a:r>
          </a:p>
          <a:p>
            <a:pPr lvl="1">
              <a:spcBef>
                <a:spcPts val="0"/>
              </a:spcBef>
              <a:buFont typeface="Arial" pitchFamily="34" charset="0"/>
              <a:buChar char="–"/>
            </a:pPr>
            <a:r>
              <a:rPr lang="en-US" smtClean="0"/>
              <a:t> Emergence of resistance-associated variant : 10/16</a:t>
            </a:r>
          </a:p>
          <a:p>
            <a:pPr lvl="2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smtClean="0"/>
              <a:t> Y93H, n = 9</a:t>
            </a:r>
          </a:p>
          <a:p>
            <a:pPr lvl="2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smtClean="0"/>
              <a:t> L31I, n = 1</a:t>
            </a:r>
          </a:p>
          <a:p>
            <a:pPr lvl="1">
              <a:spcBef>
                <a:spcPts val="0"/>
              </a:spcBef>
              <a:buFont typeface="Arial" pitchFamily="34" charset="0"/>
              <a:buChar char="–"/>
            </a:pPr>
            <a:r>
              <a:rPr lang="en-US" smtClean="0"/>
              <a:t> In the 6 other : presence of baseline Y93H variant</a:t>
            </a:r>
          </a:p>
          <a:p>
            <a:pPr>
              <a:spcBef>
                <a:spcPts val="0"/>
              </a:spcBef>
            </a:pPr>
            <a:endParaRPr lang="en-US" smtClean="0"/>
          </a:p>
          <a:p>
            <a:pPr>
              <a:spcBef>
                <a:spcPts val="0"/>
              </a:spcBef>
            </a:pPr>
            <a:r>
              <a:rPr lang="en-US" smtClean="0"/>
              <a:t> No NS5B-resistant variants (159, 282, 321) detected at baseline or relapse</a:t>
            </a:r>
          </a:p>
          <a:p>
            <a:pPr>
              <a:spcBef>
                <a:spcPts val="0"/>
              </a:spcBef>
            </a:pPr>
            <a:endParaRPr lang="en-US" sz="3600"/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525492" y="6585874"/>
            <a:ext cx="359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Nelson DR.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2015;61:1127-35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22253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Grade 3-4 laboratory abnormalities,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14019073"/>
              </p:ext>
            </p:extLst>
          </p:nvPr>
        </p:nvGraphicFramePr>
        <p:xfrm>
          <a:off x="258737" y="1667136"/>
          <a:ext cx="8041744" cy="4829700"/>
        </p:xfrm>
        <a:graphic>
          <a:graphicData uri="http://schemas.openxmlformats.org/drawingml/2006/table">
            <a:tbl>
              <a:tblPr/>
              <a:tblGrid>
                <a:gridCol w="5155178"/>
                <a:gridCol w="2886566"/>
              </a:tblGrid>
              <a:tr h="253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AE (gastrointestinal hemorrhage, not related)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AE (arthralgia, food poisoning, GI hemorrage)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5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in ≥ 5 % of patients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Abdominal pain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Lymphocytes &lt; 500/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/>
                          <a:ea typeface="ＭＳ Ｐゴシック" pitchFamily="-109" charset="-128"/>
                          <a:cs typeface="ＭＳ Ｐゴシック" pitchFamily="-109" charset="-128"/>
                        </a:rPr>
                        <a:t>m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l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Platelets &lt; 50 x 10</a:t>
                      </a:r>
                      <a:r>
                        <a:rPr kumimoji="0" lang="en-US" sz="14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INR &gt; 2 x ULN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or AST &gt; 5 x ULN or total bilirubin &gt; 2.5 x ULN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Lipase &gt; 3 x ULN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/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ALLY-3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DCV + SOF for HCV genotype 3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525492" y="6585874"/>
            <a:ext cx="359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Nelson DR.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2015;61:1127-35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ALLY-3 Study: DCV + SOF for HCV genotype 3</a:t>
            </a: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 smtClean="0"/>
              <a:t>A 12-week regimen of DCV plus SOF achieved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in 96% of treatment-naïve and treatment-experienced patients with genotype 3 infection without cirrhosis and was well tolerated</a:t>
            </a:r>
          </a:p>
          <a:p>
            <a:pPr lvl="1"/>
            <a:r>
              <a:rPr lang="en-US" sz="2000" dirty="0" smtClean="0"/>
              <a:t>SVR in patients with cirrhosis was sub-optimal</a:t>
            </a:r>
          </a:p>
          <a:p>
            <a:pPr lvl="1"/>
            <a:r>
              <a:rPr lang="en-US" sz="2000" dirty="0" smtClean="0"/>
              <a:t>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rates were comparable across subgroups based on gender, age, baseline HCV-RNA levels, and IL28B genotype</a:t>
            </a:r>
          </a:p>
          <a:p>
            <a:pPr lvl="1"/>
            <a:r>
              <a:rPr lang="en-US" sz="2000" dirty="0" smtClean="0"/>
              <a:t>Among the 16 patients with relapse, 11 </a:t>
            </a:r>
            <a:r>
              <a:rPr lang="en-US" sz="2000" smtClean="0"/>
              <a:t>had cirrhosis </a:t>
            </a:r>
            <a:endParaRPr lang="en-US" sz="2000" dirty="0" smtClean="0"/>
          </a:p>
          <a:p>
            <a:pPr lvl="1"/>
            <a:r>
              <a:rPr lang="en-US" sz="2000" dirty="0" smtClean="0"/>
              <a:t>6/13 patients with baseline Y93H variant had relapse post-treatment, including 3 of 4 patients with cirrhosis</a:t>
            </a:r>
          </a:p>
          <a:p>
            <a:pPr lvl="1"/>
            <a:r>
              <a:rPr lang="en-US" sz="2000" dirty="0" smtClean="0"/>
              <a:t>Safety was good with no discontinuation for adverse event</a:t>
            </a:r>
            <a:endParaRPr lang="en-US" sz="3600" dirty="0"/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525492" y="6585874"/>
            <a:ext cx="359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Nelson DR.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2015;61:1127-35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867</Words>
  <Application>Microsoft Macintosh PowerPoint</Application>
  <PresentationFormat>Présentation à l'écran (4:3)</PresentationFormat>
  <Paragraphs>211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ALLY-3 Study: DCV + SOF for HCV genotype 3</vt:lpstr>
      <vt:lpstr>ALLY-3 Study: DCV + SOF for HCV genotype 3</vt:lpstr>
      <vt:lpstr>ALLY-3 Study: DCV + SOF for HCV genotype 3</vt:lpstr>
      <vt:lpstr>ALLY-3 Study: DCV + SOF for HCV genotype 3</vt:lpstr>
      <vt:lpstr>ALLY-3 Study: DCV + SOF for HCV genotype 3</vt:lpstr>
      <vt:lpstr>ALLY-3 Study: DCV + SOF for HCV genotype 3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86</cp:revision>
  <dcterms:created xsi:type="dcterms:W3CDTF">2010-10-19T10:42:50Z</dcterms:created>
  <dcterms:modified xsi:type="dcterms:W3CDTF">2015-07-22T22:05:01Z</dcterms:modified>
</cp:coreProperties>
</file>