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5" r:id="rId2"/>
    <p:sldId id="304" r:id="rId3"/>
    <p:sldId id="305" r:id="rId4"/>
    <p:sldId id="300" r:id="rId5"/>
    <p:sldId id="293" r:id="rId6"/>
    <p:sldId id="301" r:id="rId7"/>
    <p:sldId id="302" r:id="rId8"/>
    <p:sldId id="290" r:id="rId9"/>
    <p:sldId id="303" r:id="rId10"/>
    <p:sldId id="285" r:id="rId11"/>
    <p:sldId id="292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2060"/>
    <a:srgbClr val="7F7F7F"/>
    <a:srgbClr val="000099"/>
    <a:srgbClr val="000066"/>
    <a:srgbClr val="008000"/>
    <a:srgbClr val="FF6600"/>
    <a:srgbClr val="3366FF"/>
    <a:srgbClr val="CCFFCC"/>
    <a:srgbClr val="00B2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800" y="-9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18/08/2015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57471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6D54D1C-C977-456F-B479-C9F02EE96D13}" type="slidenum">
              <a:rPr 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6D54D1C-C977-456F-B479-C9F02EE96D13}" type="slidenum">
              <a:rPr lang="fr-FR" sz="1200">
                <a:solidFill>
                  <a:srgbClr val="000000"/>
                </a:solidFill>
              </a:rPr>
              <a:pPr algn="r" defTabSz="850900"/>
              <a:t>10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4259342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Line 172"/>
          <p:cNvSpPr>
            <a:spLocks noChangeShapeType="1"/>
          </p:cNvSpPr>
          <p:nvPr/>
        </p:nvSpPr>
        <p:spPr bwMode="auto">
          <a:xfrm flipH="1">
            <a:off x="6444208" y="1747535"/>
            <a:ext cx="8451" cy="376969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3" name="Line 172"/>
          <p:cNvSpPr>
            <a:spLocks noChangeShapeType="1"/>
          </p:cNvSpPr>
          <p:nvPr/>
        </p:nvSpPr>
        <p:spPr bwMode="auto">
          <a:xfrm flipH="1">
            <a:off x="5436096" y="1747535"/>
            <a:ext cx="2545" cy="384170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8" name="Rectangle 25"/>
          <p:cNvSpPr>
            <a:spLocks noChangeArrowheads="1"/>
          </p:cNvSpPr>
          <p:nvPr/>
        </p:nvSpPr>
        <p:spPr bwMode="auto">
          <a:xfrm>
            <a:off x="179513" y="4653136"/>
            <a:ext cx="3096343" cy="1584176"/>
          </a:xfrm>
          <a:prstGeom prst="rect">
            <a:avLst/>
          </a:prstGeom>
          <a:noFill/>
          <a:ln w="12700" cap="flat" cmpd="sng" algn="ctr">
            <a:noFill/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lIns="72000" tIns="36000" rIns="72000" bIns="36000" anchor="ctr">
            <a:prstTxWarp prst="textNoShape">
              <a:avLst/>
            </a:prstTxWarp>
          </a:bodyPr>
          <a:lstStyle/>
          <a:p>
            <a:pPr marL="177800" indent="-177800" defTabSz="935038">
              <a:spcBef>
                <a:spcPts val="0"/>
              </a:spcBef>
              <a:buClr>
                <a:srgbClr val="0070C0"/>
              </a:buClr>
              <a:buFont typeface="Arial" pitchFamily="34" charset="0"/>
              <a:buChar char="•"/>
            </a:pPr>
            <a:r>
              <a:rPr lang="en-US" sz="1400" dirty="0" smtClean="0">
                <a:latin typeface="Arial" pitchFamily="22" charset="0"/>
              </a:rPr>
              <a:t>SMV : 100 (1 capsule) or 150 mg</a:t>
            </a:r>
            <a:br>
              <a:rPr lang="en-US" sz="1400" dirty="0" smtClean="0">
                <a:latin typeface="Arial" pitchFamily="22" charset="0"/>
              </a:rPr>
            </a:br>
            <a:r>
              <a:rPr lang="en-US" sz="1400" dirty="0" smtClean="0">
                <a:latin typeface="Arial" pitchFamily="22" charset="0"/>
              </a:rPr>
              <a:t>(2 x 75 mg  capsules) QD </a:t>
            </a:r>
          </a:p>
          <a:p>
            <a:pPr marL="177800" indent="-177800" defTabSz="935038">
              <a:spcBef>
                <a:spcPts val="0"/>
              </a:spcBef>
              <a:buClr>
                <a:srgbClr val="0070C0"/>
              </a:buClr>
              <a:buFont typeface="Arial" pitchFamily="34" charset="0"/>
              <a:buChar char="•"/>
            </a:pPr>
            <a:endParaRPr lang="en-US" sz="800" dirty="0" smtClean="0">
              <a:latin typeface="Arial" pitchFamily="22" charset="0"/>
            </a:endParaRPr>
          </a:p>
          <a:p>
            <a:pPr marL="177800" indent="-177800" defTabSz="935038">
              <a:spcBef>
                <a:spcPts val="0"/>
              </a:spcBef>
              <a:buClr>
                <a:srgbClr val="0070C0"/>
              </a:buClr>
              <a:buFont typeface="Arial" pitchFamily="34" charset="0"/>
              <a:buChar char="•"/>
            </a:pPr>
            <a:r>
              <a:rPr lang="en-US" sz="1400" dirty="0" smtClean="0">
                <a:latin typeface="Arial" pitchFamily="22" charset="0"/>
              </a:rPr>
              <a:t>PEG-IFN </a:t>
            </a:r>
            <a:r>
              <a:rPr lang="en-US" sz="1400" dirty="0" smtClean="0">
                <a:latin typeface="Symbol" charset="2"/>
                <a:cs typeface="Symbol" charset="2"/>
              </a:rPr>
              <a:t>a-</a:t>
            </a:r>
            <a:r>
              <a:rPr lang="en-US" sz="1400" dirty="0" smtClean="0">
                <a:latin typeface="Arial" pitchFamily="22" charset="0"/>
              </a:rPr>
              <a:t>2a : </a:t>
            </a:r>
            <a:r>
              <a:rPr lang="en-US" sz="1400" dirty="0">
                <a:latin typeface="Arial" pitchFamily="22" charset="0"/>
              </a:rPr>
              <a:t>180 </a:t>
            </a:r>
            <a:r>
              <a:rPr lang="en-US" sz="1400" dirty="0" smtClean="0">
                <a:latin typeface="Symbol" charset="2"/>
                <a:cs typeface="Symbol" charset="2"/>
              </a:rPr>
              <a:t>m</a:t>
            </a:r>
            <a:r>
              <a:rPr lang="en-US" sz="1400" dirty="0" smtClean="0">
                <a:latin typeface="Arial" pitchFamily="22" charset="0"/>
              </a:rPr>
              <a:t>g/week</a:t>
            </a:r>
            <a:r>
              <a:rPr lang="en-US" sz="1400" dirty="0">
                <a:latin typeface="Arial" pitchFamily="22" charset="0"/>
              </a:rPr>
              <a:t/>
            </a:r>
            <a:br>
              <a:rPr lang="en-US" sz="1400" dirty="0">
                <a:latin typeface="Arial" pitchFamily="22" charset="0"/>
              </a:rPr>
            </a:br>
            <a:endParaRPr lang="en-US" sz="700" dirty="0" smtClean="0">
              <a:latin typeface="Arial" pitchFamily="22" charset="0"/>
            </a:endParaRPr>
          </a:p>
          <a:p>
            <a:pPr marL="177800" indent="-177800" defTabSz="935038">
              <a:spcBef>
                <a:spcPts val="0"/>
              </a:spcBef>
              <a:buClr>
                <a:srgbClr val="0070C0"/>
              </a:buClr>
              <a:buFont typeface="Arial" pitchFamily="34" charset="0"/>
              <a:buChar char="•"/>
            </a:pPr>
            <a:r>
              <a:rPr lang="en-US" sz="1400" dirty="0" smtClean="0">
                <a:latin typeface="Arial" pitchFamily="22" charset="0"/>
              </a:rPr>
              <a:t>RBV (</a:t>
            </a:r>
            <a:r>
              <a:rPr lang="en-US" sz="1400" dirty="0">
                <a:latin typeface="Arial" pitchFamily="22" charset="0"/>
              </a:rPr>
              <a:t>in 2 divided doses</a:t>
            </a:r>
            <a:r>
              <a:rPr lang="en-US" sz="1400" dirty="0" smtClean="0">
                <a:latin typeface="Arial" pitchFamily="22" charset="0"/>
              </a:rPr>
              <a:t>) : </a:t>
            </a:r>
            <a:br>
              <a:rPr lang="en-US" sz="1400" dirty="0" smtClean="0">
                <a:latin typeface="Arial" pitchFamily="22" charset="0"/>
              </a:rPr>
            </a:br>
            <a:r>
              <a:rPr lang="en-US" sz="1400" dirty="0" smtClean="0">
                <a:latin typeface="Arial" pitchFamily="22" charset="0"/>
              </a:rPr>
              <a:t>1000 mg/day </a:t>
            </a:r>
            <a:r>
              <a:rPr lang="en-US" sz="1400" dirty="0">
                <a:latin typeface="Arial" pitchFamily="22" charset="0"/>
              </a:rPr>
              <a:t>if &lt; </a:t>
            </a:r>
            <a:r>
              <a:rPr lang="en-US" sz="1400" dirty="0" smtClean="0">
                <a:latin typeface="Arial" pitchFamily="22" charset="0"/>
              </a:rPr>
              <a:t>75 kg </a:t>
            </a:r>
            <a:r>
              <a:rPr lang="en-US" sz="1400" dirty="0">
                <a:latin typeface="Arial" pitchFamily="22" charset="0"/>
              </a:rPr>
              <a:t>or </a:t>
            </a:r>
            <a:r>
              <a:rPr lang="en-US" sz="1400" dirty="0" smtClean="0">
                <a:latin typeface="Arial" pitchFamily="22" charset="0"/>
              </a:rPr>
              <a:t/>
            </a:r>
            <a:br>
              <a:rPr lang="en-US" sz="1400" dirty="0" smtClean="0">
                <a:latin typeface="Arial" pitchFamily="22" charset="0"/>
              </a:rPr>
            </a:br>
            <a:r>
              <a:rPr lang="en-US" sz="1400" dirty="0" smtClean="0">
                <a:latin typeface="Arial" pitchFamily="22" charset="0"/>
              </a:rPr>
              <a:t>1200 </a:t>
            </a:r>
            <a:r>
              <a:rPr lang="en-US" sz="1400" dirty="0">
                <a:latin typeface="Arial" pitchFamily="22" charset="0"/>
              </a:rPr>
              <a:t>mg/day if ≥ </a:t>
            </a:r>
            <a:r>
              <a:rPr lang="en-US" sz="1400" dirty="0" smtClean="0">
                <a:latin typeface="Arial" pitchFamily="22" charset="0"/>
              </a:rPr>
              <a:t>75 kg</a:t>
            </a:r>
            <a:endParaRPr lang="en-US" sz="1400" dirty="0">
              <a:latin typeface="Arial" pitchFamily="22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994620" y="5877272"/>
            <a:ext cx="6113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</a:t>
            </a:r>
            <a:r>
              <a:rPr lang="en-US" sz="1400" dirty="0" err="1" smtClean="0"/>
              <a:t>Randomisation</a:t>
            </a:r>
            <a:r>
              <a:rPr lang="en-US" sz="1400" dirty="0" smtClean="0"/>
              <a:t> was stratified on genotype (1a or 1b or other) and prior response to PEG-IFN + RBV (null response or partial response or relapse)</a:t>
            </a:r>
            <a:endParaRPr lang="en-US" sz="1400" dirty="0"/>
          </a:p>
        </p:txBody>
      </p:sp>
      <p:sp>
        <p:nvSpPr>
          <p:cNvPr id="60" name="ZoneTexte 69"/>
          <p:cNvSpPr txBox="1">
            <a:spLocks noChangeArrowheads="1"/>
          </p:cNvSpPr>
          <p:nvPr/>
        </p:nvSpPr>
        <p:spPr bwMode="auto">
          <a:xfrm>
            <a:off x="5711921" y="6565900"/>
            <a:ext cx="34241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S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. Gastroenterology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2014;146:430-41</a:t>
            </a:r>
          </a:p>
        </p:txBody>
      </p:sp>
      <p:sp>
        <p:nvSpPr>
          <p:cNvPr id="61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ASPIRE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84" charset="-128"/>
              </a:rPr>
              <a:t>ASPIRE </a:t>
            </a:r>
            <a:r>
              <a:rPr lang="fr-FR" dirty="0" err="1">
                <a:ea typeface="ＭＳ Ｐゴシック" pitchFamily="-84" charset="-128"/>
              </a:rPr>
              <a:t>Study</a:t>
            </a:r>
            <a:r>
              <a:rPr lang="en-GB" dirty="0">
                <a:ea typeface="ＭＳ Ｐゴシック" pitchFamily="-84" charset="-128"/>
              </a:rPr>
              <a:t>: SMV + PEG-IFN + RBV </a:t>
            </a:r>
            <a:r>
              <a:rPr lang="en-GB" dirty="0" smtClean="0">
                <a:ea typeface="ＭＳ Ｐゴシック" pitchFamily="-84" charset="-128"/>
              </a:rPr>
              <a:t/>
            </a:r>
            <a:br>
              <a:rPr lang="en-GB" dirty="0" smtClean="0">
                <a:ea typeface="ＭＳ Ｐゴシック" pitchFamily="-84" charset="-128"/>
              </a:rPr>
            </a:br>
            <a:r>
              <a:rPr lang="en-GB" dirty="0" smtClean="0">
                <a:ea typeface="ＭＳ Ｐゴシック" pitchFamily="-84" charset="-128"/>
              </a:rPr>
              <a:t>for </a:t>
            </a:r>
            <a:r>
              <a:rPr lang="en-GB" dirty="0">
                <a:ea typeface="ＭＳ Ｐゴシック" pitchFamily="-84" charset="-128"/>
              </a:rPr>
              <a:t>genotype 1 experienced </a:t>
            </a:r>
            <a:r>
              <a:rPr lang="en-GB" dirty="0" smtClean="0">
                <a:ea typeface="ＭＳ Ｐゴシック" pitchFamily="-84" charset="-128"/>
              </a:rPr>
              <a:t>patients</a:t>
            </a:r>
            <a:endParaRPr lang="fr-FR" dirty="0"/>
          </a:p>
        </p:txBody>
      </p:sp>
      <p:sp>
        <p:nvSpPr>
          <p:cNvPr id="94" name="AutoShape 162"/>
          <p:cNvSpPr>
            <a:spLocks noChangeArrowheads="1"/>
          </p:cNvSpPr>
          <p:nvPr/>
        </p:nvSpPr>
        <p:spPr bwMode="auto">
          <a:xfrm>
            <a:off x="77071" y="1794320"/>
            <a:ext cx="2766737" cy="28016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 dirty="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18-70 years</a:t>
            </a:r>
          </a:p>
          <a:p>
            <a:pPr algn="ctr" defTabSz="914400"/>
            <a:r>
              <a:rPr lang="en-GB" sz="1600" b="1" dirty="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Chronic HCV infection</a:t>
            </a:r>
          </a:p>
          <a:p>
            <a:pPr algn="ctr" defTabSz="914400"/>
            <a:r>
              <a:rPr lang="en-GB" sz="1600" b="1" dirty="0" smtClean="0">
                <a:latin typeface="Calibri" pitchFamily="-84" charset="0"/>
              </a:rPr>
              <a:t>Genotype 1</a:t>
            </a:r>
            <a:endParaRPr lang="en-GB" sz="1600" b="1" dirty="0" smtClean="0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  <a:p>
            <a:pPr algn="ctr" defTabSz="914400"/>
            <a:r>
              <a:rPr lang="en-GB" sz="1600" b="1" dirty="0" smtClean="0">
                <a:latin typeface="Calibri" pitchFamily="-84" charset="0"/>
              </a:rPr>
              <a:t>HCV RNA &gt; 10,000 IU/ml</a:t>
            </a:r>
          </a:p>
          <a:p>
            <a:pPr algn="ctr" defTabSz="914400"/>
            <a:r>
              <a:rPr lang="en-GB" sz="1600" b="1" dirty="0" smtClean="0">
                <a:latin typeface="Calibri" pitchFamily="-84" charset="0"/>
              </a:rPr>
              <a:t>Failure (but not intolerant)</a:t>
            </a:r>
          </a:p>
          <a:p>
            <a:pPr algn="ctr" defTabSz="914400"/>
            <a:r>
              <a:rPr lang="en-GB" sz="1600" b="1" dirty="0">
                <a:latin typeface="Calibri" pitchFamily="-84" charset="0"/>
              </a:rPr>
              <a:t>t</a:t>
            </a:r>
            <a:r>
              <a:rPr lang="en-GB" sz="1600" b="1" dirty="0" smtClean="0">
                <a:latin typeface="Calibri" pitchFamily="-84" charset="0"/>
              </a:rPr>
              <a:t>o ≥ 12 weeks</a:t>
            </a:r>
          </a:p>
          <a:p>
            <a:pPr algn="ctr" defTabSz="914400"/>
            <a:r>
              <a:rPr lang="en-GB" sz="1600" b="1" dirty="0" smtClean="0">
                <a:latin typeface="Calibri" pitchFamily="-84" charset="0"/>
              </a:rPr>
              <a:t>prior PEG-IFN + RBV</a:t>
            </a:r>
          </a:p>
          <a:p>
            <a:pPr algn="ctr" defTabSz="914400"/>
            <a:r>
              <a:rPr lang="en-GB" sz="1600" b="1" dirty="0" smtClean="0">
                <a:latin typeface="Calibri" pitchFamily="-84" charset="0"/>
              </a:rPr>
              <a:t>Compensated cirrhosis</a:t>
            </a:r>
          </a:p>
          <a:p>
            <a:pPr algn="ctr" defTabSz="914400"/>
            <a:r>
              <a:rPr lang="en-GB" sz="1600" b="1" dirty="0">
                <a:latin typeface="Calibri" pitchFamily="-84" charset="0"/>
              </a:rPr>
              <a:t>a</a:t>
            </a:r>
            <a:r>
              <a:rPr lang="en-GB" sz="1600" b="1" dirty="0" smtClean="0">
                <a:latin typeface="Calibri" pitchFamily="-84" charset="0"/>
              </a:rPr>
              <a:t>llowed</a:t>
            </a:r>
          </a:p>
          <a:p>
            <a:pPr algn="ctr" defTabSz="914400"/>
            <a:r>
              <a:rPr lang="en-GB" sz="1600" b="1" dirty="0" smtClean="0">
                <a:latin typeface="Calibri" pitchFamily="-84" charset="0"/>
              </a:rPr>
              <a:t>No HBV or HIV-co-infection</a:t>
            </a:r>
            <a:endParaRPr lang="en-GB" sz="1600" b="1" dirty="0">
              <a:latin typeface="Calibri" pitchFamily="-84" charset="0"/>
            </a:endParaRPr>
          </a:p>
        </p:txBody>
      </p:sp>
      <p:sp>
        <p:nvSpPr>
          <p:cNvPr id="102" name="Espace réservé du contenu 2"/>
          <p:cNvSpPr txBox="1">
            <a:spLocks/>
          </p:cNvSpPr>
          <p:nvPr/>
        </p:nvSpPr>
        <p:spPr bwMode="auto">
          <a:xfrm>
            <a:off x="323529" y="1277813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400" b="1" kern="0" dirty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305621" y="1883447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N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=</a:t>
            </a:r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 6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6</a:t>
            </a:r>
            <a:endParaRPr lang="en-US" sz="14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05" name="Rectangle 7"/>
          <p:cNvSpPr>
            <a:spLocks noChangeArrowheads="1"/>
          </p:cNvSpPr>
          <p:nvPr/>
        </p:nvSpPr>
        <p:spPr bwMode="ltGray">
          <a:xfrm>
            <a:off x="3995936" y="1888137"/>
            <a:ext cx="1440160" cy="396000"/>
          </a:xfrm>
          <a:prstGeom prst="rect">
            <a:avLst/>
          </a:prstGeom>
          <a:solidFill>
            <a:srgbClr val="00B200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SMV 100 mg +</a:t>
            </a:r>
          </a:p>
          <a:p>
            <a:pPr>
              <a:lnSpc>
                <a:spcPts val="14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PEG-IFN + RBV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106" name="Rectangle 7"/>
          <p:cNvSpPr>
            <a:spLocks noChangeArrowheads="1"/>
          </p:cNvSpPr>
          <p:nvPr/>
        </p:nvSpPr>
        <p:spPr bwMode="ltGray">
          <a:xfrm>
            <a:off x="5436065" y="1888137"/>
            <a:ext cx="3312412" cy="396000"/>
          </a:xfrm>
          <a:prstGeom prst="rect">
            <a:avLst/>
          </a:prstGeom>
          <a:solidFill>
            <a:srgbClr val="00B200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16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Placebo + PEG-IFN + RBV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108" name="Rectangle 7"/>
          <p:cNvSpPr>
            <a:spLocks noChangeArrowheads="1"/>
          </p:cNvSpPr>
          <p:nvPr/>
        </p:nvSpPr>
        <p:spPr bwMode="ltGray">
          <a:xfrm>
            <a:off x="3995936" y="2434650"/>
            <a:ext cx="1440160" cy="396000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SMV 150 mg +</a:t>
            </a:r>
            <a:b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</a:br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PEG-IFN + RBV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109" name="Rectangle 7"/>
          <p:cNvSpPr>
            <a:spLocks noChangeArrowheads="1"/>
          </p:cNvSpPr>
          <p:nvPr/>
        </p:nvSpPr>
        <p:spPr bwMode="ltGray">
          <a:xfrm>
            <a:off x="5436065" y="2434650"/>
            <a:ext cx="3312399" cy="396000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1600"/>
              </a:lnSpc>
            </a:pP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Placebo + PEG-IFN + </a:t>
            </a:r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RBV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305621" y="2429960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N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=</a:t>
            </a:r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66</a:t>
            </a:r>
            <a:endParaRPr lang="en-US" sz="14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2" name="Rectangle 7"/>
          <p:cNvSpPr>
            <a:spLocks noChangeArrowheads="1"/>
          </p:cNvSpPr>
          <p:nvPr/>
        </p:nvSpPr>
        <p:spPr bwMode="ltGray">
          <a:xfrm>
            <a:off x="3995936" y="2981163"/>
            <a:ext cx="2449702" cy="396000"/>
          </a:xfrm>
          <a:prstGeom prst="rect">
            <a:avLst/>
          </a:prstGeom>
          <a:solidFill>
            <a:srgbClr val="CCFFCC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SMV 100 mg + </a:t>
            </a:r>
          </a:p>
          <a:p>
            <a:pPr>
              <a:lnSpc>
                <a:spcPts val="14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PEG-IFN + RBV</a:t>
            </a:r>
            <a:endParaRPr lang="en-US" sz="1600" b="1" dirty="0">
              <a:solidFill>
                <a:srgbClr val="000000"/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113" name="Rectangle 7"/>
          <p:cNvSpPr>
            <a:spLocks noChangeArrowheads="1"/>
          </p:cNvSpPr>
          <p:nvPr/>
        </p:nvSpPr>
        <p:spPr bwMode="ltGray">
          <a:xfrm>
            <a:off x="6445607" y="2981163"/>
            <a:ext cx="2304256" cy="396000"/>
          </a:xfrm>
          <a:prstGeom prst="rect">
            <a:avLst/>
          </a:prstGeom>
          <a:solidFill>
            <a:srgbClr val="CCFFCC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16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Placebo + PEG-IFN + RBV</a:t>
            </a:r>
            <a:endParaRPr lang="en-US" sz="1600" b="1" dirty="0">
              <a:solidFill>
                <a:srgbClr val="000000"/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305621" y="2976473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N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=</a:t>
            </a:r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6</a:t>
            </a:r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16" name="Rectangle 7"/>
          <p:cNvSpPr>
            <a:spLocks noChangeArrowheads="1"/>
          </p:cNvSpPr>
          <p:nvPr/>
        </p:nvSpPr>
        <p:spPr bwMode="ltGray">
          <a:xfrm>
            <a:off x="3995936" y="3527676"/>
            <a:ext cx="2449702" cy="396000"/>
          </a:xfrm>
          <a:prstGeom prst="rect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SMV 150 mg + </a:t>
            </a:r>
          </a:p>
          <a:p>
            <a:pPr>
              <a:lnSpc>
                <a:spcPts val="14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PEG-IFN + RBV</a:t>
            </a:r>
            <a:endParaRPr lang="en-US" sz="1600" b="1" dirty="0">
              <a:solidFill>
                <a:srgbClr val="000000"/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117" name="Rectangle 7"/>
          <p:cNvSpPr>
            <a:spLocks noChangeArrowheads="1"/>
          </p:cNvSpPr>
          <p:nvPr/>
        </p:nvSpPr>
        <p:spPr bwMode="ltGray">
          <a:xfrm>
            <a:off x="6445606" y="3527676"/>
            <a:ext cx="2304288" cy="396000"/>
          </a:xfrm>
          <a:prstGeom prst="rect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1600"/>
              </a:lnSpc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Placebo + PEG-IFN + RBV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3305621" y="3522986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N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=</a:t>
            </a:r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6</a:t>
            </a:r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120" name="Rectangle 7"/>
          <p:cNvSpPr>
            <a:spLocks noChangeArrowheads="1"/>
          </p:cNvSpPr>
          <p:nvPr/>
        </p:nvSpPr>
        <p:spPr bwMode="ltGray">
          <a:xfrm>
            <a:off x="3995936" y="4074189"/>
            <a:ext cx="4753958" cy="396000"/>
          </a:xfrm>
          <a:prstGeom prst="rect">
            <a:avLst/>
          </a:prstGeom>
          <a:solidFill>
            <a:srgbClr val="3366FF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16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SMV 100 mg + PEG-IFN + RBV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3305621" y="4069499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N = </a:t>
            </a:r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6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6</a:t>
            </a:r>
            <a:endParaRPr lang="en-US" sz="14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22" name="Rectangle 7"/>
          <p:cNvSpPr>
            <a:spLocks noChangeArrowheads="1"/>
          </p:cNvSpPr>
          <p:nvPr/>
        </p:nvSpPr>
        <p:spPr bwMode="ltGray">
          <a:xfrm>
            <a:off x="3995936" y="4620702"/>
            <a:ext cx="4753958" cy="3960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16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SMV 150 mg + PEG-IFN + RBV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3305621" y="4616012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N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=</a:t>
            </a:r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6</a:t>
            </a:r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25" name="Rectangle 7"/>
          <p:cNvSpPr>
            <a:spLocks noChangeArrowheads="1"/>
          </p:cNvSpPr>
          <p:nvPr/>
        </p:nvSpPr>
        <p:spPr bwMode="ltGray">
          <a:xfrm>
            <a:off x="3995936" y="5167215"/>
            <a:ext cx="4753958" cy="39600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16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Placebo + PEG-IFN + RBV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305621" y="5162525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N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=</a:t>
            </a:r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 6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6</a:t>
            </a:r>
            <a:endParaRPr lang="en-US" sz="14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31" name="Line 172"/>
          <p:cNvSpPr>
            <a:spLocks noChangeShapeType="1"/>
          </p:cNvSpPr>
          <p:nvPr/>
        </p:nvSpPr>
        <p:spPr bwMode="auto">
          <a:xfrm flipH="1">
            <a:off x="8749894" y="1747535"/>
            <a:ext cx="13552" cy="392936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4" name="Oval 170"/>
          <p:cNvSpPr>
            <a:spLocks noChangeArrowheads="1"/>
          </p:cNvSpPr>
          <p:nvPr/>
        </p:nvSpPr>
        <p:spPr bwMode="auto">
          <a:xfrm>
            <a:off x="2411760" y="1268760"/>
            <a:ext cx="1395859" cy="62562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Randomised*</a:t>
            </a:r>
          </a:p>
          <a:p>
            <a:pPr algn="ctr" defTabSz="914400"/>
            <a:r>
              <a:rPr lang="en-GB" sz="1400" b="1" dirty="0" smtClean="0">
                <a:latin typeface="Calibri" pitchFamily="-84" charset="0"/>
              </a:rPr>
              <a:t>Double-blind</a:t>
            </a:r>
            <a:endParaRPr lang="en-GB" sz="1400" b="1" dirty="0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</p:txBody>
      </p:sp>
      <p:sp>
        <p:nvSpPr>
          <p:cNvPr id="135" name="Line 63"/>
          <p:cNvSpPr>
            <a:spLocks noChangeShapeType="1"/>
          </p:cNvSpPr>
          <p:nvPr/>
        </p:nvSpPr>
        <p:spPr bwMode="auto">
          <a:xfrm>
            <a:off x="2843808" y="3506341"/>
            <a:ext cx="468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8" name="Oval 110"/>
          <p:cNvSpPr>
            <a:spLocks noChangeArrowheads="1"/>
          </p:cNvSpPr>
          <p:nvPr/>
        </p:nvSpPr>
        <p:spPr bwMode="auto">
          <a:xfrm>
            <a:off x="5148064" y="1225327"/>
            <a:ext cx="549550" cy="502619"/>
          </a:xfrm>
          <a:prstGeom prst="ellipse">
            <a:avLst/>
          </a:prstGeom>
          <a:solidFill>
            <a:srgbClr val="FFFFFF"/>
          </a:solidFill>
          <a:ln w="9525">
            <a:solidFill>
              <a:srgbClr val="BBE0E3"/>
            </a:solidFill>
            <a:round/>
            <a:headEnd/>
            <a:tailEnd/>
          </a:ln>
          <a:effectLst>
            <a:prstShdw prst="shdw17" dist="17961" dir="2700000">
              <a:srgbClr val="BBE0E3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39" name="Oval 110"/>
          <p:cNvSpPr>
            <a:spLocks noChangeArrowheads="1"/>
          </p:cNvSpPr>
          <p:nvPr/>
        </p:nvSpPr>
        <p:spPr bwMode="auto">
          <a:xfrm>
            <a:off x="6213326" y="1225327"/>
            <a:ext cx="549550" cy="502619"/>
          </a:xfrm>
          <a:prstGeom prst="ellipse">
            <a:avLst/>
          </a:prstGeom>
          <a:solidFill>
            <a:srgbClr val="FFFFFF"/>
          </a:solidFill>
          <a:ln w="9525">
            <a:solidFill>
              <a:srgbClr val="BBE0E3"/>
            </a:solidFill>
            <a:round/>
            <a:headEnd/>
            <a:tailEnd/>
          </a:ln>
          <a:effectLst>
            <a:prstShdw prst="shdw17" dist="17961" dir="2700000">
              <a:srgbClr val="BBE0E3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40" name="Oval 110"/>
          <p:cNvSpPr>
            <a:spLocks noChangeArrowheads="1"/>
          </p:cNvSpPr>
          <p:nvPr/>
        </p:nvSpPr>
        <p:spPr bwMode="auto">
          <a:xfrm>
            <a:off x="8460234" y="1225327"/>
            <a:ext cx="549550" cy="502619"/>
          </a:xfrm>
          <a:prstGeom prst="ellipse">
            <a:avLst/>
          </a:prstGeom>
          <a:solidFill>
            <a:srgbClr val="FFFFFF"/>
          </a:solidFill>
          <a:ln w="9525">
            <a:solidFill>
              <a:srgbClr val="BBE0E3"/>
            </a:solidFill>
            <a:round/>
            <a:headEnd/>
            <a:tailEnd/>
          </a:ln>
          <a:effectLst>
            <a:prstShdw prst="shdw17" dist="17961" dir="2700000">
              <a:srgbClr val="BBE0E3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37" name="Connecteur droit avec flèche 36"/>
          <p:cNvCxnSpPr/>
          <p:nvPr/>
        </p:nvCxnSpPr>
        <p:spPr>
          <a:xfrm>
            <a:off x="3116114" y="1894383"/>
            <a:ext cx="0" cy="1246585"/>
          </a:xfrm>
          <a:prstGeom prst="straightConnector1">
            <a:avLst/>
          </a:prstGeom>
          <a:ln>
            <a:solidFill>
              <a:srgbClr val="333399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>
            <a:off x="3347864" y="1988840"/>
            <a:ext cx="0" cy="3528000"/>
          </a:xfrm>
          <a:prstGeom prst="straightConnector1">
            <a:avLst/>
          </a:prstGeom>
          <a:ln>
            <a:solidFill>
              <a:srgbClr val="000066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16690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539467414"/>
              </p:ext>
            </p:extLst>
          </p:nvPr>
        </p:nvGraphicFramePr>
        <p:xfrm>
          <a:off x="190500" y="1627075"/>
          <a:ext cx="8748712" cy="4655566"/>
        </p:xfrm>
        <a:graphic>
          <a:graphicData uri="http://schemas.openxmlformats.org/drawingml/2006/table">
            <a:tbl>
              <a:tblPr/>
              <a:tblGrid>
                <a:gridCol w="2653308"/>
                <a:gridCol w="864096"/>
                <a:gridCol w="864096"/>
                <a:gridCol w="792088"/>
                <a:gridCol w="864096"/>
                <a:gridCol w="792088"/>
                <a:gridCol w="936104"/>
                <a:gridCol w="982836"/>
              </a:tblGrid>
              <a:tr h="29563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SMV 100 mg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SMV 150 mg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0287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66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65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48W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66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66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68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48W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65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66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9695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Adverse event leading to discontinuation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SMV/placebo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SMV/placebo + PR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10.6%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9.1%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9.1%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6.2%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6.2%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7.6%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6.1%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3.0%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7.6%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6.1%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10.3%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10.3%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2.9%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10.8%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9.2%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7.2%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56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Grade 3-4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56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Serious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7.7%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10.6%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7.4%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12.3%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6.1%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318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Most frequent 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Pruritus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Influenza-like illness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Neutropenia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24%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27%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173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Other AE of clinical interest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Hepatobiliary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Rash (any type)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Anemia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20%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22%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18%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84" charset="-128"/>
              </a:rPr>
              <a:t>ASPIRE </a:t>
            </a:r>
            <a:r>
              <a:rPr lang="fr-FR" dirty="0" err="1">
                <a:ea typeface="ＭＳ Ｐゴシック" pitchFamily="-84" charset="-128"/>
              </a:rPr>
              <a:t>Study</a:t>
            </a:r>
            <a:r>
              <a:rPr lang="en-GB" dirty="0">
                <a:ea typeface="ＭＳ Ｐゴシック" pitchFamily="-84" charset="-128"/>
              </a:rPr>
              <a:t>: SMV + PEG-IFN + </a:t>
            </a:r>
            <a:r>
              <a:rPr lang="en-GB" dirty="0" smtClean="0">
                <a:ea typeface="ＭＳ Ｐゴシック" pitchFamily="-84" charset="-128"/>
              </a:rPr>
              <a:t>RBV</a:t>
            </a:r>
            <a:br>
              <a:rPr lang="en-GB" dirty="0" smtClean="0">
                <a:ea typeface="ＭＳ Ｐゴシック" pitchFamily="-84" charset="-128"/>
              </a:rPr>
            </a:br>
            <a:r>
              <a:rPr lang="en-GB" dirty="0" smtClean="0">
                <a:ea typeface="ＭＳ Ｐゴシック" pitchFamily="-84" charset="-128"/>
              </a:rPr>
              <a:t>for </a:t>
            </a:r>
            <a:r>
              <a:rPr lang="en-GB" dirty="0">
                <a:ea typeface="ＭＳ Ｐゴシック" pitchFamily="-84" charset="-128"/>
              </a:rPr>
              <a:t>genotype 1 experienced patients</a:t>
            </a:r>
            <a:endParaRPr lang="fr-FR" dirty="0"/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711921" y="6565900"/>
            <a:ext cx="34241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S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. Gastroenterology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2014;146:430-41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ASPIRE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080230" y="1206277"/>
            <a:ext cx="29695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</a:t>
            </a:r>
            <a:r>
              <a:rPr lang="fr-FR" sz="24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events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N 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(%)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84" charset="-128"/>
              </a:rPr>
              <a:t>ASPIRE </a:t>
            </a:r>
            <a:r>
              <a:rPr lang="fr-FR" dirty="0" err="1">
                <a:ea typeface="ＭＳ Ｐゴシック" pitchFamily="-84" charset="-128"/>
              </a:rPr>
              <a:t>Study</a:t>
            </a:r>
            <a:r>
              <a:rPr lang="en-GB" dirty="0">
                <a:ea typeface="ＭＳ Ｐゴシック" pitchFamily="-84" charset="-128"/>
              </a:rPr>
              <a:t>: SMV + PEG-IFN + RBV </a:t>
            </a:r>
            <a:r>
              <a:rPr lang="en-GB" dirty="0" smtClean="0">
                <a:ea typeface="ＭＳ Ｐゴシック" pitchFamily="-84" charset="-128"/>
              </a:rPr>
              <a:t/>
            </a:r>
            <a:br>
              <a:rPr lang="en-GB" dirty="0" smtClean="0">
                <a:ea typeface="ＭＳ Ｐゴシック" pitchFamily="-84" charset="-128"/>
              </a:rPr>
            </a:br>
            <a:r>
              <a:rPr lang="en-GB" dirty="0" smtClean="0">
                <a:ea typeface="ＭＳ Ｐゴシック" pitchFamily="-84" charset="-128"/>
              </a:rPr>
              <a:t>for </a:t>
            </a:r>
            <a:r>
              <a:rPr lang="en-GB" dirty="0">
                <a:ea typeface="ＭＳ Ｐゴシック" pitchFamily="-84" charset="-128"/>
              </a:rPr>
              <a:t>genotype 1 experienced patients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24744"/>
            <a:ext cx="8985696" cy="5400600"/>
          </a:xfrm>
        </p:spPr>
        <p:txBody>
          <a:bodyPr/>
          <a:lstStyle/>
          <a:p>
            <a:r>
              <a:rPr lang="en-US" dirty="0" smtClean="0"/>
              <a:t>Summary</a:t>
            </a:r>
          </a:p>
          <a:p>
            <a:pPr lvl="1"/>
            <a:r>
              <a:rPr lang="en-US" dirty="0" err="1" smtClean="0">
                <a:cs typeface="Arial"/>
              </a:rPr>
              <a:t>Simeprevir</a:t>
            </a:r>
            <a:r>
              <a:rPr lang="en-US" dirty="0" smtClean="0">
                <a:cs typeface="Arial"/>
              </a:rPr>
              <a:t> once daily in combination with PEG-IFN + RBV achieved significantly improved SVR rates compared with placebo plus PEG-IFN + RBV in patients infected with HCV genotype 1 who failed to respond to previous PEG- IFN + RBV therapy</a:t>
            </a:r>
          </a:p>
          <a:p>
            <a:pPr lvl="2"/>
            <a:r>
              <a:rPr lang="en-US" sz="1700" dirty="0" smtClean="0">
                <a:cs typeface="Arial"/>
              </a:rPr>
              <a:t>Higher SVR</a:t>
            </a:r>
            <a:r>
              <a:rPr lang="en-US" sz="1700" baseline="-25000" dirty="0" smtClean="0">
                <a:cs typeface="Arial"/>
              </a:rPr>
              <a:t>24</a:t>
            </a:r>
            <a:r>
              <a:rPr lang="en-US" sz="1700" dirty="0" smtClean="0">
                <a:cs typeface="Arial"/>
              </a:rPr>
              <a:t> rates were seen in patients with a prior partial or null response treated with SMV150 mg compared with SMV 100 mg. This trend was also observed across most subgroups</a:t>
            </a:r>
          </a:p>
          <a:p>
            <a:pPr lvl="2"/>
            <a:r>
              <a:rPr lang="en-US" sz="1700" dirty="0" smtClean="0">
                <a:cs typeface="Arial"/>
              </a:rPr>
              <a:t>No consistent beneficial trend for treatment duration &gt; 12W with SMV</a:t>
            </a:r>
          </a:p>
          <a:p>
            <a:pPr lvl="2"/>
            <a:r>
              <a:rPr lang="en-US" sz="1700" dirty="0" smtClean="0">
                <a:cs typeface="Arial"/>
              </a:rPr>
              <a:t>SVR</a:t>
            </a:r>
            <a:r>
              <a:rPr lang="en-US" sz="1700" baseline="-25000" dirty="0" smtClean="0">
                <a:cs typeface="Arial"/>
              </a:rPr>
              <a:t>24</a:t>
            </a:r>
            <a:r>
              <a:rPr lang="en-US" sz="1700" dirty="0" smtClean="0">
                <a:cs typeface="Arial"/>
              </a:rPr>
              <a:t> with SMV 150 mg was higher in genotype 1b than 1a among patients </a:t>
            </a:r>
            <a:r>
              <a:rPr lang="en-US" sz="1700" b="0" dirty="0" smtClean="0"/>
              <a:t>with a prior null or partial response</a:t>
            </a:r>
          </a:p>
          <a:p>
            <a:pPr lvl="2"/>
            <a:r>
              <a:rPr lang="en-US" sz="1700" dirty="0" smtClean="0"/>
              <a:t>SVR</a:t>
            </a:r>
            <a:r>
              <a:rPr lang="en-US" sz="1700" baseline="-25000" dirty="0"/>
              <a:t>2</a:t>
            </a:r>
            <a:r>
              <a:rPr lang="en-US" sz="1700" baseline="-25000" dirty="0" smtClean="0"/>
              <a:t>4</a:t>
            </a:r>
            <a:r>
              <a:rPr lang="en-US" sz="1700" dirty="0" smtClean="0"/>
              <a:t> in patients with cirrhosis in the SMV150 mg group were substantially higher than in the placebo group (62% versus 0%, respectively)</a:t>
            </a:r>
          </a:p>
          <a:p>
            <a:pPr lvl="2"/>
            <a:r>
              <a:rPr lang="en-US" sz="1700" dirty="0" smtClean="0"/>
              <a:t>Viral breakthrough and relapse tended to be less common with SMV 150 mg versus 100 mg. Almost all failures had emerging NS3 resistance mutations</a:t>
            </a:r>
          </a:p>
          <a:p>
            <a:pPr lvl="2"/>
            <a:r>
              <a:rPr lang="en-US" sz="1700" b="0" dirty="0" smtClean="0"/>
              <a:t>No difference in incidence or severity of adverse events with SMV </a:t>
            </a:r>
            <a:r>
              <a:rPr lang="en-US" sz="1700" b="0" dirty="0" err="1" smtClean="0"/>
              <a:t>vs</a:t>
            </a:r>
            <a:r>
              <a:rPr lang="en-US" sz="1700" b="0" dirty="0" smtClean="0"/>
              <a:t> placebo</a:t>
            </a:r>
          </a:p>
          <a:p>
            <a:pPr lvl="2"/>
            <a:r>
              <a:rPr lang="en-US" sz="1700" dirty="0" smtClean="0"/>
              <a:t>No increase in anemia. Rash and </a:t>
            </a:r>
            <a:r>
              <a:rPr lang="en-US" sz="1700" smtClean="0"/>
              <a:t>neutropenia were more </a:t>
            </a:r>
            <a:r>
              <a:rPr lang="en-US" sz="1700" dirty="0" smtClean="0"/>
              <a:t>common with SMV</a:t>
            </a:r>
          </a:p>
          <a:p>
            <a:pPr lvl="2"/>
            <a:r>
              <a:rPr lang="en-US" sz="1700" b="0" dirty="0" smtClean="0"/>
              <a:t>Transient mild </a:t>
            </a:r>
            <a:r>
              <a:rPr lang="en-US" sz="1700" b="0" dirty="0" err="1" smtClean="0"/>
              <a:t>hyperbilirubinemia</a:t>
            </a:r>
            <a:r>
              <a:rPr lang="en-US" sz="1700" b="0" dirty="0" smtClean="0"/>
              <a:t> with SMV (inhibition of OATP1B1)</a:t>
            </a:r>
            <a:endParaRPr lang="en-US" sz="1700" b="0" dirty="0"/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711921" y="6565900"/>
            <a:ext cx="34241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S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. Gastroenterology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2014;146:430-41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ASPIRE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055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Line 172"/>
          <p:cNvSpPr>
            <a:spLocks noChangeShapeType="1"/>
          </p:cNvSpPr>
          <p:nvPr/>
        </p:nvSpPr>
        <p:spPr bwMode="auto">
          <a:xfrm>
            <a:off x="6452659" y="1747535"/>
            <a:ext cx="0" cy="384170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1" name="Line 172"/>
          <p:cNvSpPr>
            <a:spLocks noChangeShapeType="1"/>
          </p:cNvSpPr>
          <p:nvPr/>
        </p:nvSpPr>
        <p:spPr bwMode="auto">
          <a:xfrm>
            <a:off x="5438641" y="1747535"/>
            <a:ext cx="0" cy="376969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7" name="AutoShape 162"/>
          <p:cNvSpPr>
            <a:spLocks noChangeArrowheads="1"/>
          </p:cNvSpPr>
          <p:nvPr/>
        </p:nvSpPr>
        <p:spPr bwMode="auto">
          <a:xfrm>
            <a:off x="77071" y="1794320"/>
            <a:ext cx="2766737" cy="28016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 dirty="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18-70 years</a:t>
            </a:r>
          </a:p>
          <a:p>
            <a:pPr algn="ctr" defTabSz="914400"/>
            <a:r>
              <a:rPr lang="en-GB" sz="1600" b="1" dirty="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Chronic HCV infection</a:t>
            </a:r>
          </a:p>
          <a:p>
            <a:pPr algn="ctr" defTabSz="914400"/>
            <a:r>
              <a:rPr lang="en-GB" sz="1600" b="1" dirty="0" smtClean="0">
                <a:latin typeface="Calibri" pitchFamily="-84" charset="0"/>
              </a:rPr>
              <a:t>Genotype 1</a:t>
            </a:r>
            <a:endParaRPr lang="en-GB" sz="1600" b="1" dirty="0" smtClean="0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  <a:p>
            <a:pPr algn="ctr" defTabSz="914400"/>
            <a:r>
              <a:rPr lang="en-GB" sz="1600" b="1" dirty="0" smtClean="0">
                <a:latin typeface="Calibri" pitchFamily="-84" charset="0"/>
              </a:rPr>
              <a:t>HCV RNA &gt; 10,000 IU/ml</a:t>
            </a:r>
          </a:p>
          <a:p>
            <a:pPr algn="ctr" defTabSz="914400"/>
            <a:r>
              <a:rPr lang="en-GB" sz="1600" b="1" dirty="0" smtClean="0">
                <a:latin typeface="Calibri" pitchFamily="-84" charset="0"/>
              </a:rPr>
              <a:t>Failure (but not intolerant)</a:t>
            </a:r>
          </a:p>
          <a:p>
            <a:pPr algn="ctr" defTabSz="914400"/>
            <a:r>
              <a:rPr lang="en-GB" sz="1600" b="1" dirty="0">
                <a:latin typeface="Calibri" pitchFamily="-84" charset="0"/>
              </a:rPr>
              <a:t>t</a:t>
            </a:r>
            <a:r>
              <a:rPr lang="en-GB" sz="1600" b="1" dirty="0" smtClean="0">
                <a:latin typeface="Calibri" pitchFamily="-84" charset="0"/>
              </a:rPr>
              <a:t>o ≥ 12 weeks</a:t>
            </a:r>
          </a:p>
          <a:p>
            <a:pPr algn="ctr" defTabSz="914400"/>
            <a:r>
              <a:rPr lang="en-GB" sz="1600" b="1" dirty="0" smtClean="0">
                <a:latin typeface="Calibri" pitchFamily="-84" charset="0"/>
              </a:rPr>
              <a:t>prior PEG-IFN + RBV</a:t>
            </a:r>
          </a:p>
          <a:p>
            <a:pPr algn="ctr" defTabSz="914400"/>
            <a:r>
              <a:rPr lang="en-GB" sz="1600" b="1" dirty="0" smtClean="0">
                <a:latin typeface="Calibri" pitchFamily="-84" charset="0"/>
              </a:rPr>
              <a:t>Compensated cirrhosis</a:t>
            </a:r>
          </a:p>
          <a:p>
            <a:pPr algn="ctr" defTabSz="914400"/>
            <a:r>
              <a:rPr lang="en-GB" sz="1600" b="1" dirty="0">
                <a:latin typeface="Calibri" pitchFamily="-84" charset="0"/>
              </a:rPr>
              <a:t>a</a:t>
            </a:r>
            <a:r>
              <a:rPr lang="en-GB" sz="1600" b="1" dirty="0" smtClean="0">
                <a:latin typeface="Calibri" pitchFamily="-84" charset="0"/>
              </a:rPr>
              <a:t>llowed</a:t>
            </a:r>
          </a:p>
          <a:p>
            <a:pPr algn="ctr" defTabSz="914400"/>
            <a:r>
              <a:rPr lang="en-GB" sz="1600" b="1" dirty="0" smtClean="0">
                <a:latin typeface="Calibri" pitchFamily="-84" charset="0"/>
              </a:rPr>
              <a:t>No HBV or HIV-co-infection</a:t>
            </a:r>
            <a:endParaRPr lang="en-GB" sz="1600" b="1" dirty="0">
              <a:latin typeface="Calibri" pitchFamily="-84" charset="0"/>
            </a:endParaRPr>
          </a:p>
        </p:txBody>
      </p:sp>
      <p:sp>
        <p:nvSpPr>
          <p:cNvPr id="60" name="ZoneTexte 69"/>
          <p:cNvSpPr txBox="1">
            <a:spLocks noChangeArrowheads="1"/>
          </p:cNvSpPr>
          <p:nvPr/>
        </p:nvSpPr>
        <p:spPr bwMode="auto">
          <a:xfrm>
            <a:off x="5711921" y="6565900"/>
            <a:ext cx="34241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S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. Gastroenterology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2014;146:430-41</a:t>
            </a:r>
          </a:p>
        </p:txBody>
      </p:sp>
      <p:sp>
        <p:nvSpPr>
          <p:cNvPr id="61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ASPIRE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84" charset="-128"/>
              </a:rPr>
              <a:t>ASPIRE </a:t>
            </a:r>
            <a:r>
              <a:rPr lang="fr-FR" dirty="0" err="1">
                <a:ea typeface="ＭＳ Ｐゴシック" pitchFamily="-84" charset="-128"/>
              </a:rPr>
              <a:t>Study</a:t>
            </a:r>
            <a:r>
              <a:rPr lang="en-GB" dirty="0">
                <a:ea typeface="ＭＳ Ｐゴシック" pitchFamily="-84" charset="-128"/>
              </a:rPr>
              <a:t>: SMV + PEG-IFN + RBV </a:t>
            </a:r>
            <a:r>
              <a:rPr lang="en-GB" dirty="0" smtClean="0">
                <a:ea typeface="ＭＳ Ｐゴシック" pitchFamily="-84" charset="-128"/>
              </a:rPr>
              <a:t/>
            </a:r>
            <a:br>
              <a:rPr lang="en-GB" dirty="0" smtClean="0">
                <a:ea typeface="ＭＳ Ｐゴシック" pitchFamily="-84" charset="-128"/>
              </a:rPr>
            </a:br>
            <a:r>
              <a:rPr lang="en-GB" dirty="0" smtClean="0">
                <a:ea typeface="ＭＳ Ｐゴシック" pitchFamily="-84" charset="-128"/>
              </a:rPr>
              <a:t>for </a:t>
            </a:r>
            <a:r>
              <a:rPr lang="en-GB" dirty="0">
                <a:ea typeface="ＭＳ Ｐゴシック" pitchFamily="-84" charset="-128"/>
              </a:rPr>
              <a:t>genotype 1 experienced </a:t>
            </a:r>
            <a:r>
              <a:rPr lang="en-GB" dirty="0" smtClean="0">
                <a:ea typeface="ＭＳ Ｐゴシック" pitchFamily="-84" charset="-128"/>
              </a:rPr>
              <a:t>patients</a:t>
            </a:r>
            <a:endParaRPr lang="fr-FR" dirty="0"/>
          </a:p>
        </p:txBody>
      </p:sp>
      <p:sp>
        <p:nvSpPr>
          <p:cNvPr id="62" name="Espace réservé du contenu 2"/>
          <p:cNvSpPr txBox="1">
            <a:spLocks/>
          </p:cNvSpPr>
          <p:nvPr/>
        </p:nvSpPr>
        <p:spPr bwMode="auto">
          <a:xfrm>
            <a:off x="323529" y="1277813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400" b="1" kern="0" dirty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23529" y="5580762"/>
            <a:ext cx="8784976" cy="1003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914400">
              <a:spcBef>
                <a:spcPct val="20000"/>
              </a:spcBef>
              <a:buClr>
                <a:srgbClr val="0070C0"/>
              </a:buClr>
              <a:buFont typeface="Wingdings" pitchFamily="-84" charset="2"/>
              <a:buChar char="§"/>
            </a:pPr>
            <a:r>
              <a:rPr lang="en-GB" sz="2400" b="1" dirty="0" smtClean="0">
                <a:solidFill>
                  <a:srgbClr val="0070C0"/>
                </a:solidFill>
                <a:latin typeface="Calibri" pitchFamily="-84" charset="0"/>
              </a:rPr>
              <a:t>Objective : </a:t>
            </a:r>
            <a:r>
              <a:rPr lang="en-GB" sz="1600" dirty="0" smtClean="0"/>
              <a:t>SVR</a:t>
            </a:r>
            <a:r>
              <a:rPr lang="en-GB" sz="1600" baseline="-25000" dirty="0" smtClean="0"/>
              <a:t>24</a:t>
            </a:r>
            <a:r>
              <a:rPr lang="en-GB" sz="1600" dirty="0" smtClean="0"/>
              <a:t> (HCV RNA &lt; 25 IU/ml) by intention to treat. Significant difference in the overall population at 5% </a:t>
            </a:r>
            <a:r>
              <a:rPr lang="en-GB" sz="1600" dirty="0"/>
              <a:t>o</a:t>
            </a:r>
            <a:r>
              <a:rPr lang="en-GB" sz="1600" dirty="0" smtClean="0"/>
              <a:t>verall significance level, power 89%. </a:t>
            </a:r>
            <a:endParaRPr lang="en-GB" sz="1600" dirty="0"/>
          </a:p>
          <a:p>
            <a:pPr defTabSz="914400">
              <a:spcBef>
                <a:spcPct val="20000"/>
              </a:spcBef>
              <a:buClr>
                <a:srgbClr val="0070C0"/>
              </a:buClr>
            </a:pPr>
            <a:r>
              <a:rPr lang="en-GB" sz="1600" dirty="0" smtClean="0"/>
              <a:t>      Comparison SMV100 </a:t>
            </a:r>
            <a:r>
              <a:rPr lang="en-GB" sz="1600" dirty="0" err="1" smtClean="0"/>
              <a:t>vs</a:t>
            </a:r>
            <a:r>
              <a:rPr lang="en-GB" sz="1600" dirty="0" smtClean="0"/>
              <a:t> placebo, SMV150 </a:t>
            </a:r>
            <a:r>
              <a:rPr lang="en-GB" sz="1600" dirty="0" err="1" smtClean="0"/>
              <a:t>vs</a:t>
            </a:r>
            <a:r>
              <a:rPr lang="en-GB" sz="1600" dirty="0" smtClean="0"/>
              <a:t> placebo, then each SMV group </a:t>
            </a:r>
            <a:r>
              <a:rPr lang="en-GB" sz="1600" dirty="0" err="1" smtClean="0"/>
              <a:t>vs</a:t>
            </a:r>
            <a:r>
              <a:rPr lang="en-GB" sz="1600" dirty="0" smtClean="0"/>
              <a:t> placebo</a:t>
            </a:r>
            <a:endParaRPr lang="fr-FR" sz="1600" dirty="0"/>
          </a:p>
        </p:txBody>
      </p:sp>
      <p:sp>
        <p:nvSpPr>
          <p:cNvPr id="56" name="Rectangle 55"/>
          <p:cNvSpPr/>
          <p:nvPr/>
        </p:nvSpPr>
        <p:spPr>
          <a:xfrm>
            <a:off x="3305621" y="1883447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N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=</a:t>
            </a:r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 6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6</a:t>
            </a:r>
            <a:endParaRPr lang="en-US" sz="14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Rectangle 7"/>
          <p:cNvSpPr>
            <a:spLocks noChangeArrowheads="1"/>
          </p:cNvSpPr>
          <p:nvPr/>
        </p:nvSpPr>
        <p:spPr bwMode="ltGray">
          <a:xfrm>
            <a:off x="3995936" y="1888137"/>
            <a:ext cx="1440160" cy="396000"/>
          </a:xfrm>
          <a:prstGeom prst="rect">
            <a:avLst/>
          </a:prstGeom>
          <a:solidFill>
            <a:srgbClr val="00B200"/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SMV 100 mg +</a:t>
            </a:r>
          </a:p>
          <a:p>
            <a:pPr>
              <a:lnSpc>
                <a:spcPts val="14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PEG-IFN + RBV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64" name="Rectangle 7"/>
          <p:cNvSpPr>
            <a:spLocks noChangeArrowheads="1"/>
          </p:cNvSpPr>
          <p:nvPr/>
        </p:nvSpPr>
        <p:spPr bwMode="ltGray">
          <a:xfrm>
            <a:off x="5436065" y="1888137"/>
            <a:ext cx="3312412" cy="396000"/>
          </a:xfrm>
          <a:prstGeom prst="rect">
            <a:avLst/>
          </a:prstGeom>
          <a:solidFill>
            <a:srgbClr val="00B200"/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16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Placebo + PEG-IFN + RBV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66" name="Rectangle 7"/>
          <p:cNvSpPr>
            <a:spLocks noChangeArrowheads="1"/>
          </p:cNvSpPr>
          <p:nvPr/>
        </p:nvSpPr>
        <p:spPr bwMode="ltGray">
          <a:xfrm>
            <a:off x="3995936" y="2434650"/>
            <a:ext cx="1440160" cy="396000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SMV 150 mg +</a:t>
            </a:r>
            <a:b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</a:br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PEG-IFN + RBV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67" name="Rectangle 7"/>
          <p:cNvSpPr>
            <a:spLocks noChangeArrowheads="1"/>
          </p:cNvSpPr>
          <p:nvPr/>
        </p:nvSpPr>
        <p:spPr bwMode="ltGray">
          <a:xfrm>
            <a:off x="5436065" y="2434650"/>
            <a:ext cx="3312399" cy="396000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1600"/>
              </a:lnSpc>
            </a:pP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Placebo + PEG-IFN + </a:t>
            </a:r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RBV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305621" y="2429960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N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=</a:t>
            </a:r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66</a:t>
            </a:r>
            <a:endParaRPr lang="en-US" sz="14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Rectangle 7"/>
          <p:cNvSpPr>
            <a:spLocks noChangeArrowheads="1"/>
          </p:cNvSpPr>
          <p:nvPr/>
        </p:nvSpPr>
        <p:spPr bwMode="ltGray">
          <a:xfrm>
            <a:off x="3995936" y="2981163"/>
            <a:ext cx="2449702" cy="396000"/>
          </a:xfrm>
          <a:prstGeom prst="rect">
            <a:avLst/>
          </a:prstGeom>
          <a:solidFill>
            <a:srgbClr val="CCFFCC"/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SMV 100 mg + </a:t>
            </a:r>
          </a:p>
          <a:p>
            <a:pPr>
              <a:lnSpc>
                <a:spcPts val="14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PEG-IFN + RBV</a:t>
            </a:r>
            <a:endParaRPr lang="en-US" sz="1600" b="1" dirty="0">
              <a:solidFill>
                <a:srgbClr val="000000"/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ltGray">
          <a:xfrm>
            <a:off x="6445607" y="2981163"/>
            <a:ext cx="2304256" cy="396000"/>
          </a:xfrm>
          <a:prstGeom prst="rect">
            <a:avLst/>
          </a:prstGeom>
          <a:solidFill>
            <a:srgbClr val="CCFFCC"/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16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Placebo + PEG-IFN + RBV</a:t>
            </a:r>
            <a:endParaRPr lang="en-US" sz="1600" b="1" dirty="0">
              <a:solidFill>
                <a:srgbClr val="000000"/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305621" y="2976473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N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=</a:t>
            </a:r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6</a:t>
            </a:r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76" name="Rectangle 7"/>
          <p:cNvSpPr>
            <a:spLocks noChangeArrowheads="1"/>
          </p:cNvSpPr>
          <p:nvPr/>
        </p:nvSpPr>
        <p:spPr bwMode="ltGray">
          <a:xfrm>
            <a:off x="3995936" y="3527676"/>
            <a:ext cx="2449702" cy="396000"/>
          </a:xfrm>
          <a:prstGeom prst="rect">
            <a:avLst/>
          </a:prstGeom>
          <a:solidFill>
            <a:srgbClr val="DDDDDD"/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SMV 150 mg + </a:t>
            </a:r>
          </a:p>
          <a:p>
            <a:pPr>
              <a:lnSpc>
                <a:spcPts val="14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PEG-IFN + RBV</a:t>
            </a:r>
            <a:endParaRPr lang="en-US" sz="1600" b="1" dirty="0">
              <a:solidFill>
                <a:srgbClr val="000000"/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77" name="Rectangle 7"/>
          <p:cNvSpPr>
            <a:spLocks noChangeArrowheads="1"/>
          </p:cNvSpPr>
          <p:nvPr/>
        </p:nvSpPr>
        <p:spPr bwMode="ltGray">
          <a:xfrm>
            <a:off x="6445606" y="3527676"/>
            <a:ext cx="2304288" cy="396000"/>
          </a:xfrm>
          <a:prstGeom prst="rect">
            <a:avLst/>
          </a:prstGeom>
          <a:solidFill>
            <a:srgbClr val="DDDDDD"/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1600"/>
              </a:lnSpc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Placebo + PEG-IFN + RBV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305621" y="3522986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N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=</a:t>
            </a:r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6</a:t>
            </a:r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80" name="Rectangle 7"/>
          <p:cNvSpPr>
            <a:spLocks noChangeArrowheads="1"/>
          </p:cNvSpPr>
          <p:nvPr/>
        </p:nvSpPr>
        <p:spPr bwMode="ltGray">
          <a:xfrm>
            <a:off x="3995936" y="4074189"/>
            <a:ext cx="4753958" cy="396000"/>
          </a:xfrm>
          <a:prstGeom prst="rect">
            <a:avLst/>
          </a:prstGeom>
          <a:solidFill>
            <a:srgbClr val="3366FF"/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16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SMV 100 mg + PEG-IFN + RBV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305621" y="4069499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N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=</a:t>
            </a:r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 6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6</a:t>
            </a:r>
            <a:endParaRPr lang="en-US" sz="14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83" name="Rectangle 7"/>
          <p:cNvSpPr>
            <a:spLocks noChangeArrowheads="1"/>
          </p:cNvSpPr>
          <p:nvPr/>
        </p:nvSpPr>
        <p:spPr bwMode="ltGray">
          <a:xfrm>
            <a:off x="3995936" y="4620702"/>
            <a:ext cx="4753958" cy="3960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16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SMV 150 mg + PEG-IFN + RBV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305621" y="4616012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N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=</a:t>
            </a:r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6</a:t>
            </a:r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86" name="Rectangle 7"/>
          <p:cNvSpPr>
            <a:spLocks noChangeArrowheads="1"/>
          </p:cNvSpPr>
          <p:nvPr/>
        </p:nvSpPr>
        <p:spPr bwMode="ltGray">
          <a:xfrm>
            <a:off x="3995936" y="5167215"/>
            <a:ext cx="4753958" cy="396000"/>
          </a:xfrm>
          <a:prstGeom prst="rect">
            <a:avLst/>
          </a:prstGeom>
          <a:solidFill>
            <a:srgbClr val="7F7F7F"/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16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Placebo + PEG-IFN + RBV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305621" y="5162525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N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=</a:t>
            </a:r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 6</a:t>
            </a:r>
            <a:r>
              <a:rPr lang="en-U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6</a:t>
            </a:r>
            <a:endParaRPr lang="en-US" sz="14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88" name="Line 172"/>
          <p:cNvSpPr>
            <a:spLocks noChangeShapeType="1"/>
          </p:cNvSpPr>
          <p:nvPr/>
        </p:nvSpPr>
        <p:spPr bwMode="auto">
          <a:xfrm flipH="1">
            <a:off x="8749894" y="1747535"/>
            <a:ext cx="13552" cy="392936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" name="Oval 170"/>
          <p:cNvSpPr>
            <a:spLocks noChangeArrowheads="1"/>
          </p:cNvSpPr>
          <p:nvPr/>
        </p:nvSpPr>
        <p:spPr bwMode="auto">
          <a:xfrm>
            <a:off x="2411760" y="1268760"/>
            <a:ext cx="1395859" cy="62562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Randomised*</a:t>
            </a:r>
          </a:p>
          <a:p>
            <a:pPr algn="ctr" defTabSz="914400"/>
            <a:r>
              <a:rPr lang="en-GB" sz="1400" b="1" dirty="0" smtClean="0">
                <a:latin typeface="Calibri" pitchFamily="-84" charset="0"/>
              </a:rPr>
              <a:t>Double-blind</a:t>
            </a:r>
            <a:endParaRPr lang="en-GB" sz="1400" b="1" dirty="0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</p:txBody>
      </p:sp>
      <p:sp>
        <p:nvSpPr>
          <p:cNvPr id="93" name="Line 63"/>
          <p:cNvSpPr>
            <a:spLocks noChangeShapeType="1"/>
          </p:cNvSpPr>
          <p:nvPr/>
        </p:nvSpPr>
        <p:spPr bwMode="auto">
          <a:xfrm>
            <a:off x="2843808" y="3506341"/>
            <a:ext cx="468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94" name="Connecteur droit avec flèche 93"/>
          <p:cNvCxnSpPr/>
          <p:nvPr/>
        </p:nvCxnSpPr>
        <p:spPr>
          <a:xfrm>
            <a:off x="3116114" y="1894383"/>
            <a:ext cx="0" cy="1246585"/>
          </a:xfrm>
          <a:prstGeom prst="straightConnector1">
            <a:avLst/>
          </a:prstGeom>
          <a:ln>
            <a:solidFill>
              <a:srgbClr val="333399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110"/>
          <p:cNvSpPr>
            <a:spLocks noChangeArrowheads="1"/>
          </p:cNvSpPr>
          <p:nvPr/>
        </p:nvSpPr>
        <p:spPr bwMode="auto">
          <a:xfrm>
            <a:off x="5148064" y="1225327"/>
            <a:ext cx="549550" cy="502619"/>
          </a:xfrm>
          <a:prstGeom prst="ellipse">
            <a:avLst/>
          </a:prstGeom>
          <a:solidFill>
            <a:srgbClr val="FFFFFF"/>
          </a:solidFill>
          <a:ln w="9525">
            <a:solidFill>
              <a:srgbClr val="BBE0E3"/>
            </a:solidFill>
            <a:round/>
            <a:headEnd/>
            <a:tailEnd/>
          </a:ln>
          <a:effectLst>
            <a:prstShdw prst="shdw17" dist="17961" dir="2700000">
              <a:srgbClr val="BBE0E3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7" name="Oval 110"/>
          <p:cNvSpPr>
            <a:spLocks noChangeArrowheads="1"/>
          </p:cNvSpPr>
          <p:nvPr/>
        </p:nvSpPr>
        <p:spPr bwMode="auto">
          <a:xfrm>
            <a:off x="6213326" y="1225327"/>
            <a:ext cx="549550" cy="502619"/>
          </a:xfrm>
          <a:prstGeom prst="ellipse">
            <a:avLst/>
          </a:prstGeom>
          <a:solidFill>
            <a:srgbClr val="FFFFFF"/>
          </a:solidFill>
          <a:ln w="9525">
            <a:solidFill>
              <a:srgbClr val="BBE0E3"/>
            </a:solidFill>
            <a:round/>
            <a:headEnd/>
            <a:tailEnd/>
          </a:ln>
          <a:effectLst>
            <a:prstShdw prst="shdw17" dist="17961" dir="2700000">
              <a:srgbClr val="BBE0E3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8" name="Oval 110"/>
          <p:cNvSpPr>
            <a:spLocks noChangeArrowheads="1"/>
          </p:cNvSpPr>
          <p:nvPr/>
        </p:nvSpPr>
        <p:spPr bwMode="auto">
          <a:xfrm>
            <a:off x="8460234" y="1225327"/>
            <a:ext cx="549550" cy="502619"/>
          </a:xfrm>
          <a:prstGeom prst="ellipse">
            <a:avLst/>
          </a:prstGeom>
          <a:solidFill>
            <a:srgbClr val="FFFFFF"/>
          </a:solidFill>
          <a:ln w="9525">
            <a:solidFill>
              <a:srgbClr val="BBE0E3"/>
            </a:solidFill>
            <a:round/>
            <a:headEnd/>
            <a:tailEnd/>
          </a:ln>
          <a:effectLst>
            <a:prstShdw prst="shdw17" dist="17961" dir="2700000">
              <a:srgbClr val="BBE0E3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35" name="Connecteur droit avec flèche 34"/>
          <p:cNvCxnSpPr/>
          <p:nvPr/>
        </p:nvCxnSpPr>
        <p:spPr>
          <a:xfrm>
            <a:off x="3347864" y="1988840"/>
            <a:ext cx="0" cy="3528000"/>
          </a:xfrm>
          <a:prstGeom prst="straightConnector1">
            <a:avLst/>
          </a:prstGeom>
          <a:ln>
            <a:solidFill>
              <a:srgbClr val="000066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02660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4230953663"/>
              </p:ext>
            </p:extLst>
          </p:nvPr>
        </p:nvGraphicFramePr>
        <p:xfrm>
          <a:off x="107505" y="1502594"/>
          <a:ext cx="8701980" cy="4979808"/>
        </p:xfrm>
        <a:graphic>
          <a:graphicData uri="http://schemas.openxmlformats.org/drawingml/2006/table">
            <a:tbl>
              <a:tblPr/>
              <a:tblGrid>
                <a:gridCol w="2690204"/>
                <a:gridCol w="835617"/>
                <a:gridCol w="835617"/>
                <a:gridCol w="835617"/>
                <a:gridCol w="835617"/>
                <a:gridCol w="835617"/>
                <a:gridCol w="835617"/>
                <a:gridCol w="998074"/>
              </a:tblGrid>
              <a:tr h="294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SMV 100 mg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SMV 150 mg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00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66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65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48W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66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66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68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48W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65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66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</a:tr>
              <a:tr h="294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White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0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HCV RNA log</a:t>
                      </a:r>
                      <a:r>
                        <a:rPr kumimoji="0" lang="en-GB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IU/ml,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HCV RNA &gt; 800,000 IU/ml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0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Genotype 1a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Genotype 1b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39% 59%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44% 54%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45%</a:t>
                      </a:r>
                      <a:b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</a:b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Metavir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F3 / F4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22 / 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25 / 21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21 / 21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 / 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16 / 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11 / 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20 / 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IL28B CC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119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Response to prior PEG-IFN + RBV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Null response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Partial response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Relapse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24%</a:t>
                      </a:r>
                      <a:b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</a:b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25%</a:t>
                      </a:r>
                      <a:b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</a:b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35%</a:t>
                      </a:r>
                      <a:b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</a:b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33%</a:t>
                      </a:r>
                      <a:b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</a:b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34%</a:t>
                      </a:r>
                      <a:b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</a:b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73" name="Rectangle 6"/>
          <p:cNvSpPr>
            <a:spLocks noChangeArrowheads="1"/>
          </p:cNvSpPr>
          <p:nvPr/>
        </p:nvSpPr>
        <p:spPr bwMode="auto">
          <a:xfrm>
            <a:off x="971550" y="1196752"/>
            <a:ext cx="71628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 smtClean="0">
                <a:solidFill>
                  <a:srgbClr val="CC3300"/>
                </a:solidFill>
                <a:latin typeface="Calibri" pitchFamily="-84" charset="0"/>
              </a:rPr>
              <a:t>Baseline characteristics</a:t>
            </a:r>
            <a:endParaRPr lang="en-GB" sz="2400" b="1" dirty="0">
              <a:solidFill>
                <a:srgbClr val="CC3300"/>
              </a:solidFill>
              <a:latin typeface="Calibri" pitchFamily="-84" charset="0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711921" y="6565900"/>
            <a:ext cx="34241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S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. Gastroenterology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2014;146:430-41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ASPIRE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dirty="0">
                <a:ea typeface="ＭＳ Ｐゴシック" pitchFamily="-84" charset="-128"/>
              </a:rPr>
              <a:t>ASPIRE </a:t>
            </a:r>
            <a:r>
              <a:rPr lang="fr-FR" dirty="0" err="1">
                <a:ea typeface="ＭＳ Ｐゴシック" pitchFamily="-84" charset="-128"/>
              </a:rPr>
              <a:t>Study</a:t>
            </a:r>
            <a:r>
              <a:rPr lang="en-GB" dirty="0">
                <a:ea typeface="ＭＳ Ｐゴシック" pitchFamily="-84" charset="-128"/>
              </a:rPr>
              <a:t>: SMV + PEG-IFN + RBV </a:t>
            </a:r>
            <a:r>
              <a:rPr lang="en-GB" dirty="0" smtClean="0">
                <a:ea typeface="ＭＳ Ｐゴシック" pitchFamily="-84" charset="-128"/>
              </a:rPr>
              <a:t/>
            </a:r>
            <a:br>
              <a:rPr lang="en-GB" dirty="0" smtClean="0">
                <a:ea typeface="ＭＳ Ｐゴシック" pitchFamily="-84" charset="-128"/>
              </a:rPr>
            </a:br>
            <a:r>
              <a:rPr lang="en-GB" dirty="0" smtClean="0">
                <a:ea typeface="ＭＳ Ｐゴシック" pitchFamily="-84" charset="-128"/>
              </a:rPr>
              <a:t>for </a:t>
            </a:r>
            <a:r>
              <a:rPr lang="en-GB" dirty="0">
                <a:ea typeface="ＭＳ Ｐゴシック" pitchFamily="-84" charset="-128"/>
              </a:rPr>
              <a:t>genotype 1 experienced </a:t>
            </a:r>
            <a:r>
              <a:rPr lang="en-GB" dirty="0" smtClean="0">
                <a:ea typeface="ＭＳ Ｐゴシック" pitchFamily="-84" charset="-128"/>
              </a:rPr>
              <a:t>patients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87962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84" charset="-128"/>
              </a:rPr>
              <a:t>ASPIRE </a:t>
            </a:r>
            <a:r>
              <a:rPr lang="fr-FR" dirty="0" err="1">
                <a:ea typeface="ＭＳ Ｐゴシック" pitchFamily="-84" charset="-128"/>
              </a:rPr>
              <a:t>Study</a:t>
            </a:r>
            <a:r>
              <a:rPr lang="en-GB" dirty="0">
                <a:ea typeface="ＭＳ Ｐゴシック" pitchFamily="-84" charset="-128"/>
              </a:rPr>
              <a:t>: SMV + PEG-IFN + RBV </a:t>
            </a:r>
            <a:r>
              <a:rPr lang="en-GB" dirty="0" smtClean="0">
                <a:ea typeface="ＭＳ Ｐゴシック" pitchFamily="-84" charset="-128"/>
              </a:rPr>
              <a:t/>
            </a:r>
            <a:br>
              <a:rPr lang="en-GB" dirty="0" smtClean="0">
                <a:ea typeface="ＭＳ Ｐゴシック" pitchFamily="-84" charset="-128"/>
              </a:rPr>
            </a:br>
            <a:r>
              <a:rPr lang="en-GB" dirty="0" smtClean="0">
                <a:ea typeface="ＭＳ Ｐゴシック" pitchFamily="-84" charset="-128"/>
              </a:rPr>
              <a:t>for </a:t>
            </a:r>
            <a:r>
              <a:rPr lang="en-GB" dirty="0">
                <a:ea typeface="ＭＳ Ｐゴシック" pitchFamily="-84" charset="-128"/>
              </a:rPr>
              <a:t>genotype 1 experienced patients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1196752"/>
            <a:ext cx="8352730" cy="525658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 smtClean="0"/>
              <a:t>Protocol-defined </a:t>
            </a:r>
            <a:r>
              <a:rPr lang="en-US" dirty="0" err="1" smtClean="0"/>
              <a:t>virologic</a:t>
            </a:r>
            <a:r>
              <a:rPr lang="en-US" dirty="0" smtClean="0"/>
              <a:t> stopping rules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dirty="0" smtClean="0"/>
              <a:t>P</a:t>
            </a:r>
            <a:r>
              <a:rPr lang="en-US" b="0" dirty="0" smtClean="0"/>
              <a:t>atients with an insufficient response to treatment, </a:t>
            </a:r>
            <a:r>
              <a:rPr lang="en-US" b="0" dirty="0" err="1" smtClean="0"/>
              <a:t>ie</a:t>
            </a:r>
            <a:r>
              <a:rPr lang="en-US" b="0" dirty="0" smtClean="0"/>
              <a:t>, not achieving 1 log</a:t>
            </a:r>
            <a:r>
              <a:rPr lang="en-US" b="0" baseline="-25000" dirty="0" smtClean="0"/>
              <a:t>10</a:t>
            </a:r>
            <a:r>
              <a:rPr lang="en-US" b="0" dirty="0" smtClean="0"/>
              <a:t> reduction from baseline in HCV RNA at </a:t>
            </a:r>
            <a:r>
              <a:rPr lang="en-US" dirty="0" smtClean="0"/>
              <a:t>W</a:t>
            </a:r>
            <a:r>
              <a:rPr lang="en-US" b="0" dirty="0" smtClean="0"/>
              <a:t>4, 2 log</a:t>
            </a:r>
            <a:r>
              <a:rPr lang="en-US" b="0" baseline="-25000" dirty="0" smtClean="0"/>
              <a:t>10</a:t>
            </a:r>
            <a:r>
              <a:rPr lang="en-US" b="0" dirty="0" smtClean="0"/>
              <a:t> reduction from baseline in HCV RNA at </a:t>
            </a:r>
            <a:r>
              <a:rPr lang="en-US" dirty="0" smtClean="0"/>
              <a:t>W</a:t>
            </a:r>
            <a:r>
              <a:rPr lang="en-US" b="0" dirty="0" smtClean="0"/>
              <a:t>12, or HCV RNA ≥ 25 IU/ml detectable at </a:t>
            </a:r>
            <a:r>
              <a:rPr lang="en-US" dirty="0" smtClean="0"/>
              <a:t>W</a:t>
            </a:r>
            <a:r>
              <a:rPr lang="en-US" b="0" dirty="0" smtClean="0"/>
              <a:t>24 or W36, discontinued all study medication (SMV/placebo and PEG-IFN/RBV)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b="0" dirty="0" smtClean="0"/>
              <a:t>Study medication was also discontinued</a:t>
            </a:r>
            <a:r>
              <a:rPr lang="en-US" dirty="0" smtClean="0"/>
              <a:t> </a:t>
            </a:r>
            <a:r>
              <a:rPr lang="en-US" b="0" dirty="0" smtClean="0"/>
              <a:t>if viral breakthrough (confirmed, </a:t>
            </a:r>
            <a:br>
              <a:rPr lang="en-US" b="0" dirty="0" smtClean="0"/>
            </a:br>
            <a:r>
              <a:rPr lang="en-US" b="0" dirty="0" smtClean="0"/>
              <a:t>on treatment</a:t>
            </a:r>
            <a:r>
              <a:rPr lang="en-US" dirty="0" smtClean="0"/>
              <a:t> </a:t>
            </a:r>
            <a:r>
              <a:rPr lang="en-US" b="0" dirty="0" smtClean="0"/>
              <a:t>increase in HCV RNA of &gt; 1 log</a:t>
            </a:r>
            <a:r>
              <a:rPr lang="en-US" b="0" baseline="-25000" dirty="0" smtClean="0"/>
              <a:t>10</a:t>
            </a:r>
            <a:r>
              <a:rPr lang="en-US" b="0" dirty="0" smtClean="0"/>
              <a:t> IU/ml from the lowest level reached, or confirmed HCV RNA &gt; 100 IU/ml</a:t>
            </a:r>
            <a:r>
              <a:rPr lang="en-US" dirty="0" smtClean="0"/>
              <a:t> </a:t>
            </a:r>
            <a:r>
              <a:rPr lang="en-US" b="0" dirty="0" smtClean="0"/>
              <a:t>in patients with HCV RNA previously &lt; lower limit of quantification of 25 IU/ml or undetectable) at any time point during treatment</a:t>
            </a:r>
            <a:endParaRPr lang="en-US" dirty="0" smtClean="0"/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 smtClean="0"/>
              <a:t>Premature discontinuation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dirty="0" smtClean="0"/>
              <a:t>N = 39 (8,4%) : withdrawal of consent, N = 21, lost to follow-up, N = 12, adverse event, N = 1, other, N = 5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dirty="0" smtClean="0"/>
              <a:t>Discontinuation of study medication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dirty="0" smtClean="0"/>
              <a:t>SMV/placebo + PEG-IFN + RBV, N = 134 (29%)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dirty="0" smtClean="0"/>
              <a:t>SMV/placebo only, N = 7 (1,5%)</a:t>
            </a:r>
            <a:endParaRPr lang="en-US" dirty="0"/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711921" y="6565900"/>
            <a:ext cx="34241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S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. Gastroenterology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2014;146:430-41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ASPIRE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118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ZoneTexte 64"/>
          <p:cNvSpPr txBox="1"/>
          <p:nvPr/>
        </p:nvSpPr>
        <p:spPr>
          <a:xfrm>
            <a:off x="263095" y="5589240"/>
            <a:ext cx="8773402" cy="995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SVR</a:t>
            </a:r>
            <a:r>
              <a:rPr lang="en-US" sz="1600" baseline="-25000" dirty="0" smtClean="0"/>
              <a:t>24</a:t>
            </a:r>
            <a:r>
              <a:rPr lang="en-US" sz="1600" dirty="0" smtClean="0"/>
              <a:t> : 60.6% to 80% for SMV arms versus 22.7% for placebo (p &lt; 0.001) ; </a:t>
            </a:r>
          </a:p>
          <a:p>
            <a:r>
              <a:rPr lang="en-US" sz="1600" dirty="0" smtClean="0"/>
              <a:t>65.5% for SMV 100mg and 72.9% for SMV 150 mg (p &lt; 0.001 for both groups versus placebo);</a:t>
            </a:r>
          </a:p>
          <a:p>
            <a:r>
              <a:rPr lang="en-US" sz="1600" dirty="0" smtClean="0"/>
              <a:t>68.2% for SMV 12W versus 69.2% for SMV 24W versus 70.2% for SMV 48W</a:t>
            </a:r>
          </a:p>
          <a:p>
            <a:endParaRPr lang="en-US" sz="1600" baseline="-25000" dirty="0" smtClean="0">
              <a:latin typeface="Arial"/>
              <a:cs typeface="Arial"/>
            </a:endParaRPr>
          </a:p>
        </p:txBody>
      </p:sp>
      <p:grpSp>
        <p:nvGrpSpPr>
          <p:cNvPr id="51" name="Groupe 50"/>
          <p:cNvGrpSpPr/>
          <p:nvPr/>
        </p:nvGrpSpPr>
        <p:grpSpPr>
          <a:xfrm>
            <a:off x="683568" y="1628800"/>
            <a:ext cx="7832112" cy="3897724"/>
            <a:chOff x="683568" y="1628800"/>
            <a:chExt cx="7832112" cy="3897724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1475190" y="2829688"/>
              <a:ext cx="716944" cy="1921724"/>
            </a:xfrm>
            <a:prstGeom prst="rect">
              <a:avLst/>
            </a:prstGeom>
            <a:solidFill>
              <a:srgbClr val="00B200"/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91430" tIns="45714" rIns="91430" bIns="45714" anchor="ctr">
              <a:prstTxWarp prst="textNoShape">
                <a:avLst/>
              </a:prstTxWarp>
            </a:bodyPr>
            <a:lstStyle/>
            <a:p>
              <a:pPr>
                <a:lnSpc>
                  <a:spcPts val="1400"/>
                </a:lnSpc>
              </a:pPr>
              <a:endParaRPr lang="en-GB" sz="1600" b="1">
                <a:solidFill>
                  <a:schemeClr val="bg1"/>
                </a:solidFill>
                <a:latin typeface="Calibri" panose="020F0502020204030204" pitchFamily="34" charset="0"/>
                <a:cs typeface="Arial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800686" y="3962653"/>
              <a:ext cx="23423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800686" y="3270503"/>
              <a:ext cx="23423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683568" y="1889378"/>
              <a:ext cx="35135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800686" y="2579940"/>
              <a:ext cx="23423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1115362" y="4070374"/>
              <a:ext cx="108502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1115362" y="3379812"/>
              <a:ext cx="108502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1115362" y="1995512"/>
              <a:ext cx="108502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1115362" y="2686074"/>
              <a:ext cx="108502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1221995" y="1985987"/>
              <a:ext cx="0" cy="2764555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557786" y="2402999"/>
              <a:ext cx="55175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69.7</a:t>
              </a:r>
              <a:endParaRPr lang="en-GB" sz="16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945126" y="1628800"/>
              <a:ext cx="456456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1115360" y="4748434"/>
              <a:ext cx="740032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chemeClr val="bg1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1" name="Rectangle 144"/>
            <p:cNvSpPr>
              <a:spLocks noChangeArrowheads="1"/>
            </p:cNvSpPr>
            <p:nvPr/>
          </p:nvSpPr>
          <p:spPr bwMode="auto">
            <a:xfrm>
              <a:off x="5626619" y="2330991"/>
              <a:ext cx="55175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72.1</a:t>
              </a:r>
              <a:endParaRPr lang="en-GB" sz="16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1178828" y="4440443"/>
              <a:ext cx="3145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rgbClr val="333399"/>
                  </a:solidFill>
                </a:rPr>
                <a:t>N</a:t>
              </a:r>
              <a:endParaRPr lang="fr-FR" sz="1400" dirty="0">
                <a:solidFill>
                  <a:srgbClr val="333399"/>
                </a:solidFill>
              </a:endParaRP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607193" y="4440443"/>
              <a:ext cx="4529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66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40" name="Rectangle 133"/>
            <p:cNvSpPr>
              <a:spLocks noChangeArrowheads="1"/>
            </p:cNvSpPr>
            <p:nvPr/>
          </p:nvSpPr>
          <p:spPr bwMode="auto">
            <a:xfrm>
              <a:off x="6404241" y="2543176"/>
              <a:ext cx="716944" cy="220823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91430" tIns="45714" rIns="91430" bIns="45714" anchor="ctr">
              <a:prstTxWarp prst="textNoShape">
                <a:avLst/>
              </a:prstTxWarp>
            </a:bodyPr>
            <a:lstStyle/>
            <a:p>
              <a:pPr>
                <a:lnSpc>
                  <a:spcPts val="1600"/>
                </a:lnSpc>
              </a:pPr>
              <a:endParaRPr lang="en-GB" sz="1600" b="1">
                <a:solidFill>
                  <a:schemeClr val="bg1"/>
                </a:solidFill>
                <a:latin typeface="Calibri" panose="020F0502020204030204" pitchFamily="34" charset="0"/>
                <a:cs typeface="Arial"/>
              </a:endParaRPr>
            </a:p>
          </p:txBody>
        </p:sp>
        <p:sp>
          <p:nvSpPr>
            <p:cNvPr id="41" name="Rectangle 133"/>
            <p:cNvSpPr>
              <a:spLocks noChangeArrowheads="1"/>
            </p:cNvSpPr>
            <p:nvPr/>
          </p:nvSpPr>
          <p:spPr bwMode="auto">
            <a:xfrm>
              <a:off x="7564137" y="4122040"/>
              <a:ext cx="716944" cy="62937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91430" tIns="45714" rIns="91430" bIns="45714" anchor="ctr">
              <a:prstTxWarp prst="textNoShape">
                <a:avLst/>
              </a:prstTxWarp>
            </a:bodyPr>
            <a:lstStyle/>
            <a:p>
              <a:pPr>
                <a:lnSpc>
                  <a:spcPts val="1600"/>
                </a:lnSpc>
              </a:pPr>
              <a:endParaRPr lang="en-GB" sz="1600" b="1">
                <a:solidFill>
                  <a:srgbClr val="000000"/>
                </a:solidFill>
                <a:latin typeface="Calibri" panose="020F0502020204030204" pitchFamily="34" charset="0"/>
                <a:cs typeface="Arial"/>
              </a:endParaRPr>
            </a:p>
          </p:txBody>
        </p:sp>
        <p:sp>
          <p:nvSpPr>
            <p:cNvPr id="42" name="Rectangle 133"/>
            <p:cNvSpPr>
              <a:spLocks noChangeArrowheads="1"/>
            </p:cNvSpPr>
            <p:nvPr/>
          </p:nvSpPr>
          <p:spPr bwMode="auto">
            <a:xfrm>
              <a:off x="4654376" y="2915032"/>
              <a:ext cx="716944" cy="1836380"/>
            </a:xfrm>
            <a:prstGeom prst="rect">
              <a:avLst/>
            </a:prstGeom>
            <a:solidFill>
              <a:srgbClr val="FF6600"/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91430" tIns="45714" rIns="91430" bIns="45714" anchor="ctr">
              <a:prstTxWarp prst="textNoShape">
                <a:avLst/>
              </a:prstTxWarp>
            </a:bodyPr>
            <a:lstStyle/>
            <a:p>
              <a:pPr>
                <a:lnSpc>
                  <a:spcPts val="1400"/>
                </a:lnSpc>
              </a:pPr>
              <a:endParaRPr lang="en-GB" sz="1600" b="1">
                <a:solidFill>
                  <a:schemeClr val="bg1"/>
                </a:solidFill>
                <a:latin typeface="Calibri" panose="020F0502020204030204" pitchFamily="34" charset="0"/>
                <a:cs typeface="Arial"/>
              </a:endParaRPr>
            </a:p>
          </p:txBody>
        </p:sp>
        <p:sp>
          <p:nvSpPr>
            <p:cNvPr id="43" name="Rectangle 133"/>
            <p:cNvSpPr>
              <a:spLocks noChangeArrowheads="1"/>
            </p:cNvSpPr>
            <p:nvPr/>
          </p:nvSpPr>
          <p:spPr bwMode="auto">
            <a:xfrm>
              <a:off x="5544023" y="2768728"/>
              <a:ext cx="716944" cy="1982684"/>
            </a:xfrm>
            <a:prstGeom prst="rect">
              <a:avLst/>
            </a:prstGeom>
            <a:solidFill>
              <a:srgbClr val="DDDDDD"/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91430" tIns="45714" rIns="91430" bIns="45714" anchor="ctr">
              <a:prstTxWarp prst="textNoShape">
                <a:avLst/>
              </a:prstTxWarp>
            </a:bodyPr>
            <a:lstStyle/>
            <a:p>
              <a:pPr>
                <a:lnSpc>
                  <a:spcPts val="1400"/>
                </a:lnSpc>
              </a:pPr>
              <a:endParaRPr lang="en-GB" sz="1600" b="1">
                <a:solidFill>
                  <a:srgbClr val="000000"/>
                </a:solidFill>
                <a:latin typeface="Calibri" panose="020F0502020204030204" pitchFamily="34" charset="0"/>
                <a:cs typeface="Arial"/>
              </a:endParaRPr>
            </a:p>
          </p:txBody>
        </p:sp>
        <p:sp>
          <p:nvSpPr>
            <p:cNvPr id="55" name="Rectangle 133"/>
            <p:cNvSpPr>
              <a:spLocks noChangeArrowheads="1"/>
            </p:cNvSpPr>
            <p:nvPr/>
          </p:nvSpPr>
          <p:spPr bwMode="auto">
            <a:xfrm>
              <a:off x="2376682" y="2927224"/>
              <a:ext cx="716944" cy="1824188"/>
            </a:xfrm>
            <a:prstGeom prst="rect">
              <a:avLst/>
            </a:prstGeom>
            <a:solidFill>
              <a:srgbClr val="CCFFCC"/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91430" tIns="45714" rIns="91430" bIns="45714" anchor="ctr">
              <a:prstTxWarp prst="textNoShape">
                <a:avLst/>
              </a:prstTxWarp>
            </a:bodyPr>
            <a:lstStyle/>
            <a:p>
              <a:pPr>
                <a:lnSpc>
                  <a:spcPts val="1400"/>
                </a:lnSpc>
              </a:pPr>
              <a:endParaRPr lang="en-GB" sz="1600" b="1">
                <a:solidFill>
                  <a:srgbClr val="000000"/>
                </a:solidFill>
                <a:latin typeface="Calibri" panose="020F0502020204030204" pitchFamily="34" charset="0"/>
                <a:cs typeface="Arial"/>
              </a:endParaRPr>
            </a:p>
          </p:txBody>
        </p:sp>
        <p:sp>
          <p:nvSpPr>
            <p:cNvPr id="56" name="Rectangle 144"/>
            <p:cNvSpPr>
              <a:spLocks noChangeArrowheads="1"/>
            </p:cNvSpPr>
            <p:nvPr/>
          </p:nvSpPr>
          <p:spPr bwMode="auto">
            <a:xfrm>
              <a:off x="2459278" y="2494057"/>
              <a:ext cx="55175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66.2</a:t>
              </a:r>
              <a:endParaRPr lang="en-GB" sz="16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1505733" y="4797152"/>
              <a:ext cx="6558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12W</a:t>
              </a:r>
            </a:p>
          </p:txBody>
        </p:sp>
        <p:sp>
          <p:nvSpPr>
            <p:cNvPr id="69" name="Rectangle 144"/>
            <p:cNvSpPr>
              <a:spLocks noChangeArrowheads="1"/>
            </p:cNvSpPr>
            <p:nvPr/>
          </p:nvSpPr>
          <p:spPr bwMode="auto">
            <a:xfrm>
              <a:off x="6566185" y="2114967"/>
              <a:ext cx="39305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80</a:t>
              </a:r>
              <a:endParaRPr lang="en-GB" sz="16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6" name="Rectangle 144"/>
            <p:cNvSpPr>
              <a:spLocks noChangeArrowheads="1"/>
            </p:cNvSpPr>
            <p:nvPr/>
          </p:nvSpPr>
          <p:spPr bwMode="auto">
            <a:xfrm>
              <a:off x="7646733" y="3674760"/>
              <a:ext cx="55175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22.7</a:t>
              </a:r>
              <a:endParaRPr lang="en-GB" sz="16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7" name="Rectangle 144"/>
            <p:cNvSpPr>
              <a:spLocks noChangeArrowheads="1"/>
            </p:cNvSpPr>
            <p:nvPr/>
          </p:nvSpPr>
          <p:spPr bwMode="auto">
            <a:xfrm>
              <a:off x="4736972" y="2494057"/>
              <a:ext cx="55175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66.7</a:t>
              </a:r>
              <a:endParaRPr lang="en-GB" sz="16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6570994" y="444044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chemeClr val="bg1"/>
                  </a:solidFill>
                </a:rPr>
                <a:t>65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7730890" y="444044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chemeClr val="bg1"/>
                  </a:solidFill>
                </a:rPr>
                <a:t>66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4821129" y="444044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chemeClr val="bg1"/>
                  </a:solidFill>
                </a:rPr>
                <a:t>66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5710776" y="444044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rgbClr val="333399"/>
                  </a:solidFill>
                </a:rPr>
                <a:t>68</a:t>
              </a:r>
              <a:endParaRPr lang="fr-FR" sz="1400" dirty="0">
                <a:solidFill>
                  <a:srgbClr val="333399"/>
                </a:solidFill>
              </a:endParaRP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2543435" y="444044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rgbClr val="333399"/>
                  </a:solidFill>
                </a:rPr>
                <a:t>65</a:t>
              </a:r>
              <a:endParaRPr lang="fr-FR" sz="1400" dirty="0">
                <a:solidFill>
                  <a:srgbClr val="333399"/>
                </a:solidFill>
              </a:endParaRPr>
            </a:p>
          </p:txBody>
        </p:sp>
        <p:sp>
          <p:nvSpPr>
            <p:cNvPr id="81" name="Rectangle 133"/>
            <p:cNvSpPr>
              <a:spLocks noChangeArrowheads="1"/>
            </p:cNvSpPr>
            <p:nvPr/>
          </p:nvSpPr>
          <p:spPr bwMode="auto">
            <a:xfrm>
              <a:off x="3273161" y="3073528"/>
              <a:ext cx="716944" cy="1677884"/>
            </a:xfrm>
            <a:prstGeom prst="rect">
              <a:avLst/>
            </a:prstGeom>
            <a:solidFill>
              <a:srgbClr val="3366FF"/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91430" tIns="45714" rIns="91430" bIns="45714" anchor="ctr">
              <a:prstTxWarp prst="textNoShape">
                <a:avLst/>
              </a:prstTxWarp>
            </a:bodyPr>
            <a:lstStyle/>
            <a:p>
              <a:pPr>
                <a:lnSpc>
                  <a:spcPts val="1600"/>
                </a:lnSpc>
              </a:pPr>
              <a:endParaRPr lang="en-GB" sz="1600" b="1">
                <a:solidFill>
                  <a:schemeClr val="bg1"/>
                </a:solidFill>
                <a:latin typeface="Calibri" panose="020F0502020204030204" pitchFamily="34" charset="0"/>
                <a:cs typeface="Arial"/>
              </a:endParaRPr>
            </a:p>
          </p:txBody>
        </p:sp>
        <p:sp>
          <p:nvSpPr>
            <p:cNvPr id="83" name="Rectangle 144"/>
            <p:cNvSpPr>
              <a:spLocks noChangeArrowheads="1"/>
            </p:cNvSpPr>
            <p:nvPr/>
          </p:nvSpPr>
          <p:spPr bwMode="auto">
            <a:xfrm>
              <a:off x="3355757" y="2638073"/>
              <a:ext cx="55175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60.6</a:t>
              </a:r>
              <a:endParaRPr lang="en-GB" sz="16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3439914" y="444044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chemeClr val="bg1"/>
                  </a:solidFill>
                </a:rPr>
                <a:t>66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2407225" y="4797152"/>
              <a:ext cx="6558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24W</a:t>
              </a:r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3303704" y="4797152"/>
              <a:ext cx="6558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48W</a:t>
              </a: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4684919" y="4797152"/>
              <a:ext cx="6558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12W</a:t>
              </a: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5574566" y="4797152"/>
              <a:ext cx="6558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24W</a:t>
              </a:r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6434784" y="4797152"/>
              <a:ext cx="6558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48W</a:t>
              </a: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1940217" y="5157192"/>
              <a:ext cx="1544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SMV 100 mg</a:t>
              </a:r>
              <a:endParaRPr lang="fr-FR" b="1" dirty="0"/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5116220" y="5157192"/>
              <a:ext cx="1544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SMV 150 mg</a:t>
              </a:r>
              <a:endParaRPr lang="fr-FR" b="1" dirty="0"/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7387847" y="4797152"/>
              <a:ext cx="10695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 smtClean="0"/>
                <a:t>Placebo</a:t>
              </a:r>
              <a:endParaRPr lang="fr-FR" b="1" dirty="0"/>
            </a:p>
          </p:txBody>
        </p:sp>
        <p:cxnSp>
          <p:nvCxnSpPr>
            <p:cNvPr id="68" name="Connecteur droit 67"/>
            <p:cNvCxnSpPr/>
            <p:nvPr/>
          </p:nvCxnSpPr>
          <p:spPr>
            <a:xfrm>
              <a:off x="1425097" y="5157192"/>
              <a:ext cx="2630193" cy="1588"/>
            </a:xfrm>
            <a:prstGeom prst="line">
              <a:avLst/>
            </a:prstGeom>
            <a:ln w="19050">
              <a:solidFill>
                <a:srgbClr val="333399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69"/>
            <p:cNvCxnSpPr/>
            <p:nvPr/>
          </p:nvCxnSpPr>
          <p:spPr>
            <a:xfrm>
              <a:off x="4601100" y="5157192"/>
              <a:ext cx="2630193" cy="1588"/>
            </a:xfrm>
            <a:prstGeom prst="line">
              <a:avLst/>
            </a:prstGeom>
            <a:ln w="19050">
              <a:solidFill>
                <a:srgbClr val="333399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5711921" y="6565900"/>
            <a:ext cx="34241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S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. Gastroenterology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2014;146:430-41</a:t>
            </a:r>
          </a:p>
        </p:txBody>
      </p:sp>
      <p:sp>
        <p:nvSpPr>
          <p:cNvPr id="49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ASPIRE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84" charset="-128"/>
              </a:rPr>
              <a:t>ASPIRE </a:t>
            </a:r>
            <a:r>
              <a:rPr lang="fr-FR" dirty="0" err="1">
                <a:ea typeface="ＭＳ Ｐゴシック" pitchFamily="-84" charset="-128"/>
              </a:rPr>
              <a:t>Study</a:t>
            </a:r>
            <a:r>
              <a:rPr lang="en-GB" dirty="0">
                <a:ea typeface="ＭＳ Ｐゴシック" pitchFamily="-84" charset="-128"/>
              </a:rPr>
              <a:t>: SMV + PEG-IFN + RBV </a:t>
            </a:r>
            <a:r>
              <a:rPr lang="en-GB" dirty="0" smtClean="0">
                <a:ea typeface="ＭＳ Ｐゴシック" pitchFamily="-84" charset="-128"/>
              </a:rPr>
              <a:t/>
            </a:r>
            <a:br>
              <a:rPr lang="en-GB" dirty="0" smtClean="0">
                <a:ea typeface="ＭＳ Ｐゴシック" pitchFamily="-84" charset="-128"/>
              </a:rPr>
            </a:br>
            <a:r>
              <a:rPr lang="en-GB" dirty="0" smtClean="0">
                <a:ea typeface="ＭＳ Ｐゴシック" pitchFamily="-84" charset="-128"/>
              </a:rPr>
              <a:t>for </a:t>
            </a:r>
            <a:r>
              <a:rPr lang="en-GB" dirty="0">
                <a:ea typeface="ＭＳ Ｐゴシック" pitchFamily="-84" charset="-128"/>
              </a:rPr>
              <a:t>genotype 1 experienced patients</a:t>
            </a:r>
            <a:endParaRPr lang="fr-FR" dirty="0"/>
          </a:p>
        </p:txBody>
      </p:sp>
      <p:sp>
        <p:nvSpPr>
          <p:cNvPr id="52" name="Rectangle 6"/>
          <p:cNvSpPr>
            <a:spLocks noChangeArrowheads="1"/>
          </p:cNvSpPr>
          <p:nvPr/>
        </p:nvSpPr>
        <p:spPr bwMode="auto">
          <a:xfrm>
            <a:off x="2633963" y="1322855"/>
            <a:ext cx="3837974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24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&lt; 25 IU/ml)</a:t>
            </a:r>
          </a:p>
        </p:txBody>
      </p:sp>
    </p:spTree>
    <p:extLst>
      <p:ext uri="{BB962C8B-B14F-4D97-AF65-F5344CB8AC3E}">
        <p14:creationId xmlns:p14="http://schemas.microsoft.com/office/powerpoint/2010/main" xmlns="" val="18087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ZoneTexte 69"/>
          <p:cNvSpPr txBox="1">
            <a:spLocks noChangeArrowheads="1"/>
          </p:cNvSpPr>
          <p:nvPr/>
        </p:nvSpPr>
        <p:spPr bwMode="auto">
          <a:xfrm>
            <a:off x="5711921" y="6565900"/>
            <a:ext cx="34241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S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. Gastroenterology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2014;146:430-41</a:t>
            </a:r>
          </a:p>
        </p:txBody>
      </p:sp>
      <p:sp>
        <p:nvSpPr>
          <p:cNvPr id="60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ASPIRE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84" charset="-128"/>
              </a:rPr>
              <a:t>ASPIRE </a:t>
            </a:r>
            <a:r>
              <a:rPr lang="fr-FR" dirty="0" err="1">
                <a:ea typeface="ＭＳ Ｐゴシック" pitchFamily="-84" charset="-128"/>
              </a:rPr>
              <a:t>Study</a:t>
            </a:r>
            <a:r>
              <a:rPr lang="en-GB" dirty="0">
                <a:ea typeface="ＭＳ Ｐゴシック" pitchFamily="-84" charset="-128"/>
              </a:rPr>
              <a:t>: SMV + PEG-IFN + RBV </a:t>
            </a:r>
            <a:r>
              <a:rPr lang="en-GB" dirty="0" smtClean="0">
                <a:ea typeface="ＭＳ Ｐゴシック" pitchFamily="-84" charset="-128"/>
              </a:rPr>
              <a:t/>
            </a:r>
            <a:br>
              <a:rPr lang="en-GB" dirty="0" smtClean="0">
                <a:ea typeface="ＭＳ Ｐゴシック" pitchFamily="-84" charset="-128"/>
              </a:rPr>
            </a:br>
            <a:r>
              <a:rPr lang="en-GB" dirty="0" smtClean="0">
                <a:ea typeface="ＭＳ Ｐゴシック" pitchFamily="-84" charset="-128"/>
              </a:rPr>
              <a:t>for </a:t>
            </a:r>
            <a:r>
              <a:rPr lang="en-GB" dirty="0">
                <a:ea typeface="ＭＳ Ｐゴシック" pitchFamily="-84" charset="-128"/>
              </a:rPr>
              <a:t>genotype 1 experienced patients</a:t>
            </a:r>
            <a:endParaRPr lang="fr-FR" dirty="0"/>
          </a:p>
        </p:txBody>
      </p:sp>
      <p:sp>
        <p:nvSpPr>
          <p:cNvPr id="62" name="Rectangle 6"/>
          <p:cNvSpPr>
            <a:spLocks noChangeArrowheads="1"/>
          </p:cNvSpPr>
          <p:nvPr/>
        </p:nvSpPr>
        <p:spPr bwMode="auto">
          <a:xfrm>
            <a:off x="1486342" y="1196752"/>
            <a:ext cx="6133217" cy="71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24</a:t>
            </a: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&lt; 25 IU/ml) according to prior </a:t>
            </a:r>
          </a:p>
          <a:p>
            <a:pPr algn="ctr">
              <a:lnSpc>
                <a:spcPts val="2360"/>
              </a:lnSpc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response to PEG-IFN + RBV</a:t>
            </a:r>
            <a:endParaRPr lang="en-US" sz="2400" b="1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251520" y="5589240"/>
            <a:ext cx="8784976" cy="995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SVR</a:t>
            </a:r>
            <a:r>
              <a:rPr lang="en-US" sz="1600" baseline="-25000" dirty="0" smtClean="0"/>
              <a:t>24</a:t>
            </a:r>
            <a:r>
              <a:rPr lang="en-US" sz="1600" dirty="0" smtClean="0"/>
              <a:t> : 60.6% to 80% for SMV arms versus 22.7% for placebo (p &lt; 0.001) ; </a:t>
            </a:r>
          </a:p>
          <a:p>
            <a:r>
              <a:rPr lang="en-US" sz="1600" dirty="0" smtClean="0"/>
              <a:t>65.5% for SMV 100mg and 72.9% for SMV 150 mg (p &lt; 0.001 for both groups versus placebo);</a:t>
            </a:r>
          </a:p>
          <a:p>
            <a:r>
              <a:rPr lang="en-US" sz="1600" dirty="0" smtClean="0"/>
              <a:t>68.2% for SMV 12W versus 69.2% for SMV 24W versus 70.2% for SMV 48W</a:t>
            </a:r>
          </a:p>
          <a:p>
            <a:endParaRPr lang="en-US" sz="1600" baseline="-25000" dirty="0" smtClean="0">
              <a:latin typeface="Arial"/>
              <a:cs typeface="Arial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571800" y="5156071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Relapse</a:t>
            </a:r>
            <a:endParaRPr lang="en-US" b="1" dirty="0"/>
          </a:p>
        </p:txBody>
      </p:sp>
      <p:sp>
        <p:nvSpPr>
          <p:cNvPr id="63" name="ZoneTexte 62"/>
          <p:cNvSpPr txBox="1"/>
          <p:nvPr/>
        </p:nvSpPr>
        <p:spPr>
          <a:xfrm>
            <a:off x="3753543" y="5165363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Partial response</a:t>
            </a:r>
            <a:endParaRPr lang="en-US" b="1"/>
          </a:p>
        </p:txBody>
      </p:sp>
      <p:sp>
        <p:nvSpPr>
          <p:cNvPr id="73" name="ZoneTexte 72"/>
          <p:cNvSpPr txBox="1"/>
          <p:nvPr/>
        </p:nvSpPr>
        <p:spPr>
          <a:xfrm>
            <a:off x="6546161" y="5156071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Null response</a:t>
            </a:r>
            <a:endParaRPr lang="en-US" b="1"/>
          </a:p>
        </p:txBody>
      </p:sp>
      <p:grpSp>
        <p:nvGrpSpPr>
          <p:cNvPr id="4" name="Grouper 3"/>
          <p:cNvGrpSpPr/>
          <p:nvPr/>
        </p:nvGrpSpPr>
        <p:grpSpPr>
          <a:xfrm>
            <a:off x="301916" y="1907540"/>
            <a:ext cx="8322752" cy="3153643"/>
            <a:chOff x="301916" y="1907540"/>
            <a:chExt cx="8322752" cy="3153643"/>
          </a:xfrm>
        </p:grpSpPr>
        <p:sp>
          <p:nvSpPr>
            <p:cNvPr id="64" name="AutoShape 165"/>
            <p:cNvSpPr>
              <a:spLocks noChangeArrowheads="1"/>
            </p:cNvSpPr>
            <p:nvPr/>
          </p:nvSpPr>
          <p:spPr bwMode="auto">
            <a:xfrm>
              <a:off x="2226216" y="1913261"/>
              <a:ext cx="4824536" cy="32701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600" b="1" dirty="0">
                <a:solidFill>
                  <a:srgbClr val="333399"/>
                </a:solidFill>
                <a:latin typeface="Calibri" pitchFamily="34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1049372" y="4018727"/>
              <a:ext cx="608400" cy="101959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401303" y="424956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401303" y="355741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401303" y="2866851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668337" y="4357285"/>
              <a:ext cx="920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668337" y="3666723"/>
              <a:ext cx="920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668337" y="2282423"/>
              <a:ext cx="920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668337" y="2972985"/>
              <a:ext cx="920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758826" y="2272898"/>
              <a:ext cx="0" cy="276455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157044" y="3591640"/>
              <a:ext cx="39305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37</a:t>
              </a:r>
              <a:endParaRPr lang="en-GB" sz="16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561975" y="1947014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668336" y="5035345"/>
              <a:ext cx="795633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chemeClr val="bg1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1" name="Rectangle 144"/>
            <p:cNvSpPr>
              <a:spLocks noChangeArrowheads="1"/>
            </p:cNvSpPr>
            <p:nvPr/>
          </p:nvSpPr>
          <p:spPr bwMode="auto">
            <a:xfrm>
              <a:off x="4479511" y="3028764"/>
              <a:ext cx="39305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57</a:t>
              </a:r>
              <a:endParaRPr lang="en-GB" sz="16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722195" y="4746404"/>
              <a:ext cx="3145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N</a:t>
              </a:r>
              <a:endParaRPr lang="fr-FR" sz="1400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161390" y="4753406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27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40" name="Rectangle 133"/>
            <p:cNvSpPr>
              <a:spLocks noChangeArrowheads="1"/>
            </p:cNvSpPr>
            <p:nvPr/>
          </p:nvSpPr>
          <p:spPr bwMode="auto">
            <a:xfrm>
              <a:off x="5115728" y="2970215"/>
              <a:ext cx="608400" cy="2068108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1" name="Rectangle 133"/>
            <p:cNvSpPr>
              <a:spLocks noChangeArrowheads="1"/>
            </p:cNvSpPr>
            <p:nvPr/>
          </p:nvSpPr>
          <p:spPr bwMode="auto">
            <a:xfrm>
              <a:off x="6267206" y="4512503"/>
              <a:ext cx="608400" cy="52582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2" name="Rectangle 133"/>
            <p:cNvSpPr>
              <a:spLocks noChangeArrowheads="1"/>
            </p:cNvSpPr>
            <p:nvPr/>
          </p:nvSpPr>
          <p:spPr bwMode="auto">
            <a:xfrm>
              <a:off x="3651136" y="4786823"/>
              <a:ext cx="608400" cy="2515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3" name="Rectangle 133"/>
            <p:cNvSpPr>
              <a:spLocks noChangeArrowheads="1"/>
            </p:cNvSpPr>
            <p:nvPr/>
          </p:nvSpPr>
          <p:spPr bwMode="auto">
            <a:xfrm>
              <a:off x="4371839" y="3463991"/>
              <a:ext cx="608400" cy="1574332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5" name="Rectangle 133"/>
            <p:cNvSpPr>
              <a:spLocks noChangeArrowheads="1"/>
            </p:cNvSpPr>
            <p:nvPr/>
          </p:nvSpPr>
          <p:spPr bwMode="auto">
            <a:xfrm>
              <a:off x="1793373" y="2705091"/>
              <a:ext cx="608400" cy="2333232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6" name="Rectangle 144"/>
            <p:cNvSpPr>
              <a:spLocks noChangeArrowheads="1"/>
            </p:cNvSpPr>
            <p:nvPr/>
          </p:nvSpPr>
          <p:spPr bwMode="auto">
            <a:xfrm>
              <a:off x="1901045" y="2274204"/>
              <a:ext cx="39305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85</a:t>
              </a:r>
              <a:endParaRPr lang="en-GB" sz="16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Rectangle 144"/>
            <p:cNvSpPr>
              <a:spLocks noChangeArrowheads="1"/>
            </p:cNvSpPr>
            <p:nvPr/>
          </p:nvSpPr>
          <p:spPr bwMode="auto">
            <a:xfrm>
              <a:off x="5223400" y="2531651"/>
              <a:ext cx="39305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75</a:t>
              </a:r>
              <a:endParaRPr lang="en-GB" sz="16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6" name="Rectangle 144"/>
            <p:cNvSpPr>
              <a:spLocks noChangeArrowheads="1"/>
            </p:cNvSpPr>
            <p:nvPr/>
          </p:nvSpPr>
          <p:spPr bwMode="auto">
            <a:xfrm>
              <a:off x="6374878" y="4076937"/>
              <a:ext cx="39305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19</a:t>
              </a:r>
              <a:endParaRPr lang="en-GB" sz="16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7" name="Rectangle 144"/>
            <p:cNvSpPr>
              <a:spLocks noChangeArrowheads="1"/>
            </p:cNvSpPr>
            <p:nvPr/>
          </p:nvSpPr>
          <p:spPr bwMode="auto">
            <a:xfrm>
              <a:off x="3810905" y="4349820"/>
              <a:ext cx="288862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9</a:t>
              </a: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5227746" y="4753406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68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6379224" y="4753406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1</a:t>
              </a:r>
              <a:r>
                <a:rPr lang="fr-FR" sz="1400" dirty="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3763154" y="4753406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23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4483857" y="4753406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FFFFFF"/>
                  </a:solidFill>
                </a:rPr>
                <a:t>67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1905391" y="4753406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FFFFFF"/>
                  </a:solidFill>
                </a:rPr>
                <a:t>78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81" name="Rectangle 133"/>
            <p:cNvSpPr>
              <a:spLocks noChangeArrowheads="1"/>
            </p:cNvSpPr>
            <p:nvPr/>
          </p:nvSpPr>
          <p:spPr bwMode="auto">
            <a:xfrm>
              <a:off x="2513453" y="2705523"/>
              <a:ext cx="608400" cy="2332800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3" name="Rectangle 144"/>
            <p:cNvSpPr>
              <a:spLocks noChangeArrowheads="1"/>
            </p:cNvSpPr>
            <p:nvPr/>
          </p:nvSpPr>
          <p:spPr bwMode="auto">
            <a:xfrm>
              <a:off x="2621125" y="2256881"/>
              <a:ext cx="39305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85</a:t>
              </a:r>
              <a:endParaRPr lang="en-GB" sz="16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2625471" y="4753406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78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48" name="Rectangle 133"/>
            <p:cNvSpPr>
              <a:spLocks noChangeArrowheads="1"/>
            </p:cNvSpPr>
            <p:nvPr/>
          </p:nvSpPr>
          <p:spPr bwMode="auto">
            <a:xfrm>
              <a:off x="7020272" y="3768791"/>
              <a:ext cx="608400" cy="1269532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9" name="Rectangle 133"/>
            <p:cNvSpPr>
              <a:spLocks noChangeArrowheads="1"/>
            </p:cNvSpPr>
            <p:nvPr/>
          </p:nvSpPr>
          <p:spPr bwMode="auto">
            <a:xfrm>
              <a:off x="7780024" y="3628583"/>
              <a:ext cx="608400" cy="1409740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1" name="Rectangle 3"/>
            <p:cNvSpPr>
              <a:spLocks noChangeArrowheads="1"/>
            </p:cNvSpPr>
            <p:nvPr/>
          </p:nvSpPr>
          <p:spPr bwMode="auto">
            <a:xfrm>
              <a:off x="2395802" y="2019958"/>
              <a:ext cx="177785" cy="14449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 defTabSz="914400"/>
              <a:endParaRPr lang="en-GB" sz="2400">
                <a:cs typeface="ＭＳ Ｐゴシック" charset="0"/>
              </a:endParaRPr>
            </a:p>
          </p:txBody>
        </p:sp>
        <p:sp>
          <p:nvSpPr>
            <p:cNvPr id="52" name="Rectangle 4"/>
            <p:cNvSpPr>
              <a:spLocks noChangeArrowheads="1"/>
            </p:cNvSpPr>
            <p:nvPr/>
          </p:nvSpPr>
          <p:spPr bwMode="auto">
            <a:xfrm>
              <a:off x="3768691" y="2019957"/>
              <a:ext cx="177785" cy="144498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/>
          </p:spPr>
          <p:txBody>
            <a:bodyPr wrap="none" anchor="ctr"/>
            <a:lstStyle/>
            <a:p>
              <a:pPr defTabSz="914400"/>
              <a:endParaRPr lang="en-GB" sz="2400">
                <a:cs typeface="ＭＳ Ｐゴシック" charset="0"/>
              </a:endParaRPr>
            </a:p>
          </p:txBody>
        </p:sp>
        <p:sp>
          <p:nvSpPr>
            <p:cNvPr id="53" name="ZoneTexte 84"/>
            <p:cNvSpPr txBox="1">
              <a:spLocks noChangeArrowheads="1"/>
            </p:cNvSpPr>
            <p:nvPr/>
          </p:nvSpPr>
          <p:spPr bwMode="auto">
            <a:xfrm>
              <a:off x="2552951" y="1907540"/>
              <a:ext cx="9389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defTabSz="914400"/>
              <a:r>
                <a:rPr lang="en-GB" b="1" dirty="0" smtClean="0">
                  <a:solidFill>
                    <a:srgbClr val="000099"/>
                  </a:solidFill>
                  <a:latin typeface="Calibri" charset="0"/>
                  <a:cs typeface="ＭＳ Ｐゴシック" charset="0"/>
                </a:rPr>
                <a:t>Placebo</a:t>
              </a:r>
              <a:endParaRPr lang="en-GB" b="1" dirty="0">
                <a:solidFill>
                  <a:srgbClr val="000099"/>
                </a:solidFill>
                <a:latin typeface="Calibri" charset="0"/>
                <a:cs typeface="ＭＳ Ｐゴシック" charset="0"/>
              </a:endParaRPr>
            </a:p>
          </p:txBody>
        </p:sp>
        <p:sp>
          <p:nvSpPr>
            <p:cNvPr id="58" name="ZoneTexte 85"/>
            <p:cNvSpPr txBox="1">
              <a:spLocks noChangeArrowheads="1"/>
            </p:cNvSpPr>
            <p:nvPr/>
          </p:nvSpPr>
          <p:spPr bwMode="auto">
            <a:xfrm>
              <a:off x="3925840" y="1907540"/>
              <a:ext cx="13901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defTabSz="914400"/>
              <a:r>
                <a:rPr lang="en-GB" b="1" dirty="0" smtClean="0">
                  <a:solidFill>
                    <a:srgbClr val="000099"/>
                  </a:solidFill>
                  <a:latin typeface="Calibri" charset="0"/>
                  <a:cs typeface="ＭＳ Ｐゴシック" charset="0"/>
                </a:rPr>
                <a:t>SMV 100 mg</a:t>
              </a:r>
              <a:endParaRPr lang="en-GB" b="1" dirty="0">
                <a:solidFill>
                  <a:srgbClr val="000099"/>
                </a:solidFill>
                <a:latin typeface="Calibri" charset="0"/>
                <a:cs typeface="ＭＳ Ｐゴシック" charset="0"/>
              </a:endParaRPr>
            </a:p>
          </p:txBody>
        </p:sp>
        <p:sp>
          <p:nvSpPr>
            <p:cNvPr id="59" name="Rectangle 3"/>
            <p:cNvSpPr>
              <a:spLocks noChangeArrowheads="1"/>
            </p:cNvSpPr>
            <p:nvPr/>
          </p:nvSpPr>
          <p:spPr bwMode="auto">
            <a:xfrm>
              <a:off x="5508104" y="2019958"/>
              <a:ext cx="177785" cy="14449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/>
            <a:p>
              <a:pPr defTabSz="914400"/>
              <a:endParaRPr lang="en-GB" sz="2400">
                <a:cs typeface="ＭＳ Ｐゴシック" charset="0"/>
              </a:endParaRPr>
            </a:p>
          </p:txBody>
        </p:sp>
        <p:sp>
          <p:nvSpPr>
            <p:cNvPr id="67" name="ZoneTexte 84"/>
            <p:cNvSpPr txBox="1">
              <a:spLocks noChangeArrowheads="1"/>
            </p:cNvSpPr>
            <p:nvPr/>
          </p:nvSpPr>
          <p:spPr bwMode="auto">
            <a:xfrm>
              <a:off x="5665253" y="1907540"/>
              <a:ext cx="13901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defTabSz="914400"/>
              <a:r>
                <a:rPr lang="en-GB" b="1" dirty="0" smtClean="0">
                  <a:solidFill>
                    <a:srgbClr val="000099"/>
                  </a:solidFill>
                  <a:latin typeface="Calibri" charset="0"/>
                  <a:cs typeface="ＭＳ Ｐゴシック" charset="0"/>
                </a:rPr>
                <a:t>SMV 150 mg</a:t>
              </a:r>
              <a:endParaRPr lang="en-GB" b="1" dirty="0">
                <a:solidFill>
                  <a:srgbClr val="000099"/>
                </a:solidFill>
                <a:latin typeface="Calibri" charset="0"/>
                <a:cs typeface="ＭＳ Ｐゴシック" charset="0"/>
              </a:endParaRPr>
            </a:p>
          </p:txBody>
        </p:sp>
        <p:sp>
          <p:nvSpPr>
            <p:cNvPr id="74" name="Rectangle 144"/>
            <p:cNvSpPr>
              <a:spLocks noChangeArrowheads="1"/>
            </p:cNvSpPr>
            <p:nvPr/>
          </p:nvSpPr>
          <p:spPr bwMode="auto">
            <a:xfrm>
              <a:off x="7127944" y="3330971"/>
              <a:ext cx="39305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46</a:t>
              </a:r>
              <a:endParaRPr lang="en-GB" sz="16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5" name="Rectangle 144"/>
            <p:cNvSpPr>
              <a:spLocks noChangeArrowheads="1"/>
            </p:cNvSpPr>
            <p:nvPr/>
          </p:nvSpPr>
          <p:spPr bwMode="auto">
            <a:xfrm>
              <a:off x="7887696" y="3196531"/>
              <a:ext cx="39305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51</a:t>
              </a:r>
              <a:endParaRPr lang="en-GB" sz="16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7132290" y="4753406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FFFFFF"/>
                  </a:solidFill>
                </a:rPr>
                <a:t>49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7892042" y="4753406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50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66" name="Rectangle 137"/>
            <p:cNvSpPr>
              <a:spLocks noChangeArrowheads="1"/>
            </p:cNvSpPr>
            <p:nvPr/>
          </p:nvSpPr>
          <p:spPr bwMode="auto">
            <a:xfrm>
              <a:off x="301916" y="2168118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68676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1605792" y="1204649"/>
            <a:ext cx="5919761" cy="71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24</a:t>
            </a: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&lt; 25 IU/ml) by genotype, </a:t>
            </a:r>
          </a:p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according to prior response to PEG-IFN + RBV</a:t>
            </a:r>
            <a:endParaRPr lang="en-US" sz="2400" b="1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0" name="ZoneTexte 69"/>
          <p:cNvSpPr txBox="1">
            <a:spLocks noChangeArrowheads="1"/>
          </p:cNvSpPr>
          <p:nvPr/>
        </p:nvSpPr>
        <p:spPr bwMode="auto">
          <a:xfrm>
            <a:off x="5711921" y="6565900"/>
            <a:ext cx="34241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S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. Gastroenterology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2014;146:430-41</a:t>
            </a:r>
          </a:p>
        </p:txBody>
      </p:sp>
      <p:sp>
        <p:nvSpPr>
          <p:cNvPr id="131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ASPIRE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84" charset="-128"/>
              </a:rPr>
              <a:t>ASPIRE </a:t>
            </a:r>
            <a:r>
              <a:rPr lang="fr-FR" dirty="0" err="1">
                <a:ea typeface="ＭＳ Ｐゴシック" pitchFamily="-84" charset="-128"/>
              </a:rPr>
              <a:t>Study</a:t>
            </a:r>
            <a:r>
              <a:rPr lang="en-GB" dirty="0">
                <a:ea typeface="ＭＳ Ｐゴシック" pitchFamily="-84" charset="-128"/>
              </a:rPr>
              <a:t>: SMV + PEG-IFN + RBV </a:t>
            </a:r>
            <a:r>
              <a:rPr lang="en-GB" dirty="0" smtClean="0">
                <a:ea typeface="ＭＳ Ｐゴシック" pitchFamily="-84" charset="-128"/>
              </a:rPr>
              <a:t/>
            </a:r>
            <a:br>
              <a:rPr lang="en-GB" dirty="0" smtClean="0">
                <a:ea typeface="ＭＳ Ｐゴシック" pitchFamily="-84" charset="-128"/>
              </a:rPr>
            </a:br>
            <a:r>
              <a:rPr lang="en-GB" dirty="0" smtClean="0">
                <a:ea typeface="ＭＳ Ｐゴシック" pitchFamily="-84" charset="-128"/>
              </a:rPr>
              <a:t>for </a:t>
            </a:r>
            <a:r>
              <a:rPr lang="en-GB" dirty="0">
                <a:ea typeface="ＭＳ Ｐゴシック" pitchFamily="-84" charset="-128"/>
              </a:rPr>
              <a:t>genotype 1 experienced patients</a:t>
            </a:r>
            <a:endParaRPr lang="fr-FR" dirty="0"/>
          </a:p>
        </p:txBody>
      </p:sp>
      <p:sp>
        <p:nvSpPr>
          <p:cNvPr id="138" name="ZoneTexte 137"/>
          <p:cNvSpPr txBox="1"/>
          <p:nvPr/>
        </p:nvSpPr>
        <p:spPr>
          <a:xfrm>
            <a:off x="251520" y="5796552"/>
            <a:ext cx="864096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dirty="0" smtClean="0"/>
              <a:t>SVR</a:t>
            </a:r>
            <a:r>
              <a:rPr lang="en-US" sz="1600" baseline="-25000" dirty="0" smtClean="0"/>
              <a:t>24</a:t>
            </a:r>
            <a:r>
              <a:rPr lang="en-US" sz="1600" dirty="0" smtClean="0"/>
              <a:t> for SMV 150 mg : 63.1% for genotype 1a (60.9% if Q80K+ and 66.1% if Q80K-) </a:t>
            </a:r>
            <a:br>
              <a:rPr lang="en-US" sz="1600" dirty="0" smtClean="0"/>
            </a:br>
            <a:r>
              <a:rPr lang="en-US" sz="1600" dirty="0" smtClean="0"/>
              <a:t>versus 80.4% for genotype 1b </a:t>
            </a:r>
            <a:endParaRPr lang="en-US" sz="1600" baseline="-25000" dirty="0" smtClean="0">
              <a:latin typeface="Arial"/>
              <a:cs typeface="Arial"/>
            </a:endParaRPr>
          </a:p>
        </p:txBody>
      </p:sp>
      <p:sp>
        <p:nvSpPr>
          <p:cNvPr id="132" name="ZoneTexte 131"/>
          <p:cNvSpPr txBox="1"/>
          <p:nvPr/>
        </p:nvSpPr>
        <p:spPr>
          <a:xfrm>
            <a:off x="1600375" y="5354632"/>
            <a:ext cx="1031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Relapse</a:t>
            </a:r>
            <a:endParaRPr lang="en-US"/>
          </a:p>
        </p:txBody>
      </p:sp>
      <p:sp>
        <p:nvSpPr>
          <p:cNvPr id="133" name="ZoneTexte 132"/>
          <p:cNvSpPr txBox="1"/>
          <p:nvPr/>
        </p:nvSpPr>
        <p:spPr>
          <a:xfrm>
            <a:off x="3916869" y="5363924"/>
            <a:ext cx="1852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Partial response</a:t>
            </a:r>
            <a:endParaRPr lang="en-US"/>
          </a:p>
        </p:txBody>
      </p:sp>
      <p:sp>
        <p:nvSpPr>
          <p:cNvPr id="137" name="ZoneTexte 136"/>
          <p:cNvSpPr txBox="1"/>
          <p:nvPr/>
        </p:nvSpPr>
        <p:spPr>
          <a:xfrm>
            <a:off x="6709487" y="5354632"/>
            <a:ext cx="1596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Null response</a:t>
            </a:r>
            <a:endParaRPr lang="en-US"/>
          </a:p>
        </p:txBody>
      </p:sp>
      <p:grpSp>
        <p:nvGrpSpPr>
          <p:cNvPr id="2" name="Grouper 1"/>
          <p:cNvGrpSpPr/>
          <p:nvPr/>
        </p:nvGrpSpPr>
        <p:grpSpPr>
          <a:xfrm>
            <a:off x="301916" y="1950973"/>
            <a:ext cx="8489658" cy="3403193"/>
            <a:chOff x="301916" y="1950973"/>
            <a:chExt cx="8489658" cy="3403193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970299" y="4192142"/>
              <a:ext cx="324000" cy="8909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401303" y="4294351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n-US" sz="14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401303" y="3602201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n-US" sz="14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301916" y="2211551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n-US" sz="14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401303" y="291163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n-US" sz="14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948595" y="3789736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33</a:t>
              </a:r>
              <a:endParaRPr lang="en-US" sz="14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1" name="Rectangle 144"/>
            <p:cNvSpPr>
              <a:spLocks noChangeArrowheads="1"/>
            </p:cNvSpPr>
            <p:nvPr/>
          </p:nvSpPr>
          <p:spPr bwMode="auto">
            <a:xfrm>
              <a:off x="4493434" y="3610288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39</a:t>
              </a:r>
              <a:endParaRPr lang="en-US" sz="14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722195" y="4811909"/>
              <a:ext cx="3145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N</a:t>
              </a:r>
              <a:endParaRPr lang="en-US" sz="140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952654" y="4858076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smtClean="0">
                  <a:solidFill>
                    <a:schemeClr val="bg1"/>
                  </a:solidFill>
                </a:rPr>
                <a:t>12</a:t>
              </a:r>
              <a:endParaRPr lang="en-US" sz="1050">
                <a:solidFill>
                  <a:schemeClr val="bg1"/>
                </a:solidFill>
              </a:endParaRPr>
            </a:p>
          </p:txBody>
        </p:sp>
        <p:sp>
          <p:nvSpPr>
            <p:cNvPr id="40" name="Rectangle 133"/>
            <p:cNvSpPr>
              <a:spLocks noChangeArrowheads="1"/>
            </p:cNvSpPr>
            <p:nvPr/>
          </p:nvSpPr>
          <p:spPr bwMode="auto">
            <a:xfrm>
              <a:off x="5304033" y="3542918"/>
              <a:ext cx="324000" cy="1540192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2" name="Rectangle 133"/>
            <p:cNvSpPr>
              <a:spLocks noChangeArrowheads="1"/>
            </p:cNvSpPr>
            <p:nvPr/>
          </p:nvSpPr>
          <p:spPr bwMode="auto">
            <a:xfrm>
              <a:off x="3712654" y="4731638"/>
              <a:ext cx="324000" cy="35147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3" name="Rectangle 133"/>
            <p:cNvSpPr>
              <a:spLocks noChangeArrowheads="1"/>
            </p:cNvSpPr>
            <p:nvPr/>
          </p:nvSpPr>
          <p:spPr bwMode="auto">
            <a:xfrm>
              <a:off x="4515138" y="4015358"/>
              <a:ext cx="324000" cy="1067752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5" name="Rectangle 133"/>
            <p:cNvSpPr>
              <a:spLocks noChangeArrowheads="1"/>
            </p:cNvSpPr>
            <p:nvPr/>
          </p:nvSpPr>
          <p:spPr bwMode="auto">
            <a:xfrm>
              <a:off x="1788288" y="2826638"/>
              <a:ext cx="324000" cy="2256472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6" name="Rectangle 144"/>
            <p:cNvSpPr>
              <a:spLocks noChangeArrowheads="1"/>
            </p:cNvSpPr>
            <p:nvPr/>
          </p:nvSpPr>
          <p:spPr bwMode="auto">
            <a:xfrm>
              <a:off x="1766584" y="2433776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82</a:t>
              </a:r>
              <a:endParaRPr lang="en-US" sz="14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Rectangle 144"/>
            <p:cNvSpPr>
              <a:spLocks noChangeArrowheads="1"/>
            </p:cNvSpPr>
            <p:nvPr/>
          </p:nvSpPr>
          <p:spPr bwMode="auto">
            <a:xfrm>
              <a:off x="5282329" y="3142808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56</a:t>
              </a:r>
              <a:endParaRPr lang="en-US" sz="14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6" name="Rectangle 144"/>
            <p:cNvSpPr>
              <a:spLocks noChangeArrowheads="1"/>
            </p:cNvSpPr>
            <p:nvPr/>
          </p:nvSpPr>
          <p:spPr bwMode="auto">
            <a:xfrm>
              <a:off x="6458760" y="4562078"/>
              <a:ext cx="164075" cy="288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0</a:t>
              </a:r>
              <a:endParaRPr lang="en-US" sz="14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7" name="Rectangle 144"/>
            <p:cNvSpPr>
              <a:spLocks noChangeArrowheads="1"/>
            </p:cNvSpPr>
            <p:nvPr/>
          </p:nvSpPr>
          <p:spPr bwMode="auto">
            <a:xfrm>
              <a:off x="3690950" y="4336464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13</a:t>
              </a:r>
              <a:endParaRPr lang="en-US" sz="14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5295153" y="4858076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smtClean="0">
                  <a:solidFill>
                    <a:srgbClr val="FFFFFF"/>
                  </a:solidFill>
                </a:rPr>
                <a:t>25</a:t>
              </a:r>
              <a:endParaRPr lang="en-US" sz="1050">
                <a:solidFill>
                  <a:srgbClr val="FFFFFF"/>
                </a:solidFill>
              </a:endParaRP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6408450" y="4858076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smtClean="0">
                  <a:solidFill>
                    <a:srgbClr val="333399"/>
                  </a:solidFill>
                </a:rPr>
                <a:t>7</a:t>
              </a:r>
              <a:endParaRPr lang="en-US" sz="1050">
                <a:solidFill>
                  <a:srgbClr val="333399"/>
                </a:solidFill>
              </a:endParaRP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3743047" y="4858076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smtClean="0">
                  <a:solidFill>
                    <a:schemeClr val="bg1"/>
                  </a:solidFill>
                </a:rPr>
                <a:t>8</a:t>
              </a:r>
              <a:endParaRPr lang="en-US" sz="1050">
                <a:solidFill>
                  <a:schemeClr val="bg1"/>
                </a:solidFill>
              </a:endParaRP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4506258" y="4858076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smtClean="0">
                  <a:solidFill>
                    <a:srgbClr val="FFFFFF"/>
                  </a:solidFill>
                </a:rPr>
                <a:t>23</a:t>
              </a:r>
              <a:endParaRPr lang="en-US" sz="1050">
                <a:solidFill>
                  <a:srgbClr val="FFFFFF"/>
                </a:solidFill>
              </a:endParaRP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1779408" y="4858076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smtClean="0">
                  <a:solidFill>
                    <a:srgbClr val="FFFFFF"/>
                  </a:solidFill>
                </a:rPr>
                <a:t>34</a:t>
              </a:r>
              <a:endParaRPr lang="en-US" sz="1050">
                <a:solidFill>
                  <a:srgbClr val="FFFFFF"/>
                </a:solidFill>
              </a:endParaRPr>
            </a:p>
          </p:txBody>
        </p:sp>
        <p:sp>
          <p:nvSpPr>
            <p:cNvPr id="81" name="Rectangle 133"/>
            <p:cNvSpPr>
              <a:spLocks noChangeArrowheads="1"/>
            </p:cNvSpPr>
            <p:nvPr/>
          </p:nvSpPr>
          <p:spPr bwMode="auto">
            <a:xfrm>
              <a:off x="2571630" y="2740278"/>
              <a:ext cx="324000" cy="2342832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3" name="Rectangle 144"/>
            <p:cNvSpPr>
              <a:spLocks noChangeArrowheads="1"/>
            </p:cNvSpPr>
            <p:nvPr/>
          </p:nvSpPr>
          <p:spPr bwMode="auto">
            <a:xfrm>
              <a:off x="2549926" y="2337384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85</a:t>
              </a:r>
              <a:endParaRPr lang="en-US" sz="14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2562750" y="4858076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smtClean="0">
                  <a:solidFill>
                    <a:srgbClr val="FFFFFF"/>
                  </a:solidFill>
                </a:rPr>
                <a:t>33</a:t>
              </a:r>
              <a:endParaRPr lang="en-US" sz="1050">
                <a:solidFill>
                  <a:srgbClr val="FFFFFF"/>
                </a:solidFill>
              </a:endParaRPr>
            </a:p>
          </p:txBody>
        </p:sp>
        <p:sp>
          <p:nvSpPr>
            <p:cNvPr id="48" name="Rectangle 133"/>
            <p:cNvSpPr>
              <a:spLocks noChangeArrowheads="1"/>
            </p:cNvSpPr>
            <p:nvPr/>
          </p:nvSpPr>
          <p:spPr bwMode="auto">
            <a:xfrm>
              <a:off x="7125001" y="4182998"/>
              <a:ext cx="324000" cy="900112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9" name="Rectangle 133"/>
            <p:cNvSpPr>
              <a:spLocks noChangeArrowheads="1"/>
            </p:cNvSpPr>
            <p:nvPr/>
          </p:nvSpPr>
          <p:spPr bwMode="auto">
            <a:xfrm>
              <a:off x="7868923" y="3934078"/>
              <a:ext cx="324000" cy="1149032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4" name="Rectangle 144"/>
            <p:cNvSpPr>
              <a:spLocks noChangeArrowheads="1"/>
            </p:cNvSpPr>
            <p:nvPr/>
          </p:nvSpPr>
          <p:spPr bwMode="auto">
            <a:xfrm>
              <a:off x="7103297" y="3783640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33</a:t>
              </a:r>
              <a:endParaRPr lang="en-US" sz="14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5" name="Rectangle 144"/>
            <p:cNvSpPr>
              <a:spLocks noChangeArrowheads="1"/>
            </p:cNvSpPr>
            <p:nvPr/>
          </p:nvSpPr>
          <p:spPr bwMode="auto">
            <a:xfrm>
              <a:off x="7847219" y="3530726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42</a:t>
              </a:r>
              <a:endParaRPr lang="en-US" sz="14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7116121" y="4858076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smtClean="0">
                  <a:solidFill>
                    <a:srgbClr val="FFFFFF"/>
                  </a:solidFill>
                </a:rPr>
                <a:t>24</a:t>
              </a:r>
              <a:endParaRPr lang="en-US" sz="1050">
                <a:solidFill>
                  <a:srgbClr val="FFFFFF"/>
                </a:solidFill>
              </a:endParaRP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7860043" y="4858076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smtClean="0">
                  <a:solidFill>
                    <a:srgbClr val="FFFFFF"/>
                  </a:solidFill>
                </a:rPr>
                <a:t>26</a:t>
              </a:r>
              <a:endParaRPr lang="en-US" sz="1050">
                <a:solidFill>
                  <a:srgbClr val="FFFFFF"/>
                </a:solidFill>
              </a:endParaRPr>
            </a:p>
          </p:txBody>
        </p:sp>
        <p:sp>
          <p:nvSpPr>
            <p:cNvPr id="57" name="Rectangle 133"/>
            <p:cNvSpPr>
              <a:spLocks noChangeArrowheads="1"/>
            </p:cNvSpPr>
            <p:nvPr/>
          </p:nvSpPr>
          <p:spPr bwMode="auto">
            <a:xfrm>
              <a:off x="1381693" y="3990974"/>
              <a:ext cx="324000" cy="108967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0" name="Rectangle 133"/>
            <p:cNvSpPr>
              <a:spLocks noChangeArrowheads="1"/>
            </p:cNvSpPr>
            <p:nvPr/>
          </p:nvSpPr>
          <p:spPr bwMode="auto">
            <a:xfrm>
              <a:off x="5706144" y="2664078"/>
              <a:ext cx="324000" cy="2416567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2" name="Rectangle 133"/>
            <p:cNvSpPr>
              <a:spLocks noChangeArrowheads="1"/>
            </p:cNvSpPr>
            <p:nvPr/>
          </p:nvSpPr>
          <p:spPr bwMode="auto">
            <a:xfrm>
              <a:off x="6738097" y="4182998"/>
              <a:ext cx="324000" cy="89764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4" name="Rectangle 133"/>
            <p:cNvSpPr>
              <a:spLocks noChangeArrowheads="1"/>
            </p:cNvSpPr>
            <p:nvPr/>
          </p:nvSpPr>
          <p:spPr bwMode="auto">
            <a:xfrm>
              <a:off x="4105014" y="4898901"/>
              <a:ext cx="324000" cy="18420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6" name="Rectangle 133"/>
            <p:cNvSpPr>
              <a:spLocks noChangeArrowheads="1"/>
            </p:cNvSpPr>
            <p:nvPr/>
          </p:nvSpPr>
          <p:spPr bwMode="auto">
            <a:xfrm>
              <a:off x="4897102" y="3212718"/>
              <a:ext cx="324000" cy="1867927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1" name="Rectangle 133"/>
            <p:cNvSpPr>
              <a:spLocks noChangeArrowheads="1"/>
            </p:cNvSpPr>
            <p:nvPr/>
          </p:nvSpPr>
          <p:spPr bwMode="auto">
            <a:xfrm>
              <a:off x="2179876" y="2637662"/>
              <a:ext cx="324000" cy="2442983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4" name="Rectangle 133"/>
            <p:cNvSpPr>
              <a:spLocks noChangeArrowheads="1"/>
            </p:cNvSpPr>
            <p:nvPr/>
          </p:nvSpPr>
          <p:spPr bwMode="auto">
            <a:xfrm>
              <a:off x="2969840" y="2770758"/>
              <a:ext cx="324000" cy="2309887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6" name="Rectangle 133"/>
            <p:cNvSpPr>
              <a:spLocks noChangeArrowheads="1"/>
            </p:cNvSpPr>
            <p:nvPr/>
          </p:nvSpPr>
          <p:spPr bwMode="auto">
            <a:xfrm>
              <a:off x="7506344" y="3542918"/>
              <a:ext cx="324000" cy="1537727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7" name="Rectangle 133"/>
            <p:cNvSpPr>
              <a:spLocks noChangeArrowheads="1"/>
            </p:cNvSpPr>
            <p:nvPr/>
          </p:nvSpPr>
          <p:spPr bwMode="auto">
            <a:xfrm>
              <a:off x="8253313" y="3487038"/>
              <a:ext cx="324000" cy="1593607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940117" y="5046389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1a</a:t>
              </a:r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1351511" y="5046389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smtClean="0"/>
                <a:t>1b</a:t>
              </a: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1758106" y="5046389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1a</a:t>
              </a:r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2149694" y="5046389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smtClean="0"/>
                <a:t>1b</a:t>
              </a:r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2541448" y="5046389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1a</a:t>
              </a:r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2939658" y="5046389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smtClean="0"/>
                <a:t>1b</a:t>
              </a:r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3682472" y="5046389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1a</a:t>
              </a:r>
            </a:p>
          </p:txBody>
        </p:sp>
        <p:sp>
          <p:nvSpPr>
            <p:cNvPr id="100" name="ZoneTexte 99"/>
            <p:cNvSpPr txBox="1"/>
            <p:nvPr/>
          </p:nvSpPr>
          <p:spPr>
            <a:xfrm>
              <a:off x="4074832" y="5046389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smtClean="0"/>
                <a:t>1b</a:t>
              </a:r>
            </a:p>
          </p:txBody>
        </p:sp>
        <p:sp>
          <p:nvSpPr>
            <p:cNvPr id="101" name="ZoneTexte 100"/>
            <p:cNvSpPr txBox="1"/>
            <p:nvPr/>
          </p:nvSpPr>
          <p:spPr>
            <a:xfrm>
              <a:off x="4484956" y="5046389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1a</a:t>
              </a:r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4866920" y="5046389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smtClean="0"/>
                <a:t>1b</a:t>
              </a:r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5273851" y="5046389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1a</a:t>
              </a:r>
            </a:p>
          </p:txBody>
        </p:sp>
        <p:sp>
          <p:nvSpPr>
            <p:cNvPr id="104" name="ZoneTexte 103"/>
            <p:cNvSpPr txBox="1"/>
            <p:nvPr/>
          </p:nvSpPr>
          <p:spPr>
            <a:xfrm>
              <a:off x="5675962" y="5046389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smtClean="0"/>
                <a:t>1b</a:t>
              </a:r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6347875" y="5046389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1a</a:t>
              </a:r>
            </a:p>
          </p:txBody>
        </p:sp>
        <p:sp>
          <p:nvSpPr>
            <p:cNvPr id="106" name="ZoneTexte 105"/>
            <p:cNvSpPr txBox="1"/>
            <p:nvPr/>
          </p:nvSpPr>
          <p:spPr>
            <a:xfrm>
              <a:off x="6707915" y="5046389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smtClean="0"/>
                <a:t>1b</a:t>
              </a:r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7094819" y="5046389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1a</a:t>
              </a:r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7476162" y="5046389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smtClean="0"/>
                <a:t>1b</a:t>
              </a:r>
            </a:p>
          </p:txBody>
        </p:sp>
        <p:sp>
          <p:nvSpPr>
            <p:cNvPr id="109" name="ZoneTexte 108"/>
            <p:cNvSpPr txBox="1"/>
            <p:nvPr/>
          </p:nvSpPr>
          <p:spPr>
            <a:xfrm>
              <a:off x="7838741" y="5046389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1a</a:t>
              </a:r>
            </a:p>
          </p:txBody>
        </p:sp>
        <p:sp>
          <p:nvSpPr>
            <p:cNvPr id="110" name="ZoneTexte 109"/>
            <p:cNvSpPr txBox="1"/>
            <p:nvPr/>
          </p:nvSpPr>
          <p:spPr>
            <a:xfrm>
              <a:off x="8223131" y="5046389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smtClean="0"/>
                <a:t>1b</a:t>
              </a:r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1372813" y="4858076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smtClean="0">
                  <a:solidFill>
                    <a:schemeClr val="bg1"/>
                  </a:solidFill>
                </a:rPr>
                <a:t>15</a:t>
              </a:r>
              <a:endParaRPr lang="en-US" sz="1050">
                <a:solidFill>
                  <a:schemeClr val="bg1"/>
                </a:solidFill>
              </a:endParaRPr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2170996" y="4858076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smtClean="0">
                  <a:solidFill>
                    <a:srgbClr val="FFFFFF"/>
                  </a:solidFill>
                </a:rPr>
                <a:t>44</a:t>
              </a:r>
              <a:endParaRPr lang="en-US" sz="1050">
                <a:solidFill>
                  <a:srgbClr val="FFFFFF"/>
                </a:solidFill>
              </a:endParaRPr>
            </a:p>
          </p:txBody>
        </p:sp>
        <p:sp>
          <p:nvSpPr>
            <p:cNvPr id="113" name="ZoneTexte 112"/>
            <p:cNvSpPr txBox="1"/>
            <p:nvPr/>
          </p:nvSpPr>
          <p:spPr>
            <a:xfrm>
              <a:off x="2960960" y="4858076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smtClean="0">
                  <a:solidFill>
                    <a:srgbClr val="FFFFFF"/>
                  </a:solidFill>
                </a:rPr>
                <a:t>45</a:t>
              </a:r>
              <a:endParaRPr lang="en-US" sz="1050">
                <a:solidFill>
                  <a:srgbClr val="FFFFFF"/>
                </a:solidFill>
              </a:endParaRPr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4096134" y="4858076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smtClean="0">
                  <a:solidFill>
                    <a:schemeClr val="bg1"/>
                  </a:solidFill>
                </a:rPr>
                <a:t>15</a:t>
              </a:r>
              <a:endParaRPr lang="en-US" sz="1050">
                <a:solidFill>
                  <a:schemeClr val="bg1"/>
                </a:solidFill>
              </a:endParaRPr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4888222" y="4858076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smtClean="0">
                  <a:solidFill>
                    <a:srgbClr val="FFFFFF"/>
                  </a:solidFill>
                </a:rPr>
                <a:t>44</a:t>
              </a:r>
              <a:endParaRPr lang="en-US" sz="1050">
                <a:solidFill>
                  <a:srgbClr val="FFFFFF"/>
                </a:solidFill>
              </a:endParaRPr>
            </a:p>
          </p:txBody>
        </p:sp>
        <p:sp>
          <p:nvSpPr>
            <p:cNvPr id="116" name="ZoneTexte 115"/>
            <p:cNvSpPr txBox="1"/>
            <p:nvPr/>
          </p:nvSpPr>
          <p:spPr>
            <a:xfrm>
              <a:off x="5697264" y="4858076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smtClean="0">
                  <a:solidFill>
                    <a:srgbClr val="FFFFFF"/>
                  </a:solidFill>
                </a:rPr>
                <a:t>43</a:t>
              </a:r>
              <a:endParaRPr lang="en-US" sz="1050">
                <a:solidFill>
                  <a:srgbClr val="FFFFFF"/>
                </a:solidFill>
              </a:endParaRPr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6763154" y="4858076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smtClean="0">
                  <a:solidFill>
                    <a:schemeClr val="bg1"/>
                  </a:solidFill>
                </a:rPr>
                <a:t>9</a:t>
              </a:r>
              <a:endParaRPr lang="en-US" sz="1050">
                <a:solidFill>
                  <a:schemeClr val="bg1"/>
                </a:solidFill>
              </a:endParaRPr>
            </a:p>
          </p:txBody>
        </p:sp>
        <p:sp>
          <p:nvSpPr>
            <p:cNvPr id="118" name="ZoneTexte 117"/>
            <p:cNvSpPr txBox="1"/>
            <p:nvPr/>
          </p:nvSpPr>
          <p:spPr>
            <a:xfrm>
              <a:off x="8244433" y="4858076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smtClean="0">
                  <a:solidFill>
                    <a:srgbClr val="FFFFFF"/>
                  </a:solidFill>
                </a:rPr>
                <a:t>24</a:t>
              </a:r>
              <a:endParaRPr lang="en-US" sz="1050">
                <a:solidFill>
                  <a:srgbClr val="FFFFFF"/>
                </a:solidFill>
              </a:endParaRPr>
            </a:p>
          </p:txBody>
        </p:sp>
        <p:sp>
          <p:nvSpPr>
            <p:cNvPr id="119" name="ZoneTexte 118"/>
            <p:cNvSpPr txBox="1"/>
            <p:nvPr/>
          </p:nvSpPr>
          <p:spPr>
            <a:xfrm>
              <a:off x="7497464" y="4858076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smtClean="0">
                  <a:solidFill>
                    <a:srgbClr val="FFFFFF"/>
                  </a:solidFill>
                </a:rPr>
                <a:t>25</a:t>
              </a:r>
              <a:endParaRPr lang="en-US" sz="1050">
                <a:solidFill>
                  <a:srgbClr val="FFFFFF"/>
                </a:solidFill>
              </a:endParaRPr>
            </a:p>
          </p:txBody>
        </p:sp>
        <p:sp>
          <p:nvSpPr>
            <p:cNvPr id="120" name="Rectangle 144"/>
            <p:cNvSpPr>
              <a:spLocks noChangeArrowheads="1"/>
            </p:cNvSpPr>
            <p:nvPr/>
          </p:nvSpPr>
          <p:spPr bwMode="auto">
            <a:xfrm>
              <a:off x="1359989" y="3592459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40</a:t>
              </a:r>
              <a:endParaRPr lang="en-US" sz="14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1" name="Rectangle 144"/>
            <p:cNvSpPr>
              <a:spLocks noChangeArrowheads="1"/>
            </p:cNvSpPr>
            <p:nvPr/>
          </p:nvSpPr>
          <p:spPr bwMode="auto">
            <a:xfrm>
              <a:off x="4875398" y="2806008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68</a:t>
              </a:r>
              <a:endParaRPr lang="en-US" sz="14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2" name="Rectangle 144"/>
            <p:cNvSpPr>
              <a:spLocks noChangeArrowheads="1"/>
            </p:cNvSpPr>
            <p:nvPr/>
          </p:nvSpPr>
          <p:spPr bwMode="auto">
            <a:xfrm>
              <a:off x="2158172" y="2233198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89</a:t>
              </a:r>
              <a:endParaRPr lang="en-US" sz="14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3" name="Rectangle 144"/>
            <p:cNvSpPr>
              <a:spLocks noChangeArrowheads="1"/>
            </p:cNvSpPr>
            <p:nvPr/>
          </p:nvSpPr>
          <p:spPr bwMode="auto">
            <a:xfrm>
              <a:off x="5684440" y="2262726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88</a:t>
              </a:r>
              <a:endParaRPr lang="en-US" sz="14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4" name="Rectangle 144"/>
            <p:cNvSpPr>
              <a:spLocks noChangeArrowheads="1"/>
            </p:cNvSpPr>
            <p:nvPr/>
          </p:nvSpPr>
          <p:spPr bwMode="auto">
            <a:xfrm>
              <a:off x="6716393" y="3788278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33</a:t>
              </a:r>
              <a:endParaRPr lang="en-US" sz="14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5" name="Rectangle 144"/>
            <p:cNvSpPr>
              <a:spLocks noChangeArrowheads="1"/>
            </p:cNvSpPr>
            <p:nvPr/>
          </p:nvSpPr>
          <p:spPr bwMode="auto">
            <a:xfrm>
              <a:off x="4124757" y="4503720"/>
              <a:ext cx="28451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7</a:t>
              </a:r>
              <a:endParaRPr lang="en-US" sz="14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6" name="Rectangle 144"/>
            <p:cNvSpPr>
              <a:spLocks noChangeArrowheads="1"/>
            </p:cNvSpPr>
            <p:nvPr/>
          </p:nvSpPr>
          <p:spPr bwMode="auto">
            <a:xfrm>
              <a:off x="2948136" y="2373960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84</a:t>
              </a:r>
              <a:endParaRPr lang="en-US" sz="14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7" name="Rectangle 144"/>
            <p:cNvSpPr>
              <a:spLocks noChangeArrowheads="1"/>
            </p:cNvSpPr>
            <p:nvPr/>
          </p:nvSpPr>
          <p:spPr bwMode="auto">
            <a:xfrm>
              <a:off x="7484640" y="3145158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56</a:t>
              </a:r>
              <a:endParaRPr lang="en-US" sz="14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8" name="Rectangle 144"/>
            <p:cNvSpPr>
              <a:spLocks noChangeArrowheads="1"/>
            </p:cNvSpPr>
            <p:nvPr/>
          </p:nvSpPr>
          <p:spPr bwMode="auto">
            <a:xfrm>
              <a:off x="8231609" y="3085342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58</a:t>
              </a:r>
              <a:endParaRPr lang="en-US" sz="14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cxnSp>
          <p:nvCxnSpPr>
            <p:cNvPr id="134" name="Connecteur droit 133"/>
            <p:cNvCxnSpPr/>
            <p:nvPr/>
          </p:nvCxnSpPr>
          <p:spPr>
            <a:xfrm>
              <a:off x="1000169" y="5335349"/>
              <a:ext cx="2231988" cy="1588"/>
            </a:xfrm>
            <a:prstGeom prst="line">
              <a:avLst/>
            </a:prstGeom>
            <a:ln>
              <a:solidFill>
                <a:srgbClr val="00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cteur droit 134"/>
            <p:cNvCxnSpPr/>
            <p:nvPr/>
          </p:nvCxnSpPr>
          <p:spPr>
            <a:xfrm>
              <a:off x="3727214" y="5335349"/>
              <a:ext cx="2231988" cy="1588"/>
            </a:xfrm>
            <a:prstGeom prst="line">
              <a:avLst/>
            </a:prstGeom>
            <a:ln>
              <a:solidFill>
                <a:srgbClr val="00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cteur droit 135"/>
            <p:cNvCxnSpPr/>
            <p:nvPr/>
          </p:nvCxnSpPr>
          <p:spPr>
            <a:xfrm>
              <a:off x="6391510" y="5335349"/>
              <a:ext cx="2231988" cy="1588"/>
            </a:xfrm>
            <a:prstGeom prst="line">
              <a:avLst/>
            </a:prstGeom>
            <a:ln>
              <a:solidFill>
                <a:srgbClr val="00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668337" y="4402072"/>
              <a:ext cx="92075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668337" y="3711510"/>
              <a:ext cx="92075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668337" y="2327210"/>
              <a:ext cx="92075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668337" y="3017772"/>
              <a:ext cx="92075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758826" y="2317685"/>
              <a:ext cx="0" cy="2764555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668335" y="5080132"/>
              <a:ext cx="8123239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chemeClr val="bg1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9" name="AutoShape 165"/>
            <p:cNvSpPr>
              <a:spLocks noChangeArrowheads="1"/>
            </p:cNvSpPr>
            <p:nvPr/>
          </p:nvSpPr>
          <p:spPr bwMode="auto">
            <a:xfrm>
              <a:off x="2226216" y="1956694"/>
              <a:ext cx="4824536" cy="32701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>
                <a:solidFill>
                  <a:srgbClr val="333399"/>
                </a:solidFill>
                <a:latin typeface="Calibri" pitchFamily="34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40" name="Rectangle 3"/>
            <p:cNvSpPr>
              <a:spLocks noChangeArrowheads="1"/>
            </p:cNvSpPr>
            <p:nvPr/>
          </p:nvSpPr>
          <p:spPr bwMode="auto">
            <a:xfrm>
              <a:off x="2395802" y="2063391"/>
              <a:ext cx="177785" cy="14449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 defTabSz="914400"/>
              <a:endParaRPr lang="en-US" sz="2400">
                <a:cs typeface="ＭＳ Ｐゴシック" charset="0"/>
              </a:endParaRPr>
            </a:p>
          </p:txBody>
        </p:sp>
        <p:sp>
          <p:nvSpPr>
            <p:cNvPr id="141" name="Rectangle 4"/>
            <p:cNvSpPr>
              <a:spLocks noChangeArrowheads="1"/>
            </p:cNvSpPr>
            <p:nvPr/>
          </p:nvSpPr>
          <p:spPr bwMode="auto">
            <a:xfrm>
              <a:off x="3768691" y="2063390"/>
              <a:ext cx="177785" cy="144498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/>
          </p:spPr>
          <p:txBody>
            <a:bodyPr wrap="none" anchor="ctr"/>
            <a:lstStyle/>
            <a:p>
              <a:pPr defTabSz="914400"/>
              <a:endParaRPr lang="en-US" sz="2400">
                <a:cs typeface="ＭＳ Ｐゴシック" charset="0"/>
              </a:endParaRPr>
            </a:p>
          </p:txBody>
        </p:sp>
        <p:sp>
          <p:nvSpPr>
            <p:cNvPr id="142" name="ZoneTexte 84"/>
            <p:cNvSpPr txBox="1">
              <a:spLocks noChangeArrowheads="1"/>
            </p:cNvSpPr>
            <p:nvPr/>
          </p:nvSpPr>
          <p:spPr bwMode="auto">
            <a:xfrm>
              <a:off x="2552951" y="1950973"/>
              <a:ext cx="9389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defTabSz="914400"/>
              <a:r>
                <a:rPr lang="en-US" b="1" smtClean="0">
                  <a:solidFill>
                    <a:srgbClr val="000099"/>
                  </a:solidFill>
                  <a:latin typeface="Calibri" charset="0"/>
                  <a:cs typeface="ＭＳ Ｐゴシック" charset="0"/>
                </a:rPr>
                <a:t>Placebo</a:t>
              </a:r>
              <a:endParaRPr lang="en-US" b="1">
                <a:solidFill>
                  <a:srgbClr val="000099"/>
                </a:solidFill>
                <a:latin typeface="Calibri" charset="0"/>
                <a:cs typeface="ＭＳ Ｐゴシック" charset="0"/>
              </a:endParaRPr>
            </a:p>
          </p:txBody>
        </p:sp>
        <p:sp>
          <p:nvSpPr>
            <p:cNvPr id="143" name="ZoneTexte 85"/>
            <p:cNvSpPr txBox="1">
              <a:spLocks noChangeArrowheads="1"/>
            </p:cNvSpPr>
            <p:nvPr/>
          </p:nvSpPr>
          <p:spPr bwMode="auto">
            <a:xfrm>
              <a:off x="3925840" y="1950973"/>
              <a:ext cx="13901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defTabSz="914400"/>
              <a:r>
                <a:rPr lang="en-US" b="1" smtClean="0">
                  <a:solidFill>
                    <a:srgbClr val="000099"/>
                  </a:solidFill>
                  <a:latin typeface="Calibri" charset="0"/>
                  <a:cs typeface="ＭＳ Ｐゴシック" charset="0"/>
                </a:rPr>
                <a:t>SMV 100 mg</a:t>
              </a:r>
              <a:endParaRPr lang="en-US" b="1">
                <a:solidFill>
                  <a:srgbClr val="000099"/>
                </a:solidFill>
                <a:latin typeface="Calibri" charset="0"/>
                <a:cs typeface="ＭＳ Ｐゴシック" charset="0"/>
              </a:endParaRPr>
            </a:p>
          </p:txBody>
        </p:sp>
        <p:sp>
          <p:nvSpPr>
            <p:cNvPr id="144" name="Rectangle 3"/>
            <p:cNvSpPr>
              <a:spLocks noChangeArrowheads="1"/>
            </p:cNvSpPr>
            <p:nvPr/>
          </p:nvSpPr>
          <p:spPr bwMode="auto">
            <a:xfrm>
              <a:off x="5508104" y="2063391"/>
              <a:ext cx="177785" cy="14449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/>
            <a:p>
              <a:pPr defTabSz="914400"/>
              <a:endParaRPr lang="en-US" sz="2400">
                <a:cs typeface="ＭＳ Ｐゴシック" charset="0"/>
              </a:endParaRPr>
            </a:p>
          </p:txBody>
        </p:sp>
        <p:sp>
          <p:nvSpPr>
            <p:cNvPr id="145" name="ZoneTexte 84"/>
            <p:cNvSpPr txBox="1">
              <a:spLocks noChangeArrowheads="1"/>
            </p:cNvSpPr>
            <p:nvPr/>
          </p:nvSpPr>
          <p:spPr bwMode="auto">
            <a:xfrm>
              <a:off x="5665253" y="1950973"/>
              <a:ext cx="13901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defTabSz="914400"/>
              <a:r>
                <a:rPr lang="en-US" b="1" smtClean="0">
                  <a:solidFill>
                    <a:srgbClr val="000099"/>
                  </a:solidFill>
                  <a:latin typeface="Calibri" charset="0"/>
                  <a:cs typeface="ＭＳ Ｐゴシック" charset="0"/>
                </a:rPr>
                <a:t>SMV 150 mg</a:t>
              </a:r>
              <a:endParaRPr lang="en-US" b="1">
                <a:solidFill>
                  <a:srgbClr val="000099"/>
                </a:solidFill>
                <a:latin typeface="Calibri" charset="0"/>
                <a:cs typeface="ＭＳ Ｐゴシック" charset="0"/>
              </a:endParaRPr>
            </a:p>
          </p:txBody>
        </p:sp>
        <p:sp>
          <p:nvSpPr>
            <p:cNvPr id="146" name="Text Box 148"/>
            <p:cNvSpPr txBox="1">
              <a:spLocks noChangeArrowheads="1"/>
            </p:cNvSpPr>
            <p:nvPr/>
          </p:nvSpPr>
          <p:spPr bwMode="auto">
            <a:xfrm>
              <a:off x="561975" y="1990447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n-US" b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38617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84" charset="-128"/>
              </a:rPr>
              <a:t>ASPIRE </a:t>
            </a:r>
            <a:r>
              <a:rPr lang="fr-FR" dirty="0" err="1">
                <a:ea typeface="ＭＳ Ｐゴシック" pitchFamily="-84" charset="-128"/>
              </a:rPr>
              <a:t>Study</a:t>
            </a:r>
            <a:r>
              <a:rPr lang="en-GB" dirty="0">
                <a:ea typeface="ＭＳ Ｐゴシック" pitchFamily="-84" charset="-128"/>
              </a:rPr>
              <a:t>: SMV + PEG-IFN + RBV </a:t>
            </a:r>
            <a:r>
              <a:rPr lang="en-GB" dirty="0" smtClean="0">
                <a:ea typeface="ＭＳ Ｐゴシック" pitchFamily="-84" charset="-128"/>
              </a:rPr>
              <a:t/>
            </a:r>
            <a:br>
              <a:rPr lang="en-GB" dirty="0" smtClean="0">
                <a:ea typeface="ＭＳ Ｐゴシック" pitchFamily="-84" charset="-128"/>
              </a:rPr>
            </a:br>
            <a:r>
              <a:rPr lang="en-GB" dirty="0" smtClean="0">
                <a:ea typeface="ＭＳ Ｐゴシック" pitchFamily="-84" charset="-128"/>
              </a:rPr>
              <a:t>for </a:t>
            </a:r>
            <a:r>
              <a:rPr lang="en-GB" dirty="0">
                <a:ea typeface="ＭＳ Ｐゴシック" pitchFamily="-84" charset="-128"/>
              </a:rPr>
              <a:t>genotype 1 experienced patients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SVR</a:t>
            </a:r>
            <a:r>
              <a:rPr lang="en-US" baseline="-25000" dirty="0" smtClean="0"/>
              <a:t>24</a:t>
            </a:r>
            <a:r>
              <a:rPr lang="en-US" dirty="0" smtClean="0"/>
              <a:t> in SMV 150 mg group according to other characteristics and prior response to PEG-IFN + RBV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sz="2000" dirty="0" err="1" smtClean="0"/>
              <a:t>Metavir</a:t>
            </a:r>
            <a:r>
              <a:rPr lang="en-US" sz="2000" dirty="0" smtClean="0"/>
              <a:t> F4</a:t>
            </a:r>
          </a:p>
          <a:p>
            <a:pPr lvl="2"/>
            <a:r>
              <a:rPr lang="en-US" sz="1800" dirty="0" smtClean="0"/>
              <a:t>Relapse : 73%</a:t>
            </a:r>
          </a:p>
          <a:p>
            <a:pPr lvl="2"/>
            <a:r>
              <a:rPr lang="en-US" sz="1800" dirty="0" smtClean="0"/>
              <a:t>Prior partial response : 82%</a:t>
            </a:r>
          </a:p>
          <a:p>
            <a:pPr lvl="2"/>
            <a:r>
              <a:rPr lang="en-US" sz="1800" dirty="0" smtClean="0"/>
              <a:t>Prior null response : 31%</a:t>
            </a:r>
          </a:p>
          <a:p>
            <a:pPr marL="0" indent="0">
              <a:buNone/>
            </a:pPr>
            <a:endParaRPr lang="en-US" sz="2800" dirty="0" smtClean="0"/>
          </a:p>
          <a:p>
            <a:pPr lvl="1"/>
            <a:r>
              <a:rPr lang="en-US" sz="2000" dirty="0" smtClean="0"/>
              <a:t>IL28B genotype</a:t>
            </a:r>
          </a:p>
          <a:p>
            <a:pPr lvl="2"/>
            <a:r>
              <a:rPr lang="en-US" sz="1800" dirty="0" smtClean="0"/>
              <a:t>CC : 88%</a:t>
            </a:r>
          </a:p>
          <a:p>
            <a:pPr lvl="2"/>
            <a:r>
              <a:rPr lang="en-US" sz="1800" dirty="0" smtClean="0"/>
              <a:t>CT : 74%</a:t>
            </a:r>
          </a:p>
          <a:p>
            <a:pPr lvl="2"/>
            <a:r>
              <a:rPr lang="en-US" sz="1800" dirty="0" smtClean="0"/>
              <a:t>TT : 61%</a:t>
            </a:r>
            <a:endParaRPr lang="en-US" sz="1800" dirty="0"/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711921" y="6565900"/>
            <a:ext cx="34241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S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. Gastroenterology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2014;146:430-41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ASPIRE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225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0394706"/>
              </p:ext>
            </p:extLst>
          </p:nvPr>
        </p:nvGraphicFramePr>
        <p:xfrm>
          <a:off x="395537" y="1700808"/>
          <a:ext cx="828092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59"/>
                <a:gridCol w="1566485"/>
                <a:gridCol w="1737038"/>
                <a:gridCol w="1737038"/>
              </a:tblGrid>
              <a:tr h="288032">
                <a:tc>
                  <a:txBody>
                    <a:bodyPr/>
                    <a:lstStyle/>
                    <a:p>
                      <a:endParaRPr lang="en-US" sz="16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SMV 100 mg</a:t>
                      </a:r>
                      <a:endParaRPr lang="en-US" sz="1800" b="1" noProof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SMV 150 mg</a:t>
                      </a:r>
                      <a:endParaRPr lang="en-US" sz="1800" b="1" noProof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Placebo</a:t>
                      </a:r>
                      <a:endParaRPr lang="en-US" sz="1800" b="1" noProof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sz="1600" b="1" noProof="0" smtClean="0">
                          <a:solidFill>
                            <a:srgbClr val="000066"/>
                          </a:solidFill>
                        </a:rPr>
                        <a:t>Viral breakthrough*</a:t>
                      </a:r>
                      <a:endParaRPr lang="en-US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000066"/>
                          </a:solidFill>
                        </a:rPr>
                        <a:t>24 (12.2%)</a:t>
                      </a:r>
                      <a:endParaRPr lang="en-US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000066"/>
                          </a:solidFill>
                        </a:rPr>
                        <a:t>18 (9%)</a:t>
                      </a:r>
                      <a:endParaRPr lang="en-US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000066"/>
                          </a:solidFill>
                        </a:rPr>
                        <a:t>1</a:t>
                      </a:r>
                      <a:r>
                        <a:rPr lang="en-US" sz="1600" b="1" baseline="0" noProof="0" smtClean="0">
                          <a:solidFill>
                            <a:srgbClr val="000066"/>
                          </a:solidFill>
                        </a:rPr>
                        <a:t> (1.5%)</a:t>
                      </a:r>
                      <a:endParaRPr lang="en-US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smtClean="0">
                          <a:solidFill>
                            <a:srgbClr val="000066"/>
                          </a:solidFill>
                        </a:rPr>
                        <a:t>Relapse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000066"/>
                          </a:solidFill>
                        </a:rPr>
                        <a:t>21 (10.7%)</a:t>
                      </a:r>
                      <a:endParaRPr lang="en-US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000066"/>
                          </a:solidFill>
                        </a:rPr>
                        <a:t>17 (8.5%)</a:t>
                      </a:r>
                      <a:endParaRPr lang="en-US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000066"/>
                          </a:solidFill>
                        </a:rPr>
                        <a:t>12</a:t>
                      </a:r>
                      <a:r>
                        <a:rPr lang="en-US" sz="1600" b="1" baseline="0" noProof="0" smtClean="0">
                          <a:solidFill>
                            <a:srgbClr val="000066"/>
                          </a:solidFill>
                        </a:rPr>
                        <a:t> (44.4%)</a:t>
                      </a:r>
                      <a:endParaRPr lang="en-US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sz="1600" b="1" noProof="0" dirty="0" smtClean="0">
                          <a:solidFill>
                            <a:srgbClr val="000066"/>
                          </a:solidFill>
                        </a:rPr>
                        <a:t>Meeting </a:t>
                      </a:r>
                      <a:r>
                        <a:rPr lang="en-US" sz="1600" b="1" noProof="0" dirty="0" err="1" smtClean="0">
                          <a:solidFill>
                            <a:srgbClr val="000066"/>
                          </a:solidFill>
                        </a:rPr>
                        <a:t>virologic</a:t>
                      </a:r>
                      <a:r>
                        <a:rPr lang="en-US" sz="1600" b="1" noProof="0" dirty="0" smtClean="0">
                          <a:solidFill>
                            <a:srgbClr val="000066"/>
                          </a:solidFill>
                        </a:rPr>
                        <a:t> stopping rule</a:t>
                      </a:r>
                      <a:endParaRPr lang="en-US" sz="16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000066"/>
                          </a:solidFill>
                        </a:rPr>
                        <a:t>18 (4.5%)</a:t>
                      </a:r>
                      <a:endParaRPr lang="en-US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rgbClr val="000066"/>
                          </a:solidFill>
                        </a:rPr>
                        <a:t>34 (52%)</a:t>
                      </a:r>
                      <a:endParaRPr lang="en-US" sz="16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362487" y="1206277"/>
            <a:ext cx="2405081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Treatment failure</a:t>
            </a:r>
            <a:endParaRPr lang="en-US" sz="2400" b="1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95536" y="3090446"/>
            <a:ext cx="27849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* Generally before or at W12</a:t>
            </a:r>
            <a:endParaRPr lang="en-US" sz="160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882822" y="3717032"/>
            <a:ext cx="3364412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NS3 emerging mutations</a:t>
            </a:r>
            <a:endParaRPr lang="en-US" sz="2400" b="1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711921" y="6565900"/>
            <a:ext cx="34241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Zeuzem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S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. Gastroenterology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2014;146:430-41</a:t>
            </a: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ASPIRE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84" charset="-128"/>
              </a:rPr>
              <a:t>ASPIRE </a:t>
            </a:r>
            <a:r>
              <a:rPr lang="fr-FR" dirty="0" err="1">
                <a:ea typeface="ＭＳ Ｐゴシック" pitchFamily="-84" charset="-128"/>
              </a:rPr>
              <a:t>Study</a:t>
            </a:r>
            <a:r>
              <a:rPr lang="en-GB" dirty="0">
                <a:ea typeface="ＭＳ Ｐゴシック" pitchFamily="-84" charset="-128"/>
              </a:rPr>
              <a:t>: SMV + PEG-IFN + RBV </a:t>
            </a:r>
            <a:r>
              <a:rPr lang="en-GB" dirty="0" smtClean="0">
                <a:ea typeface="ＭＳ Ｐゴシック" pitchFamily="-84" charset="-128"/>
              </a:rPr>
              <a:t/>
            </a:r>
            <a:br>
              <a:rPr lang="en-GB" dirty="0" smtClean="0">
                <a:ea typeface="ＭＳ Ｐゴシック" pitchFamily="-84" charset="-128"/>
              </a:rPr>
            </a:br>
            <a:r>
              <a:rPr lang="en-GB" dirty="0" smtClean="0">
                <a:ea typeface="ＭＳ Ｐゴシック" pitchFamily="-84" charset="-128"/>
              </a:rPr>
              <a:t>for </a:t>
            </a:r>
            <a:r>
              <a:rPr lang="en-GB" dirty="0">
                <a:ea typeface="ＭＳ Ｐゴシック" pitchFamily="-84" charset="-128"/>
              </a:rPr>
              <a:t>genotype 1 experienced patients</a:t>
            </a:r>
            <a:endParaRPr lang="fr-FR" dirty="0"/>
          </a:p>
        </p:txBody>
      </p:sp>
      <p:sp>
        <p:nvSpPr>
          <p:cNvPr id="13" name="Espace réservé du contenu 11"/>
          <p:cNvSpPr txBox="1">
            <a:spLocks/>
          </p:cNvSpPr>
          <p:nvPr/>
        </p:nvSpPr>
        <p:spPr bwMode="auto">
          <a:xfrm>
            <a:off x="828674" y="4149080"/>
            <a:ext cx="8351838" cy="1007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285750"/>
            <a:r>
              <a:rPr lang="en-US" sz="2000" b="0" dirty="0" smtClean="0">
                <a:solidFill>
                  <a:srgbClr val="000066"/>
                </a:solidFill>
                <a:latin typeface="+mn-lt"/>
              </a:rPr>
              <a:t>Viral breakthrough : 41/42</a:t>
            </a:r>
          </a:p>
          <a:p>
            <a:pPr marL="285750"/>
            <a:r>
              <a:rPr lang="en-US" sz="2000" b="0" dirty="0" smtClean="0">
                <a:solidFill>
                  <a:srgbClr val="000066"/>
                </a:solidFill>
                <a:latin typeface="+mn-lt"/>
              </a:rPr>
              <a:t>Relapse : 34/35</a:t>
            </a:r>
          </a:p>
          <a:p>
            <a:pPr marL="285750"/>
            <a:r>
              <a:rPr lang="en-US" sz="2000" b="0" dirty="0" smtClean="0">
                <a:solidFill>
                  <a:srgbClr val="000066"/>
                </a:solidFill>
                <a:latin typeface="+mn-lt"/>
              </a:rPr>
              <a:t>Mostly R155K or D168V alone or a combination of Q80K or Q80R, R155K, and/or D168E mutations</a:t>
            </a:r>
          </a:p>
          <a:p>
            <a:pPr marL="285750"/>
            <a:r>
              <a:rPr lang="en-US" sz="2000" b="0" dirty="0" smtClean="0">
                <a:solidFill>
                  <a:srgbClr val="000066"/>
                </a:solidFill>
                <a:latin typeface="+mn-lt"/>
              </a:rPr>
              <a:t>Genotype 1a : mainly R155K ; genotype 1b : mainly D168V</a:t>
            </a:r>
            <a:endParaRPr lang="en-US" sz="2000" b="0" dirty="0">
              <a:solidFill>
                <a:srgbClr val="00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795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5281</TotalTime>
  <Words>1652</Words>
  <Application>Microsoft Office PowerPoint</Application>
  <PresentationFormat>Affichage à l'écran (4:3)</PresentationFormat>
  <Paragraphs>564</Paragraphs>
  <Slides>11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HCV-trials.com 2015 </vt:lpstr>
      <vt:lpstr>ASPIRE Study: SMV + PEG-IFN + RBV  for genotype 1 experienced patients</vt:lpstr>
      <vt:lpstr>ASPIRE Study: SMV + PEG-IFN + RBV  for genotype 1 experienced patients</vt:lpstr>
      <vt:lpstr>ASPIRE Study: SMV + PEG-IFN + RBV  for genotype 1 experienced patients</vt:lpstr>
      <vt:lpstr>ASPIRE Study: SMV + PEG-IFN + RBV  for genotype 1 experienced patients</vt:lpstr>
      <vt:lpstr>ASPIRE Study: SMV + PEG-IFN + RBV  for genotype 1 experienced patients</vt:lpstr>
      <vt:lpstr>ASPIRE Study: SMV + PEG-IFN + RBV  for genotype 1 experienced patients</vt:lpstr>
      <vt:lpstr>ASPIRE Study: SMV + PEG-IFN + RBV  for genotype 1 experienced patients</vt:lpstr>
      <vt:lpstr>ASPIRE Study: SMV + PEG-IFN + RBV  for genotype 1 experienced patients</vt:lpstr>
      <vt:lpstr>ASPIRE Study: SMV + PEG-IFN + RBV  for genotype 1 experienced patients</vt:lpstr>
      <vt:lpstr>ASPIRE Study: SMV + PEG-IFN + RBV for genotype 1 experienced patients</vt:lpstr>
      <vt:lpstr>ASPIRE Study: SMV + PEG-IFN + RBV  for genotype 1 experienced patients</vt:lpstr>
    </vt:vector>
  </TitlesOfParts>
  <Company>AEI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Pilouk</cp:lastModifiedBy>
  <cp:revision>177</cp:revision>
  <dcterms:created xsi:type="dcterms:W3CDTF">2015-05-24T23:02:59Z</dcterms:created>
  <dcterms:modified xsi:type="dcterms:W3CDTF">2015-08-18T06:35:12Z</dcterms:modified>
</cp:coreProperties>
</file>