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84" r:id="rId2"/>
    <p:sldId id="285" r:id="rId3"/>
    <p:sldId id="286" r:id="rId4"/>
    <p:sldId id="287" r:id="rId5"/>
    <p:sldId id="288" r:id="rId6"/>
    <p:sldId id="289" r:id="rId7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000066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000066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DDDDD"/>
    <a:srgbClr val="000066"/>
    <a:srgbClr val="3366FF"/>
    <a:srgbClr val="00B200"/>
    <a:srgbClr val="FF6600"/>
    <a:srgbClr val="333399"/>
    <a:srgbClr val="10EB00"/>
    <a:srgbClr val="000000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DA37D80-6434-44D0-A028-1B22A696006F}" styleName="Style léger 3 - Accentuation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672" y="-112"/>
      </p:cViewPr>
      <p:guideLst>
        <p:guide orient="horz"/>
        <p:guide pos="575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FED37435-6F7F-4E73-AC05-7DFCA6B8B48E}" type="datetimeFigureOut">
              <a:rPr lang="fr-FR"/>
              <a:pPr>
                <a:defRPr/>
              </a:pPr>
              <a:t>22/07/15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1"/>
                </a:solidFill>
                <a:cs typeface="+mn-cs"/>
              </a:defRPr>
            </a:lvl1pPr>
          </a:lstStyle>
          <a:p>
            <a:pPr>
              <a:defRPr/>
            </a:pPr>
            <a:fld id="{9D35950B-3B05-4EEB-A27F-E7E72F71A98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46270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5525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ABD13AC1-ED3F-2A4B-9921-15F23555C253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208170" cy="260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303" tIns="46151" rIns="92303" bIns="46151">
            <a:prstTxWarp prst="textNoShape">
              <a:avLst/>
            </a:prstTxWarp>
          </a:bodyPr>
          <a:lstStyle/>
          <a:p>
            <a:pPr defTabSz="923215" fontAlgn="base">
              <a:spcBef>
                <a:spcPct val="0"/>
              </a:spcBef>
              <a:spcAft>
                <a:spcPct val="0"/>
              </a:spcAft>
            </a:pPr>
            <a:r>
              <a:rPr lang="fr-FR" sz="1300" dirty="0" err="1">
                <a:solidFill>
                  <a:prstClr val="black"/>
                </a:solidFill>
                <a:latin typeface="Trebuchet MS" pitchFamily="-1" charset="0"/>
                <a:ea typeface="ＭＳ Ｐゴシック" pitchFamily="-1" charset="-128"/>
                <a:cs typeface="ＭＳ Ｐゴシック" pitchFamily="-1" charset="-128"/>
              </a:rPr>
              <a:t>ARV-trial.com</a:t>
            </a:r>
            <a:endParaRPr lang="fr-FR" sz="1300" dirty="0">
              <a:solidFill>
                <a:prstClr val="black"/>
              </a:solidFill>
              <a:latin typeface="Trebuchet MS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7573" name="Rectangle 7"/>
          <p:cNvSpPr txBox="1">
            <a:spLocks noGrp="1" noChangeArrowheads="1"/>
          </p:cNvSpPr>
          <p:nvPr/>
        </p:nvSpPr>
        <p:spPr bwMode="auto">
          <a:xfrm>
            <a:off x="3614559" y="8424905"/>
            <a:ext cx="2968937" cy="4581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4982" tIns="42490" rIns="84982" bIns="42490" anchor="b">
            <a:prstTxWarp prst="textNoShape">
              <a:avLst/>
            </a:prstTxWarp>
          </a:bodyPr>
          <a:lstStyle/>
          <a:p>
            <a:pPr algn="r" defTabSz="851410" fontAlgn="base">
              <a:spcBef>
                <a:spcPct val="0"/>
              </a:spcBef>
              <a:spcAft>
                <a:spcPct val="0"/>
              </a:spcAft>
            </a:pPr>
            <a:fld id="{880136FD-DA54-CE44-8A56-02770BFDE739}" type="slidenum">
              <a:rPr lang="fr-FR" sz="1200">
                <a:solidFill>
                  <a:prstClr val="black"/>
                </a:solidFill>
                <a:latin typeface="Arial" pitchFamily="-1" charset="0"/>
                <a:ea typeface="ＭＳ Ｐゴシック" pitchFamily="-1" charset="-128"/>
                <a:cs typeface="ＭＳ Ｐゴシック" pitchFamily="-1" charset="-128"/>
              </a:rPr>
              <a:pPr algn="r" defTabSz="851410"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 sz="1200" dirty="0">
              <a:solidFill>
                <a:prstClr val="black"/>
              </a:solidFill>
              <a:latin typeface="Arial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925" y="1484313"/>
            <a:ext cx="4424363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11688" y="1484313"/>
            <a:ext cx="4424362" cy="4924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200"/>
            <a:ext cx="8351837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557338"/>
            <a:ext cx="8351838" cy="482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333399"/>
          </a:solidFill>
          <a:latin typeface="Trebuchet MS" pitchFamily="34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rgbClr val="FFFF00"/>
          </a:solidFill>
          <a:latin typeface="Trebuchet MS" pitchFamily="34" charset="0"/>
        </a:defRPr>
      </a:lvl9pPr>
    </p:titleStyle>
    <p:bodyStyle>
      <a:lvl1pPr marL="271463" indent="-271463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Font typeface="Wingdings" pitchFamily="2" charset="2"/>
        <a:buChar char="§"/>
        <a:defRPr sz="2400" b="1">
          <a:solidFill>
            <a:srgbClr val="0070C0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>
          <a:solidFill>
            <a:srgbClr val="000066"/>
          </a:solidFill>
          <a:latin typeface="+mn-lt"/>
        </a:defRPr>
      </a:lvl2pPr>
      <a:lvl3pPr marL="1144588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•"/>
        <a:defRPr sz="1600">
          <a:solidFill>
            <a:srgbClr val="000066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–"/>
        <a:defRPr sz="1400">
          <a:solidFill>
            <a:srgbClr val="000066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70C0"/>
        </a:buClr>
        <a:buChar char="»"/>
        <a:defRPr sz="1400">
          <a:solidFill>
            <a:srgbClr val="000066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0000"/>
        </a:buClr>
        <a:buChar char="»"/>
        <a:defRPr sz="1400">
          <a:solidFill>
            <a:srgbClr val="4D4D4D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e 37"/>
          <p:cNvGrpSpPr/>
          <p:nvPr/>
        </p:nvGrpSpPr>
        <p:grpSpPr>
          <a:xfrm>
            <a:off x="0" y="6570663"/>
            <a:ext cx="810950" cy="288111"/>
            <a:chOff x="0" y="6570663"/>
            <a:chExt cx="810950" cy="288111"/>
          </a:xfrm>
        </p:grpSpPr>
        <p:sp>
          <p:nvSpPr>
            <p:cNvPr id="23453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74120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234536" name="ZoneTexte 23"/>
            <p:cNvSpPr txBox="1">
              <a:spLocks noChangeArrowheads="1"/>
            </p:cNvSpPr>
            <p:nvPr/>
          </p:nvSpPr>
          <p:spPr bwMode="auto">
            <a:xfrm>
              <a:off x="5585" y="6581775"/>
              <a:ext cx="8053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ATOMIC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Espace réservé du contenu 2"/>
          <p:cNvSpPr txBox="1">
            <a:spLocks/>
          </p:cNvSpPr>
          <p:nvPr/>
        </p:nvSpPr>
        <p:spPr bwMode="auto">
          <a:xfrm>
            <a:off x="148093" y="112553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itchFamily="-109" charset="2"/>
              <a:buChar char="§"/>
              <a:defRPr/>
            </a:pPr>
            <a:r>
              <a:rPr lang="en-US" sz="2400" b="1" kern="0" dirty="0" smtClean="0">
                <a:solidFill>
                  <a:srgbClr val="0070C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  <a:endParaRPr lang="en-US" sz="2400" b="1" kern="0" dirty="0">
              <a:solidFill>
                <a:srgbClr val="0070C0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cxnSp>
        <p:nvCxnSpPr>
          <p:cNvPr id="234501" name="Connecteur droit 66"/>
          <p:cNvCxnSpPr>
            <a:cxnSpLocks noChangeShapeType="1"/>
          </p:cNvCxnSpPr>
          <p:nvPr/>
        </p:nvCxnSpPr>
        <p:spPr bwMode="auto">
          <a:xfrm rot="5400000">
            <a:off x="3449222" y="2399727"/>
            <a:ext cx="472781" cy="1588"/>
          </a:xfrm>
          <a:prstGeom prst="line">
            <a:avLst/>
          </a:prstGeom>
          <a:noFill/>
          <a:ln w="28575">
            <a:solidFill>
              <a:srgbClr val="333399"/>
            </a:solidFill>
            <a:round/>
            <a:headEnd/>
            <a:tailEnd type="triangle" w="med" len="med"/>
          </a:ln>
        </p:spPr>
      </p:cxnSp>
      <p:sp>
        <p:nvSpPr>
          <p:cNvPr id="234502" name="Espace réservé du contenu 2"/>
          <p:cNvSpPr>
            <a:spLocks/>
          </p:cNvSpPr>
          <p:nvPr/>
        </p:nvSpPr>
        <p:spPr bwMode="auto">
          <a:xfrm>
            <a:off x="148093" y="5493333"/>
            <a:ext cx="9104427" cy="11040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342900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Objective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SVR</a:t>
            </a:r>
            <a:r>
              <a:rPr lang="en-US" sz="1600" baseline="-250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24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by ITT-analysis, </a:t>
            </a:r>
            <a:r>
              <a:rPr lang="en-US" sz="1600" dirty="0" smtClean="0">
                <a:solidFill>
                  <a:srgbClr val="000066"/>
                </a:solidFill>
              </a:rPr>
              <a:t>detection of a 30% or 25% difference between </a:t>
            </a:r>
            <a:r>
              <a:rPr lang="en-US" sz="1600" dirty="0" smtClean="0">
                <a:solidFill>
                  <a:srgbClr val="000066"/>
                </a:solidFill>
              </a:rPr>
              <a:t>two </a:t>
            </a:r>
            <a:r>
              <a:rPr lang="en-US" sz="1600" dirty="0" smtClean="0">
                <a:solidFill>
                  <a:srgbClr val="000066"/>
                </a:solidFill>
              </a:rPr>
              <a:t>treatment groups,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2-sided significance level of 5%,</a:t>
            </a:r>
            <a:r>
              <a:rPr lang="en-US" sz="1600" dirty="0" smtClean="0">
                <a:solidFill>
                  <a:srgbClr val="000066"/>
                </a:solidFill>
              </a:rPr>
              <a:t> </a:t>
            </a:r>
            <a:r>
              <a:rPr lang="en-US" sz="16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90% power</a:t>
            </a:r>
          </a:p>
          <a:p>
            <a:pPr marL="800100" lvl="1" indent="-342900" defTabSz="914400" fontAlgn="base">
              <a:spcBef>
                <a:spcPts val="72"/>
              </a:spcBef>
              <a:spcAft>
                <a:spcPct val="0"/>
              </a:spcAft>
              <a:buClr>
                <a:srgbClr val="CC3300"/>
              </a:buClr>
              <a:buFont typeface="Wingdings" pitchFamily="-1" charset="2"/>
              <a:buChar char="§"/>
            </a:pPr>
            <a:endParaRPr lang="en-US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07880" name="Group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794726"/>
              </p:ext>
            </p:extLst>
          </p:nvPr>
        </p:nvGraphicFramePr>
        <p:xfrm>
          <a:off x="5091568" y="2151594"/>
          <a:ext cx="1616990" cy="638351"/>
        </p:xfrm>
        <a:graphic>
          <a:graphicData uri="http://schemas.openxmlformats.org/drawingml/2006/table">
            <a:tbl>
              <a:tblPr/>
              <a:tblGrid>
                <a:gridCol w="1616990"/>
              </a:tblGrid>
              <a:tr h="638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PEG</a:t>
                      </a: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07888" name="Group 16"/>
          <p:cNvGraphicFramePr>
            <a:graphicFrameLocks noGrp="1"/>
          </p:cNvGraphicFramePr>
          <p:nvPr/>
        </p:nvGraphicFramePr>
        <p:xfrm>
          <a:off x="5091568" y="2916684"/>
          <a:ext cx="3235438" cy="368300"/>
        </p:xfrm>
        <a:graphic>
          <a:graphicData uri="http://schemas.openxmlformats.org/drawingml/2006/table">
            <a:tbl>
              <a:tblPr/>
              <a:tblGrid>
                <a:gridCol w="3235438"/>
              </a:tblGrid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 + RBV**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</a:tr>
            </a:tbl>
          </a:graphicData>
        </a:graphic>
      </p:graphicFrame>
      <p:sp>
        <p:nvSpPr>
          <p:cNvPr id="234519" name="Oval 170"/>
          <p:cNvSpPr>
            <a:spLocks noChangeArrowheads="1"/>
          </p:cNvSpPr>
          <p:nvPr/>
        </p:nvSpPr>
        <p:spPr bwMode="auto">
          <a:xfrm>
            <a:off x="2843808" y="1260609"/>
            <a:ext cx="1656184" cy="908864"/>
          </a:xfrm>
          <a:prstGeom prst="ellipse">
            <a:avLst/>
          </a:prstGeom>
          <a:solidFill>
            <a:srgbClr val="E5E5F7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98994">
                <a:alpha val="74997"/>
              </a:srgbClr>
            </a:prstShdw>
          </a:effectLst>
        </p:spPr>
        <p:txBody>
          <a:bodyPr wrap="none" lIns="0" tIns="0" rIns="0" bIns="0" anchor="ctr">
            <a:prstTxWarp prst="textNoShape">
              <a:avLst/>
            </a:prstTxWarp>
            <a:no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Randomisation</a:t>
            </a: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*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1 : 2 : 3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Open-label</a:t>
            </a:r>
            <a:endParaRPr lang="en-US" sz="1400" b="1" dirty="0">
              <a:solidFill>
                <a:srgbClr val="000066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234521" name="ZoneTexte 71"/>
          <p:cNvSpPr txBox="1">
            <a:spLocks noChangeArrowheads="1"/>
          </p:cNvSpPr>
          <p:nvPr/>
        </p:nvSpPr>
        <p:spPr bwMode="auto">
          <a:xfrm>
            <a:off x="132583" y="4291466"/>
            <a:ext cx="890346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ea typeface="ＭＳ Ｐゴシック" pitchFamily="-1" charset="-128"/>
                <a:cs typeface="ＭＳ Ｐゴシック" pitchFamily="-1" charset="-128"/>
              </a:rPr>
              <a:t>* </a:t>
            </a:r>
            <a:r>
              <a:rPr lang="en-US" sz="1200" dirty="0" err="1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Randomisation</a:t>
            </a:r>
            <a:r>
              <a:rPr lang="en-US" sz="1200" dirty="0" smtClean="0">
                <a:solidFill>
                  <a:srgbClr val="000066"/>
                </a:solidFill>
                <a:ea typeface="ＭＳ Ｐゴシック" pitchFamily="-1" charset="-128"/>
                <a:cs typeface="ＭＳ Ｐゴシック" pitchFamily="-1" charset="-128"/>
              </a:rPr>
              <a:t> was stratified on IL28 genotype (CC or non-CC) and HCV RNA (&lt; or ≥ 800,000 IU/ml)</a:t>
            </a:r>
          </a:p>
          <a:p>
            <a:r>
              <a:rPr lang="en-US" sz="1200" dirty="0" smtClean="0"/>
              <a:t>** Genotypes 4</a:t>
            </a:r>
            <a:r>
              <a:rPr lang="en-US" sz="1200" dirty="0"/>
              <a:t> </a:t>
            </a:r>
            <a:r>
              <a:rPr lang="en-US" sz="1200" dirty="0" smtClean="0"/>
              <a:t>and 6 received SOF + PEG-IFN + RBV for 24 weeks</a:t>
            </a:r>
          </a:p>
          <a:p>
            <a:r>
              <a:rPr lang="en-US" sz="1200" dirty="0" smtClean="0"/>
              <a:t>*** </a:t>
            </a:r>
            <a:r>
              <a:rPr lang="en-US" sz="1200" dirty="0" err="1" smtClean="0"/>
              <a:t>Randomisation</a:t>
            </a:r>
            <a:r>
              <a:rPr lang="en-US" sz="1200" dirty="0" smtClean="0"/>
              <a:t> to extension phase only if HCV RNA &lt; 15 IU/ml at W4</a:t>
            </a:r>
            <a:endParaRPr lang="en-US" sz="1200" baseline="30000" dirty="0">
              <a:solidFill>
                <a:srgbClr val="000066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34522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ATOMIC Study: SOF + PEG-IFN</a:t>
            </a:r>
            <a:r>
              <a:rPr lang="en-US" sz="28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for HCV genotypes 1, </a:t>
            </a:r>
            <a:r>
              <a:rPr lang="en-US" sz="2800" smtClean="0">
                <a:ea typeface="ＭＳ Ｐゴシック" pitchFamily="-1" charset="-128"/>
                <a:cs typeface="ＭＳ Ｐゴシック" pitchFamily="-1" charset="-128"/>
              </a:rPr>
              <a:t>4, 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6" name="Line 172"/>
          <p:cNvSpPr>
            <a:spLocks noChangeShapeType="1"/>
          </p:cNvSpPr>
          <p:nvPr/>
        </p:nvSpPr>
        <p:spPr bwMode="auto">
          <a:xfrm>
            <a:off x="6716871" y="1804385"/>
            <a:ext cx="0" cy="2228585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en-US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29" name="Oval 110"/>
          <p:cNvSpPr>
            <a:spLocks noChangeArrowheads="1"/>
          </p:cNvSpPr>
          <p:nvPr/>
        </p:nvSpPr>
        <p:spPr bwMode="auto">
          <a:xfrm>
            <a:off x="6428733" y="1394949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W12</a:t>
            </a:r>
            <a:endParaRPr lang="en-US" sz="160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31" name="Line 172"/>
          <p:cNvSpPr>
            <a:spLocks noChangeShapeType="1"/>
          </p:cNvSpPr>
          <p:nvPr/>
        </p:nvSpPr>
        <p:spPr bwMode="auto">
          <a:xfrm>
            <a:off x="8361911" y="1796597"/>
            <a:ext cx="0" cy="2236373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endParaRPr lang="fr-FR" sz="2400" i="1">
              <a:solidFill>
                <a:srgbClr val="FFFFFF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4" name="Oval 110"/>
          <p:cNvSpPr>
            <a:spLocks noChangeArrowheads="1"/>
          </p:cNvSpPr>
          <p:nvPr/>
        </p:nvSpPr>
        <p:spPr bwMode="auto">
          <a:xfrm>
            <a:off x="8063363" y="1387161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rgbClr val="00B0F0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>
            <a:prstTxWarp prst="textNoShape">
              <a:avLst/>
            </a:prstTxWarp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1600" b="1" dirty="0" smtClean="0">
                <a:solidFill>
                  <a:srgbClr val="0066FF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W24</a:t>
            </a:r>
            <a:endParaRPr lang="en-GB" sz="1600" dirty="0">
              <a:solidFill>
                <a:srgbClr val="0066FF"/>
              </a:solidFill>
              <a:latin typeface="Calibri" pitchFamily="-109" charset="0"/>
              <a:ea typeface="ＭＳ Ｐゴシック" pitchFamily="-109" charset="-128"/>
              <a:cs typeface="ＭＳ Ｐゴシック" pitchFamily="-109" charset="-128"/>
            </a:endParaRPr>
          </a:p>
        </p:txBody>
      </p:sp>
      <p:sp>
        <p:nvSpPr>
          <p:cNvPr id="45" name="Rectangle 9"/>
          <p:cNvSpPr>
            <a:spLocks noChangeArrowheads="1"/>
          </p:cNvSpPr>
          <p:nvPr/>
        </p:nvSpPr>
        <p:spPr bwMode="auto">
          <a:xfrm>
            <a:off x="4516574" y="2827228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125</a:t>
            </a:r>
            <a:endParaRPr lang="en-US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4516574" y="2248606"/>
            <a:ext cx="59022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52</a:t>
            </a:r>
            <a:endParaRPr lang="en-US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36" name="AutoShape 162"/>
          <p:cNvSpPr>
            <a:spLocks noChangeArrowheads="1"/>
          </p:cNvSpPr>
          <p:nvPr/>
        </p:nvSpPr>
        <p:spPr bwMode="auto">
          <a:xfrm>
            <a:off x="507304" y="2066327"/>
            <a:ext cx="2336504" cy="2009061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 w="9525">
            <a:noFill/>
            <a:round/>
            <a:headEnd/>
            <a:tailEnd/>
          </a:ln>
          <a:effectLst>
            <a:prstShdw prst="shdw17" dist="17961" dir="2700000">
              <a:srgbClr val="888894">
                <a:alpha val="74997"/>
              </a:srgbClr>
            </a:prstShdw>
          </a:effectLst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≥ 18 years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Chronic HCV infection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Genotype 1, 4, 6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Treatment-naïve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HCV RNA ≥ 50,000 IU/ml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cirrhosis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No HBV or HIV </a:t>
            </a:r>
            <a:b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</a:br>
            <a:r>
              <a:rPr lang="en-US" sz="1400" b="1" dirty="0" smtClean="0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co-infection</a:t>
            </a:r>
          </a:p>
        </p:txBody>
      </p:sp>
      <p:sp>
        <p:nvSpPr>
          <p:cNvPr id="47" name="Rectangle 46"/>
          <p:cNvSpPr/>
          <p:nvPr/>
        </p:nvSpPr>
        <p:spPr>
          <a:xfrm>
            <a:off x="-1" y="4932457"/>
            <a:ext cx="91424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SOF : 400 mg </a:t>
            </a:r>
            <a:r>
              <a:rPr lang="en-US" sz="1600" dirty="0" err="1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qd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 ; PEG-IFN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Symbol" charset="2"/>
              </a:rPr>
              <a:t>α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-2a : 180 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Symbol" charset="2"/>
              </a:rPr>
              <a:t>μ</a:t>
            </a: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g SC once weekly</a:t>
            </a:r>
          </a:p>
          <a:p>
            <a:pPr marL="800100" lvl="1" indent="-342900" defTabSz="914400" fontAlgn="base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</a:pPr>
            <a:r>
              <a:rPr lang="en-US" sz="1600" dirty="0" smtClean="0">
                <a:solidFill>
                  <a:srgbClr val="000066"/>
                </a:solidFill>
                <a:latin typeface="+mn-lt"/>
                <a:ea typeface="ＭＳ Ｐゴシック" pitchFamily="-1" charset="-128"/>
                <a:cs typeface="ＭＳ Ｐゴシック" pitchFamily="-1" charset="-128"/>
              </a:rPr>
              <a:t>RBV weight based (bid dosing) : 1000 mg/day if &lt; 75 kg or 1200 mg/day if ≥ 75 kg</a:t>
            </a:r>
          </a:p>
        </p:txBody>
      </p:sp>
      <p:sp>
        <p:nvSpPr>
          <p:cNvPr id="48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Lancet 2013;381:2100-7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30" name="Group 16"/>
          <p:cNvGraphicFramePr>
            <a:graphicFrameLocks noGrp="1"/>
          </p:cNvGraphicFramePr>
          <p:nvPr/>
        </p:nvGraphicFramePr>
        <p:xfrm>
          <a:off x="5091568" y="3417601"/>
          <a:ext cx="1620665" cy="638351"/>
        </p:xfrm>
        <a:graphic>
          <a:graphicData uri="http://schemas.openxmlformats.org/drawingml/2006/table">
            <a:tbl>
              <a:tblPr/>
              <a:tblGrid>
                <a:gridCol w="1620665"/>
              </a:tblGrid>
              <a:tr h="6383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PEG-IFN + RBV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5" name="Group 16"/>
          <p:cNvGraphicFramePr>
            <a:graphicFrameLocks noGrp="1"/>
          </p:cNvGraphicFramePr>
          <p:nvPr/>
        </p:nvGraphicFramePr>
        <p:xfrm>
          <a:off x="6716871" y="3733482"/>
          <a:ext cx="1620000" cy="310895"/>
        </p:xfrm>
        <a:graphic>
          <a:graphicData uri="http://schemas.openxmlformats.org/drawingml/2006/table">
            <a:tbl>
              <a:tblPr/>
              <a:tblGrid>
                <a:gridCol w="1620000"/>
              </a:tblGrid>
              <a:tr h="296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RBV***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0" name="Group 16"/>
          <p:cNvGraphicFramePr>
            <a:graphicFrameLocks noGrp="1"/>
          </p:cNvGraphicFramePr>
          <p:nvPr/>
        </p:nvGraphicFramePr>
        <p:xfrm>
          <a:off x="6721611" y="3416573"/>
          <a:ext cx="1601021" cy="310895"/>
        </p:xfrm>
        <a:graphic>
          <a:graphicData uri="http://schemas.openxmlformats.org/drawingml/2006/table">
            <a:tbl>
              <a:tblPr/>
              <a:tblGrid>
                <a:gridCol w="1601021"/>
              </a:tblGrid>
              <a:tr h="2748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SOF***</a:t>
                      </a:r>
                      <a:endParaRPr kumimoji="0" lang="en-GB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</a:tbl>
          </a:graphicData>
        </a:graphic>
      </p:graphicFrame>
      <p:sp>
        <p:nvSpPr>
          <p:cNvPr id="50" name="Rectangle 9"/>
          <p:cNvSpPr>
            <a:spLocks noChangeArrowheads="1"/>
          </p:cNvSpPr>
          <p:nvPr/>
        </p:nvSpPr>
        <p:spPr bwMode="auto">
          <a:xfrm>
            <a:off x="4516574" y="3449592"/>
            <a:ext cx="66877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defTabSz="914400"/>
            <a:r>
              <a:rPr lang="en-US" sz="1200" b="1" dirty="0" smtClean="0">
                <a:solidFill>
                  <a:srgbClr val="C00000"/>
                </a:solidFill>
                <a:latin typeface="Calibri" pitchFamily="-1" charset="0"/>
                <a:ea typeface="Arial" pitchFamily="-1" charset="0"/>
                <a:cs typeface="Arial" pitchFamily="-1" charset="0"/>
              </a:rPr>
              <a:t>N = 156</a:t>
            </a:r>
            <a:endParaRPr lang="en-US" sz="1200" b="1" dirty="0">
              <a:solidFill>
                <a:srgbClr val="C00000"/>
              </a:solidFill>
              <a:latin typeface="Calibri" pitchFamily="-1" charset="0"/>
              <a:ea typeface="Arial" pitchFamily="-1" charset="0"/>
              <a:cs typeface="Arial" pitchFamily="-1" charset="0"/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3059832" y="2708920"/>
            <a:ext cx="1172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70C0"/>
                </a:solidFill>
                <a:latin typeface="Calibri" pitchFamily="34" charset="0"/>
              </a:rPr>
              <a:t>Genotype 1</a:t>
            </a:r>
            <a:endParaRPr lang="en-US" sz="16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cxnSp>
        <p:nvCxnSpPr>
          <p:cNvPr id="59" name="Connecteur droit avec flèche 58"/>
          <p:cNvCxnSpPr>
            <a:stCxn id="36" idx="3"/>
          </p:cNvCxnSpPr>
          <p:nvPr/>
        </p:nvCxnSpPr>
        <p:spPr>
          <a:xfrm flipV="1">
            <a:off x="2843808" y="3068960"/>
            <a:ext cx="2232248" cy="1898"/>
          </a:xfrm>
          <a:prstGeom prst="straightConnector1">
            <a:avLst/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en angle 64"/>
          <p:cNvCxnSpPr>
            <a:stCxn id="36" idx="3"/>
          </p:cNvCxnSpPr>
          <p:nvPr/>
        </p:nvCxnSpPr>
        <p:spPr>
          <a:xfrm flipV="1">
            <a:off x="2843808" y="2492896"/>
            <a:ext cx="2232248" cy="577962"/>
          </a:xfrm>
          <a:prstGeom prst="bentConnector3">
            <a:avLst>
              <a:gd name="adj1" fmla="val 77482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cteur en angle 66"/>
          <p:cNvCxnSpPr>
            <a:stCxn id="36" idx="3"/>
          </p:cNvCxnSpPr>
          <p:nvPr/>
        </p:nvCxnSpPr>
        <p:spPr>
          <a:xfrm>
            <a:off x="2843808" y="3070858"/>
            <a:ext cx="2304256" cy="646174"/>
          </a:xfrm>
          <a:prstGeom prst="bentConnector3">
            <a:avLst>
              <a:gd name="adj1" fmla="val 74613"/>
            </a:avLst>
          </a:prstGeom>
          <a:ln w="19050">
            <a:solidFill>
              <a:srgbClr val="333399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ATOMIC Study: SOF + PEG-IFN</a:t>
            </a:r>
            <a:r>
              <a:rPr lang="en-US" sz="28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for HCV genotypes 1, 4, 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66086067"/>
              </p:ext>
            </p:extLst>
          </p:nvPr>
        </p:nvGraphicFramePr>
        <p:xfrm>
          <a:off x="323032" y="1658939"/>
          <a:ext cx="8353424" cy="4712381"/>
        </p:xfrm>
        <a:graphic>
          <a:graphicData uri="http://schemas.openxmlformats.org/drawingml/2006/table">
            <a:tbl>
              <a:tblPr/>
              <a:tblGrid>
                <a:gridCol w="3060014"/>
                <a:gridCol w="1696756"/>
                <a:gridCol w="1729014"/>
                <a:gridCol w="1867640"/>
              </a:tblGrid>
              <a:tr h="66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24W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extension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Mean age, years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Female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Body mass index, mean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27.6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28.4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genotype 1a / 1b / 4 / 6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77 / 23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68 / 19 / 9 / 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75 / 25 / 0 / 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IL28B CC genotype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HCV RNA log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IU/ml, mean (SD)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6.5 ± 0.7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6.3 ± 0.7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6.4 ± 0.8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6984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Discontinued treatment, 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For AE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+ 12 during extension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856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Completed follow-up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GB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Baseline </a:t>
            </a:r>
            <a:r>
              <a:rPr lang="en-GB" sz="2400" b="1" dirty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characteristics and patient disposition</a:t>
            </a:r>
          </a:p>
        </p:txBody>
      </p:sp>
      <p:grpSp>
        <p:nvGrpSpPr>
          <p:cNvPr id="4" name="Groupe 3"/>
          <p:cNvGrpSpPr/>
          <p:nvPr/>
        </p:nvGrpSpPr>
        <p:grpSpPr>
          <a:xfrm>
            <a:off x="0" y="6570663"/>
            <a:ext cx="810950" cy="288111"/>
            <a:chOff x="0" y="6570663"/>
            <a:chExt cx="81095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74120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585" y="6581775"/>
              <a:ext cx="8053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ATOMIC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Lancet 2013;381:2100-7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ATOMIC Study: SOF + PEG-IFN</a:t>
            </a:r>
            <a:r>
              <a:rPr lang="en-US" sz="28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for HCV genotypes 1, 4, 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236621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94356198"/>
              </p:ext>
            </p:extLst>
          </p:nvPr>
        </p:nvGraphicFramePr>
        <p:xfrm>
          <a:off x="251520" y="1670051"/>
          <a:ext cx="8353424" cy="3660334"/>
        </p:xfrm>
        <a:graphic>
          <a:graphicData uri="http://schemas.openxmlformats.org/drawingml/2006/table">
            <a:tbl>
              <a:tblPr/>
              <a:tblGrid>
                <a:gridCol w="3060014"/>
                <a:gridCol w="1696756"/>
                <a:gridCol w="1729014"/>
                <a:gridCol w="1867640"/>
              </a:tblGrid>
              <a:tr h="6293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24W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extension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452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(HCV RNA &lt; 15 IU/ml), ITT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77 to 96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82 to 94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81 to 92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52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per-protocol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96%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86 to 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93 to 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97%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93 to 99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149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for baseline HCV RNA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≥ 800,000 IU/ml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87%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452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genotype 4 (N = 11)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48 to 98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4522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SVR</a:t>
                      </a:r>
                      <a:r>
                        <a:rPr kumimoji="0" lang="en-GB" sz="14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genotype 6 (N = 5)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95% CI : 48 to 100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-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456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Relapse post-treatment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236614" name="Rectangle 6"/>
          <p:cNvSpPr>
            <a:spLocks noChangeArrowheads="1"/>
          </p:cNvSpPr>
          <p:nvPr/>
        </p:nvSpPr>
        <p:spPr bwMode="auto">
          <a:xfrm>
            <a:off x="971550" y="1295400"/>
            <a:ext cx="7162800" cy="317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defTabSz="914400" fontAlgn="base">
              <a:lnSpc>
                <a:spcPts val="1525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sz="2400" b="1" dirty="0" err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Virologic</a:t>
            </a: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 outcome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374515" y="5327688"/>
            <a:ext cx="8665359" cy="922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Aft>
                <a:spcPct val="0"/>
              </a:spcAft>
              <a:buClr>
                <a:srgbClr val="0070C0"/>
              </a:buClr>
              <a:buSzTx/>
              <a:buFont typeface="Wingdings" pitchFamily="-1" charset="2"/>
              <a:buChar char="§"/>
              <a:tabLst/>
              <a:defRPr/>
            </a:pPr>
            <a:r>
              <a:rPr lang="en-US" kern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Relapses post completion of treatment : 4 by W4, 2 by W8, 1 by W12</a:t>
            </a: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Arial" pitchFamily="34" charset="0"/>
              <a:buChar char="–"/>
              <a:defRPr/>
            </a:pPr>
            <a:r>
              <a:rPr lang="en-US" kern="0" noProof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6/7 : IL28B CC</a:t>
            </a:r>
          </a:p>
          <a:p>
            <a:pPr marL="34290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kumimoji="0" lang="en-US" i="0" u="none" strike="noStrike" kern="0" cap="none" spc="0" normalizeH="0" baseline="0" smtClean="0">
                <a:ln>
                  <a:noFill/>
                </a:ln>
                <a:effectLst/>
                <a:uLnTx/>
                <a:uFillTx/>
                <a:latin typeface="+mn-lt"/>
                <a:ea typeface="ＭＳ Ｐゴシック" pitchFamily="-1" charset="-128"/>
                <a:cs typeface="ＭＳ Ｐゴシック" pitchFamily="-1" charset="-128"/>
              </a:rPr>
              <a:t>4 additional patients did not complete treatment and had virologic failure</a:t>
            </a:r>
            <a:endParaRPr kumimoji="0" lang="en-US" i="0" u="none" strike="noStrike" kern="0" cap="none" spc="0" normalizeH="0" baseline="0" noProof="0" smtClean="0">
              <a:ln>
                <a:noFill/>
              </a:ln>
              <a:effectLst/>
              <a:uLnTx/>
              <a:uFillTx/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342900" lvl="0" indent="-342900" defTabSz="914400" eaLnBrk="0" fontAlgn="base" hangingPunct="0">
              <a:spcAft>
                <a:spcPct val="0"/>
              </a:spcAft>
              <a:buClr>
                <a:srgbClr val="0070C0"/>
              </a:buClr>
              <a:buFont typeface="Wingdings" pitchFamily="-1" charset="2"/>
              <a:buChar char="§"/>
              <a:defRPr/>
            </a:pPr>
            <a:r>
              <a:rPr lang="en-US" kern="0" smtClean="0">
                <a:latin typeface="+mn-lt"/>
                <a:ea typeface="ＭＳ Ｐゴシック" pitchFamily="-1" charset="-128"/>
                <a:cs typeface="ＭＳ Ｐゴシック" pitchFamily="-1" charset="-128"/>
              </a:rPr>
              <a:t>No mutations detected in the 11 patients</a:t>
            </a:r>
            <a:endParaRPr lang="en-US" kern="0" baseline="-2500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  <a:p>
            <a:pPr marL="800100" lvl="1" indent="-342900" defTabSz="914400" eaLnBrk="0" fontAlgn="base" hangingPunct="0">
              <a:spcAft>
                <a:spcPct val="0"/>
              </a:spcAft>
              <a:buClr>
                <a:srgbClr val="0070C0"/>
              </a:buClr>
            </a:pPr>
            <a:endParaRPr lang="en-US" sz="1400" kern="0" dirty="0" smtClean="0">
              <a:latin typeface="+mn-lt"/>
              <a:ea typeface="ＭＳ Ｐゴシック" pitchFamily="-1" charset="-128"/>
              <a:cs typeface="ＭＳ Ｐゴシック" pitchFamily="-1" charset="-128"/>
            </a:endParaRPr>
          </a:p>
        </p:txBody>
      </p:sp>
      <p:grpSp>
        <p:nvGrpSpPr>
          <p:cNvPr id="5" name="Groupe 4"/>
          <p:cNvGrpSpPr/>
          <p:nvPr/>
        </p:nvGrpSpPr>
        <p:grpSpPr>
          <a:xfrm>
            <a:off x="0" y="6570663"/>
            <a:ext cx="810950" cy="288111"/>
            <a:chOff x="0" y="6570663"/>
            <a:chExt cx="81095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74120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7" name="ZoneTexte 23"/>
            <p:cNvSpPr txBox="1">
              <a:spLocks noChangeArrowheads="1"/>
            </p:cNvSpPr>
            <p:nvPr/>
          </p:nvSpPr>
          <p:spPr bwMode="auto">
            <a:xfrm>
              <a:off x="5585" y="6581775"/>
              <a:ext cx="8053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ATOMIC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9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Lancet 2013;381:2100-7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98653" y="1122253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Most frequent adverse events, n (%)</a:t>
            </a:r>
            <a:endParaRPr lang="en-US" sz="2400" b="1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ATOMIC Study: SOF + PEG-IFN</a:t>
            </a:r>
            <a:r>
              <a:rPr lang="en-US" sz="28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for HCV genotypes 1, 4, 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8381082"/>
              </p:ext>
            </p:extLst>
          </p:nvPr>
        </p:nvGraphicFramePr>
        <p:xfrm>
          <a:off x="323528" y="1686116"/>
          <a:ext cx="8652077" cy="4691522"/>
        </p:xfrm>
        <a:graphic>
          <a:graphicData uri="http://schemas.openxmlformats.org/drawingml/2006/table">
            <a:tbl>
              <a:tblPr/>
              <a:tblGrid>
                <a:gridCol w="1656184"/>
                <a:gridCol w="1440160"/>
                <a:gridCol w="1368152"/>
                <a:gridCol w="1847627"/>
                <a:gridCol w="2339954"/>
              </a:tblGrid>
              <a:tr h="488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</a:t>
                      </a:r>
                      <a:b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24W</a:t>
                      </a:r>
                      <a:b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US" sz="1400" b="1" i="0" u="none" strike="noStrike" cap="none" normalizeH="0" baseline="0" noProof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125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 </a:t>
                      </a:r>
                      <a:b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extension SOF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75</a:t>
                      </a:r>
                      <a:endParaRPr kumimoji="0" lang="en-US" sz="1400" b="1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</a:t>
                      </a:r>
                      <a:b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extension SOF + RBV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75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Fatigue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64%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48%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Headache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27%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43%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Nausea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31%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34%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36%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2387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Insomnia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28%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Rash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Chills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Neutropenia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23%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11%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Decreased appetite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20%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Fever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24%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Diarrhea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16%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Arthralgia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18%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9%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Dizziness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21%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186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Dyspnea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14%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13%</a:t>
                      </a:r>
                      <a:endParaRPr kumimoji="0" lang="en-US" sz="1200" b="1" i="0" u="none" strike="noStrike" cap="none" normalizeH="0" baseline="0" noProof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US" sz="1200" b="1" i="0" u="none" strike="noStrike" cap="none" normalizeH="0" baseline="0" noProof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15%</a:t>
                      </a:r>
                      <a:endParaRPr kumimoji="0" lang="en-US" sz="1200" b="1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0" y="6570663"/>
            <a:ext cx="810950" cy="288111"/>
            <a:chOff x="0" y="6570663"/>
            <a:chExt cx="81095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74120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585" y="6581775"/>
              <a:ext cx="8053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ATOMIC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Lancet 2013;381:2100-7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520" y="1122253"/>
            <a:ext cx="874871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Calibri" pitchFamily="-1" charset="0"/>
                <a:ea typeface="ＭＳ Ｐゴシック" pitchFamily="-1" charset="-128"/>
                <a:cs typeface="ＭＳ Ｐゴシック" pitchFamily="-1" charset="-128"/>
              </a:rPr>
              <a:t>Adverse events and laboratory abnormalities, N (%)</a:t>
            </a:r>
            <a:endParaRPr lang="en-US" sz="2400" b="1" dirty="0">
              <a:solidFill>
                <a:srgbClr val="0070C0"/>
              </a:solidFill>
              <a:latin typeface="Calibri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ATOMIC Study: SOF + PEG-IFN</a:t>
            </a:r>
            <a:r>
              <a:rPr lang="en-US" sz="28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for HCV genotypes 1, 4, 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graphicFrame>
        <p:nvGraphicFramePr>
          <p:cNvPr id="7" name="Group 77"/>
          <p:cNvGraphicFramePr>
            <a:graphicFrameLocks noGrp="1"/>
          </p:cNvGraphicFramePr>
          <p:nvPr>
            <p:ph idx="4294967295"/>
          </p:nvPr>
        </p:nvGraphicFramePr>
        <p:xfrm>
          <a:off x="107504" y="1701801"/>
          <a:ext cx="8788627" cy="4644226"/>
        </p:xfrm>
        <a:graphic>
          <a:graphicData uri="http://schemas.openxmlformats.org/drawingml/2006/table">
            <a:tbl>
              <a:tblPr/>
              <a:tblGrid>
                <a:gridCol w="3646707"/>
                <a:gridCol w="1570372"/>
                <a:gridCol w="1479665"/>
                <a:gridCol w="2091883"/>
              </a:tblGrid>
              <a:tr h="5598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52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24W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125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6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SOF + PR 12W </a:t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+  extension 12W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 = 155</a:t>
                      </a:r>
                      <a:endParaRPr kumimoji="0" lang="en-GB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200"/>
                    </a:solidFill>
                  </a:tcPr>
                </a:tc>
              </a:tr>
              <a:tr h="369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AE leading to discontinuation 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in genotype 1, N (%)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 (6%)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19 (18%)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7 (5%)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91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Anemia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leading to dose reduction </a:t>
                      </a:r>
                      <a:b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</a:b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of RBV or treatment interruption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5 (10%)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 (20%)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 (23%)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Serious adverse events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6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Haemoglobin decreased, grade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30%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29%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White blood cells decreased,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8%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Neutrophils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 decreased,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25%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17%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Platelets decreased, grade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AST,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ALT,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4%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Hyperglycemia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grade 3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2%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3%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277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Total </a:t>
                      </a:r>
                      <a:r>
                        <a:rPr kumimoji="0" lang="en-GB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bilirubin</a:t>
                      </a: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, grade 3-4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0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5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-109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itchFamily="-109" charset="0"/>
                          <a:ea typeface="ＭＳ Ｐゴシック" pitchFamily="-109" charset="-128"/>
                          <a:cs typeface="ＭＳ Ｐゴシック" pitchFamily="-109" charset="-128"/>
                        </a:rPr>
                        <a:t>&lt; 1%</a:t>
                      </a: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itchFamily="-109" charset="0"/>
                        <a:ea typeface="ＭＳ Ｐゴシック" pitchFamily="-109" charset="-128"/>
                        <a:cs typeface="ＭＳ Ｐゴシック" pitchFamily="-109" charset="-128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D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pSp>
        <p:nvGrpSpPr>
          <p:cNvPr id="4" name="Groupe 3"/>
          <p:cNvGrpSpPr/>
          <p:nvPr/>
        </p:nvGrpSpPr>
        <p:grpSpPr>
          <a:xfrm>
            <a:off x="0" y="6570663"/>
            <a:ext cx="810950" cy="288111"/>
            <a:chOff x="0" y="6570663"/>
            <a:chExt cx="810950" cy="288111"/>
          </a:xfrm>
        </p:grpSpPr>
        <p:sp>
          <p:nvSpPr>
            <p:cNvPr id="6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74120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8" name="ZoneTexte 23"/>
            <p:cNvSpPr txBox="1">
              <a:spLocks noChangeArrowheads="1"/>
            </p:cNvSpPr>
            <p:nvPr/>
          </p:nvSpPr>
          <p:spPr bwMode="auto">
            <a:xfrm>
              <a:off x="5585" y="6581775"/>
              <a:ext cx="8053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ATOMIC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10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Lancet 2013;381:2100-7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ATOMIC Study: SOF + PEG-IFN</a:t>
            </a:r>
            <a:r>
              <a:rPr lang="en-US" sz="2800" dirty="0" smtClean="0">
                <a:latin typeface="Symbol" charset="2"/>
                <a:ea typeface="ＭＳ Ｐゴシック" pitchFamily="-1" charset="-128"/>
                <a:cs typeface="Symbol" charset="2"/>
              </a:rPr>
              <a:t>a</a:t>
            </a: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-2a + RBV </a:t>
            </a:r>
            <a:b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800" dirty="0" smtClean="0">
                <a:ea typeface="ＭＳ Ｐゴシック" pitchFamily="-1" charset="-128"/>
                <a:cs typeface="ＭＳ Ｐゴシック" pitchFamily="-1" charset="-128"/>
              </a:rPr>
              <a:t>for HCV genotypes 1, 4, 6</a:t>
            </a:r>
            <a:endParaRPr lang="en-US" sz="2800" dirty="0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750" y="1340768"/>
            <a:ext cx="8351838" cy="4824412"/>
          </a:xfrm>
        </p:spPr>
        <p:txBody>
          <a:bodyPr/>
          <a:lstStyle/>
          <a:p>
            <a:r>
              <a:rPr lang="en-US" sz="2800" dirty="0" smtClean="0"/>
              <a:t>Summary</a:t>
            </a:r>
          </a:p>
          <a:p>
            <a:pPr lvl="1"/>
            <a:r>
              <a:rPr lang="en-US" sz="2000" dirty="0" smtClean="0"/>
              <a:t>12 week SOF-based regimen is effective for patients with HCV genotypes 1, 4, and 6</a:t>
            </a:r>
          </a:p>
          <a:p>
            <a:pPr lvl="1"/>
            <a:r>
              <a:rPr lang="en-US" sz="2000" dirty="0" smtClean="0"/>
              <a:t>SOF is well tolerated</a:t>
            </a:r>
          </a:p>
          <a:p>
            <a:pPr lvl="1"/>
            <a:r>
              <a:rPr lang="en-US" sz="2000" dirty="0" smtClean="0"/>
              <a:t>There is no additional benefit of extending SOF treatment beyond 12 </a:t>
            </a:r>
            <a:r>
              <a:rPr lang="en-US" sz="2000" dirty="0" smtClean="0"/>
              <a:t>weeks </a:t>
            </a:r>
            <a:endParaRPr lang="en-US" sz="2000" dirty="0" smtClean="0"/>
          </a:p>
          <a:p>
            <a:pPr lvl="1"/>
            <a:r>
              <a:rPr lang="en-US" sz="2000" dirty="0" smtClean="0"/>
              <a:t>Furthermore, patients in the groups receiving longer durations of PEG-IFN + RBV generally had higher rates of adverse effects without an increase </a:t>
            </a:r>
            <a:r>
              <a:rPr lang="en-US" sz="2000" smtClean="0"/>
              <a:t>in </a:t>
            </a:r>
            <a:r>
              <a:rPr lang="en-US" sz="2000" smtClean="0"/>
              <a:t>efficacy</a:t>
            </a:r>
            <a:endParaRPr lang="en-US" sz="2000" dirty="0" smtClean="0"/>
          </a:p>
          <a:p>
            <a:pPr lvl="1"/>
            <a:r>
              <a:rPr lang="en-US" sz="2000" dirty="0" smtClean="0"/>
              <a:t>The uniformly high rates of SVR</a:t>
            </a:r>
            <a:r>
              <a:rPr lang="en-US" sz="2000" baseline="-25000" dirty="0" smtClean="0"/>
              <a:t>24</a:t>
            </a:r>
            <a:r>
              <a:rPr lang="en-US" sz="2000" dirty="0" smtClean="0"/>
              <a:t> with SOF plus PEG-IFN + RBV also suggest that there would be no need to tailor either the treatment duration or regimen to individual patients on the basis of early response or baseline characteristics</a:t>
            </a:r>
          </a:p>
          <a:p>
            <a:pPr lvl="1"/>
            <a:r>
              <a:rPr lang="en-US" sz="2000" dirty="0" smtClean="0"/>
              <a:t>Limitation : study excluded patients with cirrhosis and those who failed to PI-based treatment</a:t>
            </a:r>
            <a:endParaRPr lang="en-US" sz="2000" dirty="0"/>
          </a:p>
        </p:txBody>
      </p:sp>
      <p:grpSp>
        <p:nvGrpSpPr>
          <p:cNvPr id="4" name="Groupe 3"/>
          <p:cNvGrpSpPr/>
          <p:nvPr/>
        </p:nvGrpSpPr>
        <p:grpSpPr>
          <a:xfrm>
            <a:off x="0" y="6570663"/>
            <a:ext cx="810950" cy="288111"/>
            <a:chOff x="0" y="6570663"/>
            <a:chExt cx="810950" cy="288111"/>
          </a:xfrm>
        </p:grpSpPr>
        <p:sp>
          <p:nvSpPr>
            <p:cNvPr id="5" name="AutoShape 162"/>
            <p:cNvSpPr>
              <a:spLocks noChangeArrowheads="1"/>
            </p:cNvSpPr>
            <p:nvPr/>
          </p:nvSpPr>
          <p:spPr bwMode="auto">
            <a:xfrm>
              <a:off x="0" y="6570663"/>
              <a:ext cx="741204" cy="287337"/>
            </a:xfrm>
            <a:prstGeom prst="roundRect">
              <a:avLst>
                <a:gd name="adj" fmla="val 16667"/>
              </a:avLst>
            </a:prstGeom>
            <a:solidFill>
              <a:srgbClr val="E2E2F6"/>
            </a:solidFill>
            <a:ln w="9525">
              <a:noFill/>
              <a:round/>
              <a:headEnd/>
              <a:tailEnd/>
            </a:ln>
            <a:effectLst>
              <a:prstShdw prst="shdw17" dist="17961" dir="2700000">
                <a:srgbClr val="888894">
                  <a:alpha val="74997"/>
                </a:srgbClr>
              </a:prstShdw>
            </a:effectLst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 defTabSz="914400" fontAlgn="base">
                <a:spcBef>
                  <a:spcPct val="0"/>
                </a:spcBef>
                <a:spcAft>
                  <a:spcPct val="0"/>
                </a:spcAft>
              </a:pPr>
              <a:endParaRPr lang="en-GB" b="1">
                <a:solidFill>
                  <a:srgbClr val="000066"/>
                </a:solidFill>
                <a:latin typeface="Calibri" pitchFamily="-1" charset="0"/>
                <a:ea typeface="Arial" pitchFamily="-1" charset="0"/>
                <a:cs typeface="Arial" pitchFamily="-1" charset="0"/>
              </a:endParaRPr>
            </a:p>
          </p:txBody>
        </p:sp>
        <p:sp>
          <p:nvSpPr>
            <p:cNvPr id="6" name="ZoneTexte 23"/>
            <p:cNvSpPr txBox="1">
              <a:spLocks noChangeArrowheads="1"/>
            </p:cNvSpPr>
            <p:nvPr/>
          </p:nvSpPr>
          <p:spPr bwMode="auto">
            <a:xfrm>
              <a:off x="5585" y="6581775"/>
              <a:ext cx="805365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prstTxWarp prst="textNoShape">
                <a:avLst/>
              </a:prstTxWarp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fr-FR" sz="1200" b="1" i="1" dirty="0" smtClean="0">
                  <a:solidFill>
                    <a:srgbClr val="333399"/>
                  </a:solidFill>
                  <a:latin typeface="Cambria" pitchFamily="-1" charset="0"/>
                  <a:ea typeface="ＭＳ Ｐゴシック" pitchFamily="-1" charset="-128"/>
                  <a:cs typeface="ＭＳ Ｐゴシック" pitchFamily="-1" charset="-128"/>
                </a:rPr>
                <a:t>ATOMIC</a:t>
              </a:r>
              <a:endParaRPr lang="en-GB" sz="1200" b="1" i="1" dirty="0">
                <a:solidFill>
                  <a:srgbClr val="333399"/>
                </a:solidFill>
                <a:latin typeface="Cambria" pitchFamily="-1" charset="0"/>
                <a:ea typeface="ＭＳ Ｐゴシック" pitchFamily="-1" charset="-128"/>
                <a:cs typeface="ＭＳ Ｐゴシック" pitchFamily="-1" charset="-128"/>
              </a:endParaRPr>
            </a:p>
          </p:txBody>
        </p:sp>
      </p:grpSp>
      <p:sp>
        <p:nvSpPr>
          <p:cNvPr id="8" name="ZoneTexte 69"/>
          <p:cNvSpPr txBox="1">
            <a:spLocks noChangeArrowheads="1"/>
          </p:cNvSpPr>
          <p:nvPr/>
        </p:nvSpPr>
        <p:spPr bwMode="auto">
          <a:xfrm>
            <a:off x="6104762" y="6574299"/>
            <a:ext cx="301694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GB" sz="1200" i="1" dirty="0" err="1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Kowdley</a:t>
            </a:r>
            <a:r>
              <a:rPr lang="en-GB" sz="1200" i="1" dirty="0" smtClean="0">
                <a:solidFill>
                  <a:srgbClr val="0070C0"/>
                </a:solidFill>
                <a:ea typeface="ＭＳ Ｐゴシック" pitchFamily="-1" charset="-128"/>
                <a:cs typeface="ＭＳ Ｐゴシック" pitchFamily="-1" charset="-128"/>
              </a:rPr>
              <a:t> KV. Lancet 2013;381:2100-7</a:t>
            </a:r>
            <a:endParaRPr lang="en-GB" sz="1200" i="1" dirty="0">
              <a:solidFill>
                <a:srgbClr val="0070C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HCV-trials.com 2015 ">
  <a:themeElements>
    <a:clrScheme name="SNFMI 2013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SNFMI 201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NFMI 201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NFMI 201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NFMI 201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1739</TotalTime>
  <Words>1104</Words>
  <Application>Microsoft Macintosh PowerPoint</Application>
  <PresentationFormat>Présentation à l'écran (4:3)</PresentationFormat>
  <Paragraphs>278</Paragraphs>
  <Slides>6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HCV-trials.com 2015 </vt:lpstr>
      <vt:lpstr>ATOMIC Study: SOF + PEG-IFNa-2a + RBV  for HCV genotypes 1, 4, 6</vt:lpstr>
      <vt:lpstr>ATOMIC Study: SOF + PEG-IFNa-2a + RBV  for HCV genotypes 1, 4, 6</vt:lpstr>
      <vt:lpstr>ATOMIC Study: SOF + PEG-IFNa-2a + RBV  for HCV genotypes 1, 4, 6</vt:lpstr>
      <vt:lpstr>ATOMIC Study: SOF + PEG-IFNa-2a + RBV  for HCV genotypes 1, 4, 6</vt:lpstr>
      <vt:lpstr>ATOMIC Study: SOF + PEG-IFNa-2a + RBV  for HCV genotypes 1, 4, 6</vt:lpstr>
      <vt:lpstr>ATOMIC Study: SOF + PEG-IFNa-2a + RBV  for HCV genotypes 1, 4, 6</vt:lpstr>
    </vt:vector>
  </TitlesOfParts>
  <Company>AEI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HCV-trials 2015</dc:title>
  <dc:subject>AEI - www.aei.fr</dc:subject>
  <dc:creator>www.hcv-trial.com</dc:creator>
  <cp:lastModifiedBy>Utilisateur de Microsoft Office</cp:lastModifiedBy>
  <cp:revision>79</cp:revision>
  <dcterms:created xsi:type="dcterms:W3CDTF">2010-10-19T10:42:50Z</dcterms:created>
  <dcterms:modified xsi:type="dcterms:W3CDTF">2015-07-22T22:08:02Z</dcterms:modified>
</cp:coreProperties>
</file>