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000066"/>
    <a:srgbClr val="3366FF"/>
    <a:srgbClr val="00B200"/>
    <a:srgbClr val="FF6600"/>
    <a:srgbClr val="333399"/>
    <a:srgbClr val="10EB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672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627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4809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449222" y="2399727"/>
            <a:ext cx="472781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48093" y="5493333"/>
            <a:ext cx="9104427" cy="11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by ITT-analysis, </a:t>
            </a:r>
            <a:r>
              <a:rPr lang="en-US" sz="1600" dirty="0" smtClean="0">
                <a:solidFill>
                  <a:srgbClr val="000066"/>
                </a:solidFill>
              </a:rPr>
              <a:t>detection of a 30% or 25% difference between </a:t>
            </a:r>
            <a:r>
              <a:rPr lang="en-US" sz="1600" dirty="0" smtClean="0">
                <a:solidFill>
                  <a:srgbClr val="000066"/>
                </a:solidFill>
              </a:rPr>
              <a:t>two </a:t>
            </a:r>
            <a:r>
              <a:rPr lang="en-US" sz="1600" dirty="0" smtClean="0">
                <a:solidFill>
                  <a:srgbClr val="000066"/>
                </a:solidFill>
              </a:rPr>
              <a:t>treatment groups,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2-sided significance level of 5%,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90% power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94726"/>
              </p:ext>
            </p:extLst>
          </p:nvPr>
        </p:nvGraphicFramePr>
        <p:xfrm>
          <a:off x="5091568" y="2151594"/>
          <a:ext cx="1616990" cy="638351"/>
        </p:xfrm>
        <a:graphic>
          <a:graphicData uri="http://schemas.openxmlformats.org/drawingml/2006/table">
            <a:tbl>
              <a:tblPr/>
              <a:tblGrid>
                <a:gridCol w="1616990"/>
              </a:tblGrid>
              <a:tr h="63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091568" y="2916684"/>
          <a:ext cx="3235438" cy="368300"/>
        </p:xfrm>
        <a:graphic>
          <a:graphicData uri="http://schemas.openxmlformats.org/drawingml/2006/table">
            <a:tbl>
              <a:tblPr/>
              <a:tblGrid>
                <a:gridCol w="323543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43808" y="1260609"/>
            <a:ext cx="1656184" cy="90886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2 :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32583" y="4291466"/>
            <a:ext cx="89034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was stratified on IL28 genotype (CC or non-CC) and HCV RNA (&lt; or ≥ 800,000 IU/ml)</a:t>
            </a:r>
          </a:p>
          <a:p>
            <a:r>
              <a:rPr lang="en-US" sz="1200" dirty="0" smtClean="0"/>
              <a:t>** Genotypes 4</a:t>
            </a:r>
            <a:r>
              <a:rPr lang="en-US" sz="1200" dirty="0"/>
              <a:t> </a:t>
            </a:r>
            <a:r>
              <a:rPr lang="en-US" sz="1200" dirty="0" smtClean="0"/>
              <a:t>and 6 received SOF + PEG-IFN + RBV for 24 weeks</a:t>
            </a:r>
          </a:p>
          <a:p>
            <a:r>
              <a:rPr lang="en-US" sz="1200" dirty="0" smtClean="0"/>
              <a:t>*** </a:t>
            </a:r>
            <a:r>
              <a:rPr lang="en-US" sz="1200" dirty="0" err="1" smtClean="0"/>
              <a:t>Randomisation</a:t>
            </a:r>
            <a:r>
              <a:rPr lang="en-US" sz="1200" dirty="0" smtClean="0"/>
              <a:t> to extension phase only if HCV RNA &lt; 15 IU/ml at W4</a:t>
            </a:r>
            <a:endParaRPr lang="en-US" sz="12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</a:t>
            </a: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4,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716871" y="1804385"/>
            <a:ext cx="0" cy="222858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428733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361911" y="1796597"/>
            <a:ext cx="0" cy="223637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063363" y="138716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516574" y="2827228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125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516574" y="2248606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52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507304" y="2066327"/>
            <a:ext cx="2336504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4,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</a:t>
            </a:r>
            <a:b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co-infection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" y="4932457"/>
            <a:ext cx="9142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: 400 mg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; PEG-IFN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Symbol" charset="2"/>
              </a:rPr>
              <a:t>α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Symbol" charset="2"/>
              </a:rPr>
              <a:t>μ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weight based (bid dosing) : 1000 mg/day if &lt; 75 kg or 1200 mg/day if ≥ 75 kg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0" name="Group 16"/>
          <p:cNvGraphicFramePr>
            <a:graphicFrameLocks noGrp="1"/>
          </p:cNvGraphicFramePr>
          <p:nvPr/>
        </p:nvGraphicFramePr>
        <p:xfrm>
          <a:off x="5091568" y="3417601"/>
          <a:ext cx="1620665" cy="638351"/>
        </p:xfrm>
        <a:graphic>
          <a:graphicData uri="http://schemas.openxmlformats.org/drawingml/2006/table">
            <a:tbl>
              <a:tblPr/>
              <a:tblGrid>
                <a:gridCol w="1620665"/>
              </a:tblGrid>
              <a:tr h="63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16"/>
          <p:cNvGraphicFramePr>
            <a:graphicFrameLocks noGrp="1"/>
          </p:cNvGraphicFramePr>
          <p:nvPr/>
        </p:nvGraphicFramePr>
        <p:xfrm>
          <a:off x="6716871" y="3733482"/>
          <a:ext cx="1620000" cy="310895"/>
        </p:xfrm>
        <a:graphic>
          <a:graphicData uri="http://schemas.openxmlformats.org/drawingml/2006/table">
            <a:tbl>
              <a:tblPr/>
              <a:tblGrid>
                <a:gridCol w="1620000"/>
              </a:tblGrid>
              <a:tr h="29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RBV***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/>
        </p:nvGraphicFramePr>
        <p:xfrm>
          <a:off x="6721611" y="3416573"/>
          <a:ext cx="1601021" cy="310895"/>
        </p:xfrm>
        <a:graphic>
          <a:graphicData uri="http://schemas.openxmlformats.org/drawingml/2006/table">
            <a:tbl>
              <a:tblPr/>
              <a:tblGrid>
                <a:gridCol w="1601021"/>
              </a:tblGrid>
              <a:tr h="27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SOF***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4516574" y="3449592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156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059832" y="270892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</a:rPr>
              <a:t>Genotype 1</a:t>
            </a:r>
            <a:endParaRPr lang="en-US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59" name="Connecteur droit avec flèche 58"/>
          <p:cNvCxnSpPr>
            <a:stCxn id="36" idx="3"/>
          </p:cNvCxnSpPr>
          <p:nvPr/>
        </p:nvCxnSpPr>
        <p:spPr>
          <a:xfrm flipV="1">
            <a:off x="2843808" y="3068960"/>
            <a:ext cx="2232248" cy="1898"/>
          </a:xfrm>
          <a:prstGeom prst="straightConnector1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ngle 64"/>
          <p:cNvCxnSpPr>
            <a:stCxn id="36" idx="3"/>
          </p:cNvCxnSpPr>
          <p:nvPr/>
        </p:nvCxnSpPr>
        <p:spPr>
          <a:xfrm flipV="1">
            <a:off x="2843808" y="2492896"/>
            <a:ext cx="2232248" cy="577962"/>
          </a:xfrm>
          <a:prstGeom prst="bentConnector3">
            <a:avLst>
              <a:gd name="adj1" fmla="val 77482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en angle 66"/>
          <p:cNvCxnSpPr>
            <a:stCxn id="36" idx="3"/>
          </p:cNvCxnSpPr>
          <p:nvPr/>
        </p:nvCxnSpPr>
        <p:spPr>
          <a:xfrm>
            <a:off x="2843808" y="3070858"/>
            <a:ext cx="2304256" cy="646174"/>
          </a:xfrm>
          <a:prstGeom prst="bentConnector3">
            <a:avLst>
              <a:gd name="adj1" fmla="val 74613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4, 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6086067"/>
              </p:ext>
            </p:extLst>
          </p:nvPr>
        </p:nvGraphicFramePr>
        <p:xfrm>
          <a:off x="323032" y="1658939"/>
          <a:ext cx="8353424" cy="4712381"/>
        </p:xfrm>
        <a:graphic>
          <a:graphicData uri="http://schemas.openxmlformats.org/drawingml/2006/table">
            <a:tbl>
              <a:tblPr/>
              <a:tblGrid>
                <a:gridCol w="3060014"/>
                <a:gridCol w="1696756"/>
                <a:gridCol w="1729014"/>
                <a:gridCol w="1867640"/>
              </a:tblGrid>
              <a:tr h="66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24W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extension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1a / 1b / 4 / 6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23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 / 19 / 9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25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98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+ 12 during extension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patient disposition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4, 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4356198"/>
              </p:ext>
            </p:extLst>
          </p:nvPr>
        </p:nvGraphicFramePr>
        <p:xfrm>
          <a:off x="251520" y="1670051"/>
          <a:ext cx="8353424" cy="3660334"/>
        </p:xfrm>
        <a:graphic>
          <a:graphicData uri="http://schemas.openxmlformats.org/drawingml/2006/table">
            <a:tbl>
              <a:tblPr/>
              <a:tblGrid>
                <a:gridCol w="3060014"/>
                <a:gridCol w="1696756"/>
                <a:gridCol w="1729014"/>
                <a:gridCol w="1867640"/>
              </a:tblGrid>
              <a:tr h="629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24W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extension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45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(HCV RNA &lt; 15 IU/ml), ITT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77 to 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82 to 94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81 to 92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per-protocol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86 to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93 to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93 to 99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4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for baseline HCV RNA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800,000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genotype 4 (N = 11)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48 to 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genotype 6 (N = 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: 48 to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post-treatment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outcome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74515" y="5327688"/>
            <a:ext cx="8665359" cy="92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lang="en-US" kern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Relapses post completion of treatment : 4 by W4, 2 by W8, 1 by W12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kern="0" noProof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6/7 : IL28B CC</a:t>
            </a:r>
          </a:p>
          <a:p>
            <a:pPr marL="34290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kumimoji="0" lang="en-US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1" charset="-128"/>
              </a:rPr>
              <a:t>4 additional patients did not complete treatment and had virologic failure</a:t>
            </a:r>
            <a:endParaRPr kumimoji="0" lang="en-US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kern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No mutations detected in the 11 patients</a:t>
            </a:r>
            <a:endParaRPr lang="en-US" kern="0" baseline="-2500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</a:pPr>
            <a:endParaRPr lang="en-US" sz="1400" kern="0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Most frequent adverse events,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4, 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8381082"/>
              </p:ext>
            </p:extLst>
          </p:nvPr>
        </p:nvGraphicFramePr>
        <p:xfrm>
          <a:off x="323528" y="1686116"/>
          <a:ext cx="8652077" cy="4691522"/>
        </p:xfrm>
        <a:graphic>
          <a:graphicData uri="http://schemas.openxmlformats.org/drawingml/2006/table">
            <a:tbl>
              <a:tblPr/>
              <a:tblGrid>
                <a:gridCol w="1656184"/>
                <a:gridCol w="1440160"/>
                <a:gridCol w="1368152"/>
                <a:gridCol w="1847627"/>
                <a:gridCol w="2339954"/>
              </a:tblGrid>
              <a:tr h="488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24W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125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 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extension 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extension 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Chills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Fever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4, 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</p:nvPr>
        </p:nvGraphicFramePr>
        <p:xfrm>
          <a:off x="107504" y="1701801"/>
          <a:ext cx="8788627" cy="4644226"/>
        </p:xfrm>
        <a:graphic>
          <a:graphicData uri="http://schemas.openxmlformats.org/drawingml/2006/table">
            <a:tbl>
              <a:tblPr/>
              <a:tblGrid>
                <a:gridCol w="3646707"/>
                <a:gridCol w="1570372"/>
                <a:gridCol w="1479665"/>
                <a:gridCol w="2091883"/>
              </a:tblGrid>
              <a:tr h="559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24W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PR 12W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 extension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genotype 1,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(18%)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leading to dose reduction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of RBV or treatment interruption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(20%)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(23%)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Haemoglobin decreased, grade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blood cells decreased,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decreased,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Platelets decreased, grade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Hyperglycemia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grade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ATOMIC Study: SOF + PEG-IFN</a:t>
            </a:r>
            <a:r>
              <a:rPr lang="en-US" sz="28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HCV genotypes 1, 4, 6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/>
              <a:t>12 week SOF-based regimen is effective for patients with HCV genotypes 1, 4, and 6</a:t>
            </a:r>
          </a:p>
          <a:p>
            <a:pPr lvl="1"/>
            <a:r>
              <a:rPr lang="en-US" sz="2000" dirty="0" smtClean="0"/>
              <a:t>SOF is well tolerated</a:t>
            </a:r>
          </a:p>
          <a:p>
            <a:pPr lvl="1"/>
            <a:r>
              <a:rPr lang="en-US" sz="2000" dirty="0" smtClean="0"/>
              <a:t>There is no additional benefit of extending SOF treatment beyond 12 </a:t>
            </a:r>
            <a:r>
              <a:rPr lang="en-US" sz="2000" dirty="0" smtClean="0"/>
              <a:t>weeks </a:t>
            </a:r>
            <a:endParaRPr lang="en-US" sz="2000" dirty="0" smtClean="0"/>
          </a:p>
          <a:p>
            <a:pPr lvl="1"/>
            <a:r>
              <a:rPr lang="en-US" sz="2000" dirty="0" smtClean="0"/>
              <a:t>Furthermore, patients in the groups receiving longer durations of PEG-IFN + RBV generally had higher rates of adverse effects without an increase </a:t>
            </a:r>
            <a:r>
              <a:rPr lang="en-US" sz="2000" smtClean="0"/>
              <a:t>in </a:t>
            </a:r>
            <a:r>
              <a:rPr lang="en-US" sz="2000" smtClean="0"/>
              <a:t>efficacy</a:t>
            </a:r>
            <a:endParaRPr lang="en-US" sz="2000" dirty="0" smtClean="0"/>
          </a:p>
          <a:p>
            <a:pPr lvl="1"/>
            <a:r>
              <a:rPr lang="en-US" sz="2000" dirty="0" smtClean="0"/>
              <a:t>The uniformly high rates of SVR</a:t>
            </a:r>
            <a:r>
              <a:rPr lang="en-US" sz="2000" baseline="-25000" dirty="0" smtClean="0"/>
              <a:t>24</a:t>
            </a:r>
            <a:r>
              <a:rPr lang="en-US" sz="2000" dirty="0" smtClean="0"/>
              <a:t> with SOF plus PEG-IFN + RBV also suggest that there would be no need to tailor either the treatment duration or regimen to individual patients on the basis of early response or baseline characteristics</a:t>
            </a:r>
          </a:p>
          <a:p>
            <a:pPr lvl="1"/>
            <a:r>
              <a:rPr lang="en-US" sz="2000" dirty="0" smtClean="0"/>
              <a:t>Limitation : study excluded patients with cirrhosis and those who failed to PI-based treatment</a:t>
            </a:r>
            <a:endParaRPr lang="en-US" sz="2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6570663"/>
            <a:ext cx="810950" cy="288111"/>
            <a:chOff x="0" y="6570663"/>
            <a:chExt cx="81095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120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585" y="6581775"/>
              <a:ext cx="8053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ATOMIC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Lancet 2013;381:2100-7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1104</Words>
  <Application>Microsoft Macintosh PowerPoint</Application>
  <PresentationFormat>Présentation à l'écran (4:3)</PresentationFormat>
  <Paragraphs>278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ATOMIC Study: SOF + PEG-IFNa-2a + RBV  for HCV genotypes 1, 4, 6</vt:lpstr>
      <vt:lpstr>ATOMIC Study: SOF + PEG-IFNa-2a + RBV  for HCV genotypes 1, 4, 6</vt:lpstr>
      <vt:lpstr>ATOMIC Study: SOF + PEG-IFNa-2a + RBV  for HCV genotypes 1, 4, 6</vt:lpstr>
      <vt:lpstr>ATOMIC Study: SOF + PEG-IFNa-2a + RBV  for HCV genotypes 1, 4, 6</vt:lpstr>
      <vt:lpstr>ATOMIC Study: SOF + PEG-IFNa-2a + RBV  for HCV genotypes 1, 4, 6</vt:lpstr>
      <vt:lpstr>ATOMIC Study: SOF + PEG-IFNa-2a + RBV  for HCV genotypes 1, 4, 6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79</cp:revision>
  <dcterms:created xsi:type="dcterms:W3CDTF">2010-10-19T10:42:50Z</dcterms:created>
  <dcterms:modified xsi:type="dcterms:W3CDTF">2015-07-22T22:08:02Z</dcterms:modified>
</cp:coreProperties>
</file>