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4" r:id="rId2"/>
    <p:sldId id="285" r:id="rId3"/>
    <p:sldId id="286" r:id="rId4"/>
    <p:sldId id="287" r:id="rId5"/>
    <p:sldId id="288" r:id="rId6"/>
    <p:sldId id="289" r:id="rId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FF"/>
    <a:srgbClr val="DDDDDD"/>
    <a:srgbClr val="333399"/>
    <a:srgbClr val="800080"/>
    <a:srgbClr val="CC6600"/>
    <a:srgbClr val="10EB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8179" autoAdjust="0"/>
  </p:normalViewPr>
  <p:slideViewPr>
    <p:cSldViewPr>
      <p:cViewPr varScale="1">
        <p:scale>
          <a:sx n="135" d="100"/>
          <a:sy n="135" d="100"/>
        </p:scale>
        <p:origin x="-1408" y="-104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28BBF9EE-755C-442F-BF83-7170AE36DB9B}" type="datetimeFigureOut">
              <a:rPr lang="fr-FR"/>
              <a:pPr>
                <a:defRPr/>
              </a:pPr>
              <a:t>22/07/15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EB5E00BE-83C7-455A-A93C-2A1347F489C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216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24F8336-70D2-4EF2-9530-598646E5998F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1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3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2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2291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229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4C29A7C0-7E04-45E0-95B4-A43883F9D6E9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3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4339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4340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3C07D349-75B1-4705-A96A-C20FE3B2DACE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4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7411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741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3FF75E0B-FA5A-4347-A92C-0A8943D9EF88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6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1" r:id="rId2"/>
    <p:sldLayoutId id="2147483650" r:id="rId3"/>
    <p:sldLayoutId id="2147483649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ZoneTexte 69"/>
          <p:cNvSpPr txBox="1">
            <a:spLocks noChangeArrowheads="1"/>
          </p:cNvSpPr>
          <p:nvPr/>
        </p:nvSpPr>
        <p:spPr bwMode="auto">
          <a:xfrm>
            <a:off x="5554663" y="6581775"/>
            <a:ext cx="35893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200" i="1">
                <a:solidFill>
                  <a:srgbClr val="0070C0"/>
                </a:solidFill>
                <a:ea typeface="ＭＳ Ｐゴシック" pitchFamily="34" charset="-128"/>
              </a:rPr>
              <a:t>Reddy KR. Lancet Infect Dis. 2015;15:27-35</a:t>
            </a:r>
          </a:p>
        </p:txBody>
      </p:sp>
      <p:grpSp>
        <p:nvGrpSpPr>
          <p:cNvPr id="7170" name="Grouper 26"/>
          <p:cNvGrpSpPr>
            <a:grpSpLocks/>
          </p:cNvGrpSpPr>
          <p:nvPr/>
        </p:nvGrpSpPr>
        <p:grpSpPr bwMode="auto">
          <a:xfrm>
            <a:off x="0" y="6570663"/>
            <a:ext cx="936625" cy="287337"/>
            <a:chOff x="0" y="6570663"/>
            <a:chExt cx="1258957" cy="288111"/>
          </a:xfrm>
        </p:grpSpPr>
        <p:sp>
          <p:nvSpPr>
            <p:cNvPr id="7211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7212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ATTAIN</a:t>
              </a:r>
            </a:p>
          </p:txBody>
        </p:sp>
      </p:grp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-68263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endParaRPr lang="en-US" sz="2800" b="1" kern="0">
              <a:solidFill>
                <a:srgbClr val="CC330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cxnSp>
        <p:nvCxnSpPr>
          <p:cNvPr id="7172" name="Connecteur droit 66"/>
          <p:cNvCxnSpPr>
            <a:cxnSpLocks noChangeShapeType="1"/>
            <a:stCxn id="7185" idx="4"/>
          </p:cNvCxnSpPr>
          <p:nvPr/>
        </p:nvCxnSpPr>
        <p:spPr bwMode="auto">
          <a:xfrm>
            <a:off x="4233863" y="2071688"/>
            <a:ext cx="0" cy="204787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graphicFrame>
        <p:nvGraphicFramePr>
          <p:cNvPr id="207880" name="Group 8"/>
          <p:cNvGraphicFramePr>
            <a:graphicFrameLocks noGrp="1"/>
          </p:cNvGraphicFramePr>
          <p:nvPr/>
        </p:nvGraphicFramePr>
        <p:xfrm>
          <a:off x="4849813" y="2397125"/>
          <a:ext cx="2072750" cy="618236"/>
        </p:xfrm>
        <a:graphic>
          <a:graphicData uri="http://schemas.openxmlformats.org/drawingml/2006/table">
            <a:tbl>
              <a:tblPr/>
              <a:tblGrid>
                <a:gridCol w="2072750"/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SMV + TVR placebo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+ PEG-IFN + RBV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/>
        </p:nvGraphicFramePr>
        <p:xfrm>
          <a:off x="4849813" y="3119438"/>
          <a:ext cx="2072750" cy="674985"/>
        </p:xfrm>
        <a:graphic>
          <a:graphicData uri="http://schemas.openxmlformats.org/drawingml/2006/table">
            <a:tbl>
              <a:tblPr/>
              <a:tblGrid>
                <a:gridCol w="2072750"/>
              </a:tblGrid>
              <a:tr h="6749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TVR + SMV placebo + PEG-IFN + RBV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</a:tbl>
          </a:graphicData>
        </a:graphic>
      </p:graphicFrame>
      <p:sp>
        <p:nvSpPr>
          <p:cNvPr id="7185" name="Oval 170"/>
          <p:cNvSpPr>
            <a:spLocks noChangeArrowheads="1"/>
          </p:cNvSpPr>
          <p:nvPr/>
        </p:nvSpPr>
        <p:spPr bwMode="auto">
          <a:xfrm>
            <a:off x="3463925" y="1196975"/>
            <a:ext cx="1539875" cy="8747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en-US" sz="1200" b="1">
                <a:latin typeface="Calibri" pitchFamily="34" charset="0"/>
              </a:rPr>
              <a:t>Randomisation*</a:t>
            </a:r>
          </a:p>
          <a:p>
            <a:pPr algn="ctr"/>
            <a:r>
              <a:rPr lang="en-US" sz="1200" b="1">
                <a:latin typeface="Calibri" pitchFamily="34" charset="0"/>
              </a:rPr>
              <a:t>1 : 1</a:t>
            </a:r>
          </a:p>
          <a:p>
            <a:pPr algn="ctr"/>
            <a:r>
              <a:rPr lang="en-US" sz="1200" b="1">
                <a:latin typeface="Calibri" pitchFamily="34" charset="0"/>
              </a:rPr>
              <a:t>Double-blind</a:t>
            </a:r>
          </a:p>
        </p:txBody>
      </p:sp>
      <p:sp>
        <p:nvSpPr>
          <p:cNvPr id="7186" name="AutoShape 162"/>
          <p:cNvSpPr>
            <a:spLocks noChangeArrowheads="1"/>
          </p:cNvSpPr>
          <p:nvPr/>
        </p:nvSpPr>
        <p:spPr bwMode="auto">
          <a:xfrm>
            <a:off x="90488" y="1989138"/>
            <a:ext cx="3341687" cy="183515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anchor="ctr">
            <a:spAutoFit/>
          </a:bodyPr>
          <a:lstStyle/>
          <a:p>
            <a:pPr algn="ctr"/>
            <a:r>
              <a:rPr lang="en-US" sz="1400" b="1" dirty="0">
                <a:latin typeface="Calibri" pitchFamily="34" charset="0"/>
              </a:rPr>
              <a:t>≥ 18 years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HCV genotype 1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HCV RNA ≥ 10,000 IU</a:t>
            </a:r>
            <a:r>
              <a:rPr lang="en-US" sz="1400" b="1" dirty="0" smtClean="0">
                <a:latin typeface="Calibri" pitchFamily="34" charset="0"/>
              </a:rPr>
              <a:t>/ml</a:t>
            </a:r>
            <a:endParaRPr lang="en-US" sz="1400" b="1" dirty="0">
              <a:latin typeface="Calibri" pitchFamily="34" charset="0"/>
            </a:endParaRPr>
          </a:p>
          <a:p>
            <a:pPr algn="ctr"/>
            <a:r>
              <a:rPr lang="en-US" sz="1400" b="1" dirty="0">
                <a:latin typeface="Calibri" pitchFamily="34" charset="0"/>
              </a:rPr>
              <a:t>Null or partial responders to 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previous PEG-IFN + RBV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Compensated cirrhosis allowed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No HBV or HIV co-infection</a:t>
            </a:r>
          </a:p>
        </p:txBody>
      </p:sp>
      <p:sp>
        <p:nvSpPr>
          <p:cNvPr id="7187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smtClean="0">
                <a:ea typeface="ＭＳ Ｐゴシック" pitchFamily="34" charset="-128"/>
              </a:rPr>
              <a:t>ATTAIN Study: simeprevir versus telaprevir, </a:t>
            </a:r>
            <a:br>
              <a:rPr lang="en-US" sz="2600" smtClean="0">
                <a:ea typeface="ＭＳ Ｐゴシック" pitchFamily="34" charset="-128"/>
              </a:rPr>
            </a:br>
            <a:r>
              <a:rPr lang="en-US" sz="2600" smtClean="0">
                <a:ea typeface="ＭＳ Ｐゴシック" pitchFamily="34" charset="-128"/>
              </a:rPr>
              <a:t>with PEG-IFN + RBV in previous non responders </a:t>
            </a:r>
            <a:br>
              <a:rPr lang="en-US" sz="2600" smtClean="0">
                <a:ea typeface="ＭＳ Ｐゴシック" pitchFamily="34" charset="-128"/>
              </a:rPr>
            </a:br>
            <a:r>
              <a:rPr lang="en-US" sz="2600" smtClean="0">
                <a:ea typeface="ＭＳ Ｐゴシック" pitchFamily="34" charset="-128"/>
              </a:rPr>
              <a:t>with genotype 1</a:t>
            </a:r>
          </a:p>
        </p:txBody>
      </p:sp>
      <p:sp>
        <p:nvSpPr>
          <p:cNvPr id="7188" name="Espace réservé du contenu 26"/>
          <p:cNvSpPr>
            <a:spLocks noGrp="1"/>
          </p:cNvSpPr>
          <p:nvPr>
            <p:ph idx="1"/>
          </p:nvPr>
        </p:nvSpPr>
        <p:spPr>
          <a:xfrm>
            <a:off x="539750" y="1125538"/>
            <a:ext cx="8351838" cy="430212"/>
          </a:xfrm>
        </p:spPr>
        <p:txBody>
          <a:bodyPr/>
          <a:lstStyle/>
          <a:p>
            <a:r>
              <a:rPr lang="en-US" smtClean="0"/>
              <a:t>Design</a:t>
            </a:r>
          </a:p>
          <a:p>
            <a:endParaRPr lang="en-US" smtClean="0"/>
          </a:p>
        </p:txBody>
      </p:sp>
      <p:cxnSp>
        <p:nvCxnSpPr>
          <p:cNvPr id="7189" name="AutoShape 60"/>
          <p:cNvCxnSpPr>
            <a:cxnSpLocks noChangeShapeType="1"/>
          </p:cNvCxnSpPr>
          <p:nvPr/>
        </p:nvCxnSpPr>
        <p:spPr bwMode="auto">
          <a:xfrm rot="10800000" flipH="1" flipV="1">
            <a:off x="4859338" y="2620963"/>
            <a:ext cx="1587" cy="812800"/>
          </a:xfrm>
          <a:prstGeom prst="bentConnector3">
            <a:avLst>
              <a:gd name="adj1" fmla="val -42907440"/>
            </a:avLst>
          </a:prstGeom>
          <a:noFill/>
          <a:ln w="38100">
            <a:solidFill>
              <a:srgbClr val="333399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7190" name="Line 63"/>
          <p:cNvSpPr>
            <a:spLocks noChangeShapeType="1"/>
          </p:cNvSpPr>
          <p:nvPr/>
        </p:nvSpPr>
        <p:spPr bwMode="auto">
          <a:xfrm>
            <a:off x="3449638" y="3000375"/>
            <a:ext cx="70643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191" name="Rectangle 9"/>
          <p:cNvSpPr>
            <a:spLocks noChangeArrowheads="1"/>
          </p:cNvSpPr>
          <p:nvPr/>
        </p:nvSpPr>
        <p:spPr bwMode="auto">
          <a:xfrm>
            <a:off x="4132263" y="3140968"/>
            <a:ext cx="747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solidFill>
                  <a:srgbClr val="C00000"/>
                </a:solidFill>
                <a:latin typeface="Calibri" pitchFamily="34" charset="0"/>
              </a:rPr>
              <a:t>N = 384</a:t>
            </a:r>
          </a:p>
        </p:txBody>
      </p:sp>
      <p:sp>
        <p:nvSpPr>
          <p:cNvPr id="7192" name="Rectangle 8"/>
          <p:cNvSpPr>
            <a:spLocks noChangeArrowheads="1"/>
          </p:cNvSpPr>
          <p:nvPr/>
        </p:nvSpPr>
        <p:spPr bwMode="auto">
          <a:xfrm>
            <a:off x="4132263" y="2276872"/>
            <a:ext cx="747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libri" pitchFamily="34" charset="0"/>
              </a:rPr>
              <a:t>N = 379</a:t>
            </a:r>
          </a:p>
        </p:txBody>
      </p:sp>
      <p:sp>
        <p:nvSpPr>
          <p:cNvPr id="7193" name="Line 172"/>
          <p:cNvSpPr>
            <a:spLocks noChangeShapeType="1"/>
          </p:cNvSpPr>
          <p:nvPr/>
        </p:nvSpPr>
        <p:spPr bwMode="auto">
          <a:xfrm>
            <a:off x="8689975" y="1792288"/>
            <a:ext cx="0" cy="181451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194" name="Line 172"/>
          <p:cNvSpPr>
            <a:spLocks noChangeShapeType="1"/>
          </p:cNvSpPr>
          <p:nvPr/>
        </p:nvSpPr>
        <p:spPr bwMode="auto">
          <a:xfrm>
            <a:off x="6923088" y="1792288"/>
            <a:ext cx="0" cy="1812925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9" name="Oval 110"/>
          <p:cNvSpPr>
            <a:spLocks noChangeArrowheads="1"/>
          </p:cNvSpPr>
          <p:nvPr/>
        </p:nvSpPr>
        <p:spPr bwMode="auto">
          <a:xfrm>
            <a:off x="6635750" y="127158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 b="1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0" name="Oval 110"/>
          <p:cNvSpPr>
            <a:spLocks noChangeArrowheads="1"/>
          </p:cNvSpPr>
          <p:nvPr/>
        </p:nvSpPr>
        <p:spPr bwMode="auto">
          <a:xfrm>
            <a:off x="8382000" y="127158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 b="1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W48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197" name="ZoneTexte 30"/>
          <p:cNvSpPr txBox="1">
            <a:spLocks noChangeArrowheads="1"/>
          </p:cNvSpPr>
          <p:nvPr/>
        </p:nvSpPr>
        <p:spPr bwMode="auto">
          <a:xfrm>
            <a:off x="193675" y="3913188"/>
            <a:ext cx="90312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* Randomisation was stratified on genotype (1a or 1b) and previous response to PEG-IFN + RBV (partial or null)</a:t>
            </a:r>
          </a:p>
        </p:txBody>
      </p:sp>
      <p:graphicFrame>
        <p:nvGraphicFramePr>
          <p:cNvPr id="25" name="Group 8"/>
          <p:cNvGraphicFramePr>
            <a:graphicFrameLocks noGrp="1"/>
          </p:cNvGraphicFramePr>
          <p:nvPr/>
        </p:nvGraphicFramePr>
        <p:xfrm>
          <a:off x="6946900" y="2503488"/>
          <a:ext cx="1724990" cy="377825"/>
        </p:xfrm>
        <a:graphic>
          <a:graphicData uri="http://schemas.openxmlformats.org/drawingml/2006/table">
            <a:tbl>
              <a:tblPr/>
              <a:tblGrid>
                <a:gridCol w="1724990"/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PEG-IFN + RBV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2" name="Group 16"/>
          <p:cNvGraphicFramePr>
            <a:graphicFrameLocks noGrp="1"/>
          </p:cNvGraphicFramePr>
          <p:nvPr/>
        </p:nvGraphicFramePr>
        <p:xfrm>
          <a:off x="6946900" y="3263900"/>
          <a:ext cx="1724990" cy="368300"/>
        </p:xfrm>
        <a:graphic>
          <a:graphicData uri="http://schemas.openxmlformats.org/drawingml/2006/table">
            <a:tbl>
              <a:tblPr/>
              <a:tblGrid>
                <a:gridCol w="1724990"/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PEG-IFN + RBV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</a:tbl>
          </a:graphicData>
        </a:graphic>
      </p:graphicFrame>
      <p:sp>
        <p:nvSpPr>
          <p:cNvPr id="34" name="Espace réservé du contenu 26"/>
          <p:cNvSpPr txBox="1">
            <a:spLocks/>
          </p:cNvSpPr>
          <p:nvPr/>
        </p:nvSpPr>
        <p:spPr bwMode="auto">
          <a:xfrm>
            <a:off x="539750" y="4294188"/>
            <a:ext cx="8351838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1463" indent="-271463" eaLnBrk="0" hangingPunct="0">
              <a:spcBef>
                <a:spcPct val="20000"/>
              </a:spcBef>
              <a:buClr>
                <a:srgbClr val="0070C0"/>
              </a:buClr>
              <a:buFont typeface="Wingdings" pitchFamily="2" charset="2"/>
              <a:buChar char="§"/>
              <a:defRPr/>
            </a:pPr>
            <a:r>
              <a:rPr lang="en-US" sz="2400" b="1" kern="0" dirty="0">
                <a:solidFill>
                  <a:srgbClr val="0070C0"/>
                </a:solidFill>
                <a:latin typeface="Calibri" pitchFamily="34" charset="0"/>
                <a:cs typeface="+mn-cs"/>
              </a:rPr>
              <a:t>Treatment regimens</a:t>
            </a:r>
          </a:p>
          <a:p>
            <a:pPr marL="728663" lvl="1" indent="-271463" eaLnBrk="0" hangingPunct="0">
              <a:spcBef>
                <a:spcPct val="20000"/>
              </a:spcBef>
              <a:buClr>
                <a:srgbClr val="0070C0"/>
              </a:buClr>
              <a:buFont typeface="Arial" pitchFamily="34" charset="0"/>
              <a:buChar char="–"/>
              <a:defRPr/>
            </a:pPr>
            <a:r>
              <a:rPr lang="en-US" sz="1600" kern="0" dirty="0">
                <a:latin typeface="+mn-lt"/>
                <a:cs typeface="+mn-cs"/>
              </a:rPr>
              <a:t>SMV : 150 mg </a:t>
            </a:r>
            <a:r>
              <a:rPr lang="en-US" sz="1600" kern="0" dirty="0" err="1">
                <a:latin typeface="+mn-lt"/>
                <a:cs typeface="+mn-cs"/>
              </a:rPr>
              <a:t>qd</a:t>
            </a:r>
            <a:r>
              <a:rPr lang="en-US" sz="1600" kern="0" dirty="0">
                <a:latin typeface="+mn-lt"/>
                <a:cs typeface="+mn-cs"/>
              </a:rPr>
              <a:t>, or placebo ; TVR : 750 mg </a:t>
            </a:r>
            <a:r>
              <a:rPr lang="en-US" sz="1600" kern="0" dirty="0" err="1">
                <a:latin typeface="+mn-lt"/>
                <a:cs typeface="+mn-cs"/>
              </a:rPr>
              <a:t>tid</a:t>
            </a:r>
            <a:r>
              <a:rPr lang="en-US" sz="1600" kern="0" dirty="0">
                <a:latin typeface="+mn-lt"/>
                <a:cs typeface="+mn-cs"/>
              </a:rPr>
              <a:t>, 7-9h apart, or placebo</a:t>
            </a:r>
          </a:p>
          <a:p>
            <a:pPr marL="728663" lvl="1" indent="-271463" eaLnBrk="0" hangingPunct="0">
              <a:spcBef>
                <a:spcPct val="20000"/>
              </a:spcBef>
              <a:buClr>
                <a:srgbClr val="0070C0"/>
              </a:buClr>
              <a:buFont typeface="Arial" pitchFamily="34" charset="0"/>
              <a:buChar char="–"/>
              <a:defRPr/>
            </a:pPr>
            <a:r>
              <a:rPr lang="en-US" sz="1600" kern="0" dirty="0">
                <a:latin typeface="+mn-lt"/>
                <a:cs typeface="+mn-cs"/>
              </a:rPr>
              <a:t>PEG-IFN</a:t>
            </a:r>
            <a:r>
              <a:rPr lang="en-US" sz="1600" kern="0" dirty="0">
                <a:latin typeface="Symbol" charset="2"/>
                <a:cs typeface="Symbol" charset="2"/>
              </a:rPr>
              <a:t>a</a:t>
            </a:r>
            <a:r>
              <a:rPr lang="en-US" sz="1600" kern="0" dirty="0">
                <a:latin typeface="+mn-lt"/>
                <a:cs typeface="+mn-cs"/>
              </a:rPr>
              <a:t>-2a : 180 </a:t>
            </a:r>
            <a:r>
              <a:rPr lang="en-US" sz="1600" kern="0" dirty="0">
                <a:latin typeface="Symbol" charset="2"/>
                <a:cs typeface="Symbol" charset="2"/>
              </a:rPr>
              <a:t>m</a:t>
            </a:r>
            <a:r>
              <a:rPr lang="en-US" sz="1600" kern="0" dirty="0">
                <a:latin typeface="+mn-lt"/>
                <a:cs typeface="+mn-cs"/>
              </a:rPr>
              <a:t>g SC once weekly</a:t>
            </a:r>
          </a:p>
          <a:p>
            <a:pPr marL="728663" lvl="1" indent="-271463" eaLnBrk="0" hangingPunct="0">
              <a:spcBef>
                <a:spcPct val="20000"/>
              </a:spcBef>
              <a:buClr>
                <a:srgbClr val="0070C0"/>
              </a:buClr>
              <a:buFont typeface="Arial" pitchFamily="34" charset="0"/>
              <a:buChar char="–"/>
              <a:defRPr/>
            </a:pPr>
            <a:r>
              <a:rPr lang="en-US" sz="1600" kern="0" dirty="0">
                <a:latin typeface="+mn-lt"/>
                <a:cs typeface="+mn-cs"/>
              </a:rPr>
              <a:t>RBV : 1000 or 1200 mg/day (bid dosing) according to body weight (&lt; or ≥ 75 kg)</a:t>
            </a:r>
          </a:p>
          <a:p>
            <a:pPr marL="271463" indent="-271463" eaLnBrk="0" hangingPunct="0">
              <a:spcBef>
                <a:spcPct val="20000"/>
              </a:spcBef>
              <a:buClr>
                <a:srgbClr val="0070C0"/>
              </a:buClr>
              <a:buFont typeface="Wingdings" pitchFamily="2" charset="2"/>
              <a:buChar char="§"/>
              <a:defRPr/>
            </a:pPr>
            <a:r>
              <a:rPr lang="en-US" sz="2400" b="1" kern="0" dirty="0">
                <a:solidFill>
                  <a:srgbClr val="0070C0"/>
                </a:solidFill>
                <a:latin typeface="Calibri" pitchFamily="34" charset="0"/>
                <a:cs typeface="+mn-cs"/>
              </a:rPr>
              <a:t>Primary efficacy endpoint</a:t>
            </a:r>
          </a:p>
          <a:p>
            <a:pPr marL="728663" lvl="1" indent="-271463" eaLnBrk="0" hangingPunct="0">
              <a:spcBef>
                <a:spcPct val="20000"/>
              </a:spcBef>
              <a:buClr>
                <a:srgbClr val="0070C0"/>
              </a:buClr>
              <a:buFont typeface="Arial" pitchFamily="34" charset="0"/>
              <a:buChar char="–"/>
              <a:defRPr/>
            </a:pPr>
            <a:r>
              <a:rPr lang="en-US" sz="1600" kern="0" dirty="0">
                <a:latin typeface="+mn-lt"/>
                <a:cs typeface="+mn-cs"/>
              </a:rPr>
              <a:t>Non inferiority of SMV : SVR</a:t>
            </a:r>
            <a:r>
              <a:rPr lang="en-US" sz="1600" kern="0" baseline="-25000" dirty="0">
                <a:latin typeface="+mn-lt"/>
                <a:cs typeface="+mn-cs"/>
              </a:rPr>
              <a:t>12</a:t>
            </a:r>
            <a:r>
              <a:rPr lang="en-US" sz="1600" kern="0" dirty="0">
                <a:latin typeface="+mn-lt"/>
                <a:cs typeface="+mn-cs"/>
              </a:rPr>
              <a:t> (HCV RNA &lt; 25 IU</a:t>
            </a:r>
            <a:r>
              <a:rPr lang="en-US" sz="1600" kern="0" dirty="0" smtClean="0">
                <a:latin typeface="+mn-lt"/>
                <a:cs typeface="+mn-cs"/>
              </a:rPr>
              <a:t>/ml) </a:t>
            </a:r>
            <a:r>
              <a:rPr lang="en-US" sz="1600" kern="0" dirty="0">
                <a:latin typeface="+mn-lt"/>
                <a:cs typeface="+mn-cs"/>
              </a:rPr>
              <a:t>by intention to treat (lower margin of the 2-sided 95% CI for the difference with TVR = 12%)</a:t>
            </a:r>
          </a:p>
          <a:p>
            <a:pPr marL="728663" lvl="1" indent="-271463" eaLnBrk="0" hangingPunct="0">
              <a:spcBef>
                <a:spcPct val="20000"/>
              </a:spcBef>
              <a:buClr>
                <a:srgbClr val="0070C0"/>
              </a:buClr>
              <a:buFont typeface="Arial" pitchFamily="34" charset="0"/>
              <a:buChar char="–"/>
              <a:defRPr/>
            </a:pPr>
            <a:endParaRPr lang="en-US" sz="1600" kern="0" dirty="0">
              <a:latin typeface="+mn-lt"/>
              <a:cs typeface="+mn-cs"/>
            </a:endParaRPr>
          </a:p>
          <a:p>
            <a:pPr marL="271463" indent="-271463" eaLnBrk="0" hangingPunct="0">
              <a:spcBef>
                <a:spcPct val="20000"/>
              </a:spcBef>
              <a:buClr>
                <a:srgbClr val="0070C0"/>
              </a:buClr>
              <a:buFont typeface="Wingdings" pitchFamily="2" charset="2"/>
              <a:buChar char="§"/>
              <a:defRPr/>
            </a:pPr>
            <a:endParaRPr lang="en-US" sz="2400" b="1" kern="0" dirty="0">
              <a:solidFill>
                <a:srgbClr val="0070C0"/>
              </a:solidFill>
              <a:latin typeface="Calibri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</p:nvPr>
        </p:nvGraphicFramePr>
        <p:xfrm>
          <a:off x="395288" y="1658938"/>
          <a:ext cx="8353425" cy="4849251"/>
        </p:xfrm>
        <a:graphic>
          <a:graphicData uri="http://schemas.openxmlformats.org/drawingml/2006/table">
            <a:tbl>
              <a:tblPr/>
              <a:tblGrid>
                <a:gridCol w="433387"/>
                <a:gridCol w="3650961"/>
                <a:gridCol w="1974273"/>
                <a:gridCol w="2294804"/>
              </a:tblGrid>
              <a:tr h="53482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SMV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379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TVR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384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  <a:tr h="25471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471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88757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1a  (Q80K present /Q80K absent)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1b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Other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43% (23% / 77%)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57%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&lt; 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42% (17% / 83%)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57%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471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 genotype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471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IU/ml, median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6.56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6.57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471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Metavir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fibrosis score F0-F2 / F3-F4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56% / 44%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55% / 45%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471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Prior treatment with PEG-IFN + RBV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47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Null response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47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Partial response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8757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Discontinued treatment,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Lost to follow-up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Withdrawal 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9269" name="Rectangle 6"/>
          <p:cNvSpPr>
            <a:spLocks noChangeArrowheads="1"/>
          </p:cNvSpPr>
          <p:nvPr/>
        </p:nvSpPr>
        <p:spPr bwMode="auto">
          <a:xfrm>
            <a:off x="971550" y="1295400"/>
            <a:ext cx="71628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Baseline characteristics and patient disposition</a:t>
            </a:r>
          </a:p>
        </p:txBody>
      </p:sp>
      <p:sp>
        <p:nvSpPr>
          <p:cNvPr id="9270" name="ZoneTexte 69"/>
          <p:cNvSpPr txBox="1">
            <a:spLocks noChangeArrowheads="1"/>
          </p:cNvSpPr>
          <p:nvPr/>
        </p:nvSpPr>
        <p:spPr bwMode="auto">
          <a:xfrm>
            <a:off x="5554663" y="6581775"/>
            <a:ext cx="35893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200" i="1">
                <a:solidFill>
                  <a:srgbClr val="0070C0"/>
                </a:solidFill>
                <a:ea typeface="ＭＳ Ｐゴシック" pitchFamily="34" charset="-128"/>
              </a:rPr>
              <a:t>Reddy KR. Lancet Infect Dis. 2015;15:27-35</a:t>
            </a:r>
          </a:p>
        </p:txBody>
      </p:sp>
      <p:grpSp>
        <p:nvGrpSpPr>
          <p:cNvPr id="9271" name="Grouper 26"/>
          <p:cNvGrpSpPr>
            <a:grpSpLocks/>
          </p:cNvGrpSpPr>
          <p:nvPr/>
        </p:nvGrpSpPr>
        <p:grpSpPr bwMode="auto">
          <a:xfrm>
            <a:off x="0" y="6570663"/>
            <a:ext cx="936625" cy="287337"/>
            <a:chOff x="0" y="6570663"/>
            <a:chExt cx="1258957" cy="288111"/>
          </a:xfrm>
        </p:grpSpPr>
        <p:sp>
          <p:nvSpPr>
            <p:cNvPr id="9273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9274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ATTAIN</a:t>
              </a:r>
            </a:p>
          </p:txBody>
        </p:sp>
      </p:grpSp>
      <p:sp>
        <p:nvSpPr>
          <p:cNvPr id="9272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 smtClean="0">
                <a:ea typeface="ＭＳ Ｐゴシック" pitchFamily="34" charset="-128"/>
              </a:rPr>
              <a:t>ATTAIN Study: </a:t>
            </a:r>
            <a:r>
              <a:rPr lang="en-US" sz="2600" dirty="0" err="1" smtClean="0">
                <a:ea typeface="ＭＳ Ｐゴシック" pitchFamily="34" charset="-128"/>
              </a:rPr>
              <a:t>simeprevir</a:t>
            </a:r>
            <a:r>
              <a:rPr lang="en-US" sz="2600" dirty="0" smtClean="0">
                <a:ea typeface="ＭＳ Ｐゴシック" pitchFamily="34" charset="-128"/>
              </a:rPr>
              <a:t> versus </a:t>
            </a:r>
            <a:r>
              <a:rPr lang="en-US" sz="2600" dirty="0" err="1" smtClean="0">
                <a:ea typeface="ＭＳ Ｐゴシック" pitchFamily="34" charset="-128"/>
              </a:rPr>
              <a:t>telaprevir</a:t>
            </a:r>
            <a:r>
              <a:rPr lang="en-US" sz="2600" dirty="0" smtClean="0">
                <a:ea typeface="ＭＳ Ｐゴシック" pitchFamily="34" charset="-128"/>
              </a:rPr>
              <a:t>, </a:t>
            </a:r>
            <a:br>
              <a:rPr lang="en-US" sz="2600" dirty="0" smtClean="0">
                <a:ea typeface="ＭＳ Ｐゴシック" pitchFamily="34" charset="-128"/>
              </a:rPr>
            </a:br>
            <a:r>
              <a:rPr lang="en-US" sz="2600" dirty="0" smtClean="0">
                <a:ea typeface="ＭＳ Ｐゴシック" pitchFamily="34" charset="-128"/>
              </a:rPr>
              <a:t>with PEG-IFN + RBV in previous non responders </a:t>
            </a:r>
            <a:br>
              <a:rPr lang="en-US" sz="2600" dirty="0" smtClean="0">
                <a:ea typeface="ＭＳ Ｐゴシック" pitchFamily="34" charset="-128"/>
              </a:rPr>
            </a:br>
            <a:r>
              <a:rPr lang="en-US" sz="2600" dirty="0" smtClean="0">
                <a:ea typeface="ＭＳ Ｐゴシック" pitchFamily="34" charset="-128"/>
              </a:rPr>
              <a:t>with genotype 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0" name="Rectangle 56"/>
          <p:cNvSpPr>
            <a:spLocks noChangeArrowheads="1"/>
          </p:cNvSpPr>
          <p:nvPr/>
        </p:nvSpPr>
        <p:spPr bwMode="auto">
          <a:xfrm>
            <a:off x="1543050" y="2989263"/>
            <a:ext cx="285750" cy="149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322" name="Rectangle 58"/>
          <p:cNvSpPr>
            <a:spLocks noChangeArrowheads="1"/>
          </p:cNvSpPr>
          <p:nvPr/>
        </p:nvSpPr>
        <p:spPr bwMode="auto">
          <a:xfrm>
            <a:off x="2552700" y="3265488"/>
            <a:ext cx="296863" cy="1222375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324" name="Rectangle 60"/>
          <p:cNvSpPr>
            <a:spLocks noChangeArrowheads="1"/>
          </p:cNvSpPr>
          <p:nvPr/>
        </p:nvSpPr>
        <p:spPr bwMode="auto">
          <a:xfrm>
            <a:off x="3573463" y="2549525"/>
            <a:ext cx="295275" cy="1938338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327" name="Freeform 63"/>
          <p:cNvSpPr>
            <a:spLocks noEditPoints="1"/>
          </p:cNvSpPr>
          <p:nvPr/>
        </p:nvSpPr>
        <p:spPr bwMode="auto">
          <a:xfrm>
            <a:off x="4589463" y="3260725"/>
            <a:ext cx="295275" cy="1231900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8" y="0"/>
              </a:cxn>
              <a:cxn ang="0">
                <a:pos x="488" y="0"/>
              </a:cxn>
              <a:cxn ang="0">
                <a:pos x="496" y="8"/>
              </a:cxn>
              <a:cxn ang="0">
                <a:pos x="496" y="2056"/>
              </a:cxn>
              <a:cxn ang="0">
                <a:pos x="488" y="2064"/>
              </a:cxn>
              <a:cxn ang="0">
                <a:pos x="8" y="2064"/>
              </a:cxn>
              <a:cxn ang="0">
                <a:pos x="0" y="2056"/>
              </a:cxn>
              <a:cxn ang="0">
                <a:pos x="0" y="8"/>
              </a:cxn>
              <a:cxn ang="0">
                <a:pos x="16" y="2056"/>
              </a:cxn>
              <a:cxn ang="0">
                <a:pos x="8" y="2048"/>
              </a:cxn>
              <a:cxn ang="0">
                <a:pos x="488" y="2048"/>
              </a:cxn>
              <a:cxn ang="0">
                <a:pos x="480" y="2056"/>
              </a:cxn>
              <a:cxn ang="0">
                <a:pos x="480" y="8"/>
              </a:cxn>
              <a:cxn ang="0">
                <a:pos x="488" y="16"/>
              </a:cxn>
              <a:cxn ang="0">
                <a:pos x="8" y="16"/>
              </a:cxn>
              <a:cxn ang="0">
                <a:pos x="16" y="8"/>
              </a:cxn>
              <a:cxn ang="0">
                <a:pos x="16" y="2056"/>
              </a:cxn>
            </a:cxnLst>
            <a:rect l="0" t="0" r="r" b="b"/>
            <a:pathLst>
              <a:path w="496" h="2064">
                <a:moveTo>
                  <a:pt x="0" y="8"/>
                </a:moveTo>
                <a:cubicBezTo>
                  <a:pt x="0" y="4"/>
                  <a:pt x="4" y="0"/>
                  <a:pt x="8" y="0"/>
                </a:cubicBezTo>
                <a:lnTo>
                  <a:pt x="488" y="0"/>
                </a:lnTo>
                <a:cubicBezTo>
                  <a:pt x="493" y="0"/>
                  <a:pt x="496" y="4"/>
                  <a:pt x="496" y="8"/>
                </a:cubicBezTo>
                <a:lnTo>
                  <a:pt x="496" y="2056"/>
                </a:lnTo>
                <a:cubicBezTo>
                  <a:pt x="496" y="2061"/>
                  <a:pt x="493" y="2064"/>
                  <a:pt x="488" y="2064"/>
                </a:cubicBezTo>
                <a:lnTo>
                  <a:pt x="8" y="2064"/>
                </a:lnTo>
                <a:cubicBezTo>
                  <a:pt x="4" y="2064"/>
                  <a:pt x="0" y="2061"/>
                  <a:pt x="0" y="2056"/>
                </a:cubicBezTo>
                <a:lnTo>
                  <a:pt x="0" y="8"/>
                </a:lnTo>
                <a:close/>
                <a:moveTo>
                  <a:pt x="16" y="2056"/>
                </a:moveTo>
                <a:lnTo>
                  <a:pt x="8" y="2048"/>
                </a:lnTo>
                <a:lnTo>
                  <a:pt x="488" y="2048"/>
                </a:lnTo>
                <a:lnTo>
                  <a:pt x="480" y="2056"/>
                </a:lnTo>
                <a:lnTo>
                  <a:pt x="480" y="8"/>
                </a:lnTo>
                <a:lnTo>
                  <a:pt x="488" y="16"/>
                </a:lnTo>
                <a:lnTo>
                  <a:pt x="8" y="16"/>
                </a:lnTo>
                <a:lnTo>
                  <a:pt x="16" y="8"/>
                </a:lnTo>
                <a:lnTo>
                  <a:pt x="16" y="2056"/>
                </a:lnTo>
                <a:close/>
              </a:path>
            </a:pathLst>
          </a:custGeom>
          <a:solidFill>
            <a:srgbClr val="800080"/>
          </a:solidFill>
          <a:ln w="9525" cap="flat">
            <a:solidFill>
              <a:srgbClr val="800080"/>
            </a:solidFill>
            <a:prstDash val="solid"/>
            <a:bevel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328" name="Rectangle 64"/>
          <p:cNvSpPr>
            <a:spLocks noChangeArrowheads="1"/>
          </p:cNvSpPr>
          <p:nvPr/>
        </p:nvSpPr>
        <p:spPr bwMode="auto">
          <a:xfrm>
            <a:off x="5614988" y="3733800"/>
            <a:ext cx="285750" cy="754063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331" name="Freeform 67"/>
          <p:cNvSpPr>
            <a:spLocks noEditPoints="1"/>
          </p:cNvSpPr>
          <p:nvPr/>
        </p:nvSpPr>
        <p:spPr bwMode="auto">
          <a:xfrm>
            <a:off x="6621463" y="2706688"/>
            <a:ext cx="304800" cy="1785937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8" y="0"/>
              </a:cxn>
              <a:cxn ang="0">
                <a:pos x="504" y="0"/>
              </a:cxn>
              <a:cxn ang="0">
                <a:pos x="512" y="8"/>
              </a:cxn>
              <a:cxn ang="0">
                <a:pos x="512" y="2984"/>
              </a:cxn>
              <a:cxn ang="0">
                <a:pos x="504" y="2992"/>
              </a:cxn>
              <a:cxn ang="0">
                <a:pos x="8" y="2992"/>
              </a:cxn>
              <a:cxn ang="0">
                <a:pos x="0" y="2984"/>
              </a:cxn>
              <a:cxn ang="0">
                <a:pos x="0" y="8"/>
              </a:cxn>
              <a:cxn ang="0">
                <a:pos x="16" y="2984"/>
              </a:cxn>
              <a:cxn ang="0">
                <a:pos x="8" y="2976"/>
              </a:cxn>
              <a:cxn ang="0">
                <a:pos x="504" y="2976"/>
              </a:cxn>
              <a:cxn ang="0">
                <a:pos x="496" y="2984"/>
              </a:cxn>
              <a:cxn ang="0">
                <a:pos x="496" y="8"/>
              </a:cxn>
              <a:cxn ang="0">
                <a:pos x="504" y="16"/>
              </a:cxn>
              <a:cxn ang="0">
                <a:pos x="8" y="16"/>
              </a:cxn>
              <a:cxn ang="0">
                <a:pos x="16" y="8"/>
              </a:cxn>
              <a:cxn ang="0">
                <a:pos x="16" y="2984"/>
              </a:cxn>
            </a:cxnLst>
            <a:rect l="0" t="0" r="r" b="b"/>
            <a:pathLst>
              <a:path w="512" h="2992">
                <a:moveTo>
                  <a:pt x="0" y="8"/>
                </a:moveTo>
                <a:cubicBezTo>
                  <a:pt x="0" y="4"/>
                  <a:pt x="4" y="0"/>
                  <a:pt x="8" y="0"/>
                </a:cubicBezTo>
                <a:lnTo>
                  <a:pt x="504" y="0"/>
                </a:lnTo>
                <a:cubicBezTo>
                  <a:pt x="509" y="0"/>
                  <a:pt x="512" y="4"/>
                  <a:pt x="512" y="8"/>
                </a:cubicBezTo>
                <a:lnTo>
                  <a:pt x="512" y="2984"/>
                </a:lnTo>
                <a:cubicBezTo>
                  <a:pt x="512" y="2989"/>
                  <a:pt x="509" y="2992"/>
                  <a:pt x="504" y="2992"/>
                </a:cubicBezTo>
                <a:lnTo>
                  <a:pt x="8" y="2992"/>
                </a:lnTo>
                <a:cubicBezTo>
                  <a:pt x="4" y="2992"/>
                  <a:pt x="0" y="2989"/>
                  <a:pt x="0" y="2984"/>
                </a:cubicBezTo>
                <a:lnTo>
                  <a:pt x="0" y="8"/>
                </a:lnTo>
                <a:close/>
                <a:moveTo>
                  <a:pt x="16" y="2984"/>
                </a:moveTo>
                <a:lnTo>
                  <a:pt x="8" y="2976"/>
                </a:lnTo>
                <a:lnTo>
                  <a:pt x="504" y="2976"/>
                </a:lnTo>
                <a:lnTo>
                  <a:pt x="496" y="2984"/>
                </a:lnTo>
                <a:lnTo>
                  <a:pt x="496" y="8"/>
                </a:lnTo>
                <a:lnTo>
                  <a:pt x="504" y="16"/>
                </a:lnTo>
                <a:lnTo>
                  <a:pt x="8" y="16"/>
                </a:lnTo>
                <a:lnTo>
                  <a:pt x="16" y="8"/>
                </a:lnTo>
                <a:lnTo>
                  <a:pt x="16" y="2984"/>
                </a:lnTo>
                <a:close/>
              </a:path>
            </a:pathLst>
          </a:custGeom>
          <a:solidFill>
            <a:srgbClr val="800080"/>
          </a:solidFill>
          <a:ln w="9525" cap="flat">
            <a:solidFill>
              <a:srgbClr val="800080"/>
            </a:solidFill>
            <a:prstDash val="solid"/>
            <a:bevel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332" name="Rectangle 68"/>
          <p:cNvSpPr>
            <a:spLocks noChangeArrowheads="1"/>
          </p:cNvSpPr>
          <p:nvPr/>
        </p:nvSpPr>
        <p:spPr bwMode="auto">
          <a:xfrm>
            <a:off x="7645400" y="3543300"/>
            <a:ext cx="296863" cy="944563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334" name="Rectangle 70"/>
          <p:cNvSpPr>
            <a:spLocks noChangeArrowheads="1"/>
          </p:cNvSpPr>
          <p:nvPr/>
        </p:nvSpPr>
        <p:spPr bwMode="auto">
          <a:xfrm>
            <a:off x="1828800" y="2960688"/>
            <a:ext cx="295275" cy="1527175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337" name="Freeform 73"/>
          <p:cNvSpPr>
            <a:spLocks noEditPoints="1"/>
          </p:cNvSpPr>
          <p:nvPr/>
        </p:nvSpPr>
        <p:spPr bwMode="auto">
          <a:xfrm>
            <a:off x="2844800" y="3203575"/>
            <a:ext cx="295275" cy="1289050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8" y="0"/>
              </a:cxn>
              <a:cxn ang="0">
                <a:pos x="488" y="0"/>
              </a:cxn>
              <a:cxn ang="0">
                <a:pos x="496" y="8"/>
              </a:cxn>
              <a:cxn ang="0">
                <a:pos x="496" y="2152"/>
              </a:cxn>
              <a:cxn ang="0">
                <a:pos x="488" y="2160"/>
              </a:cxn>
              <a:cxn ang="0">
                <a:pos x="8" y="2160"/>
              </a:cxn>
              <a:cxn ang="0">
                <a:pos x="0" y="2152"/>
              </a:cxn>
              <a:cxn ang="0">
                <a:pos x="0" y="8"/>
              </a:cxn>
              <a:cxn ang="0">
                <a:pos x="16" y="2152"/>
              </a:cxn>
              <a:cxn ang="0">
                <a:pos x="8" y="2144"/>
              </a:cxn>
              <a:cxn ang="0">
                <a:pos x="488" y="2144"/>
              </a:cxn>
              <a:cxn ang="0">
                <a:pos x="480" y="2152"/>
              </a:cxn>
              <a:cxn ang="0">
                <a:pos x="480" y="8"/>
              </a:cxn>
              <a:cxn ang="0">
                <a:pos x="488" y="16"/>
              </a:cxn>
              <a:cxn ang="0">
                <a:pos x="8" y="16"/>
              </a:cxn>
              <a:cxn ang="0">
                <a:pos x="16" y="8"/>
              </a:cxn>
              <a:cxn ang="0">
                <a:pos x="16" y="2152"/>
              </a:cxn>
            </a:cxnLst>
            <a:rect l="0" t="0" r="r" b="b"/>
            <a:pathLst>
              <a:path w="496" h="2160">
                <a:moveTo>
                  <a:pt x="0" y="8"/>
                </a:moveTo>
                <a:cubicBezTo>
                  <a:pt x="0" y="4"/>
                  <a:pt x="4" y="0"/>
                  <a:pt x="8" y="0"/>
                </a:cubicBezTo>
                <a:lnTo>
                  <a:pt x="488" y="0"/>
                </a:lnTo>
                <a:cubicBezTo>
                  <a:pt x="493" y="0"/>
                  <a:pt x="496" y="4"/>
                  <a:pt x="496" y="8"/>
                </a:cubicBezTo>
                <a:lnTo>
                  <a:pt x="496" y="2152"/>
                </a:lnTo>
                <a:cubicBezTo>
                  <a:pt x="496" y="2157"/>
                  <a:pt x="493" y="2160"/>
                  <a:pt x="488" y="2160"/>
                </a:cubicBezTo>
                <a:lnTo>
                  <a:pt x="8" y="2160"/>
                </a:lnTo>
                <a:cubicBezTo>
                  <a:pt x="4" y="2160"/>
                  <a:pt x="0" y="2157"/>
                  <a:pt x="0" y="2152"/>
                </a:cubicBezTo>
                <a:lnTo>
                  <a:pt x="0" y="8"/>
                </a:lnTo>
                <a:close/>
                <a:moveTo>
                  <a:pt x="16" y="2152"/>
                </a:moveTo>
                <a:lnTo>
                  <a:pt x="8" y="2144"/>
                </a:lnTo>
                <a:lnTo>
                  <a:pt x="488" y="2144"/>
                </a:lnTo>
                <a:lnTo>
                  <a:pt x="480" y="2152"/>
                </a:lnTo>
                <a:lnTo>
                  <a:pt x="480" y="8"/>
                </a:lnTo>
                <a:lnTo>
                  <a:pt x="488" y="16"/>
                </a:lnTo>
                <a:lnTo>
                  <a:pt x="8" y="16"/>
                </a:lnTo>
                <a:lnTo>
                  <a:pt x="16" y="8"/>
                </a:lnTo>
                <a:lnTo>
                  <a:pt x="16" y="2152"/>
                </a:lnTo>
                <a:close/>
              </a:path>
            </a:pathLst>
          </a:custGeom>
          <a:solidFill>
            <a:srgbClr val="CC6600"/>
          </a:solidFill>
          <a:ln w="9525" cap="flat">
            <a:solidFill>
              <a:srgbClr val="CC6600"/>
            </a:solidFill>
            <a:prstDash val="solid"/>
            <a:bevel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338" name="Rectangle 74"/>
          <p:cNvSpPr>
            <a:spLocks noChangeArrowheads="1"/>
          </p:cNvSpPr>
          <p:nvPr/>
        </p:nvSpPr>
        <p:spPr bwMode="auto">
          <a:xfrm>
            <a:off x="3868738" y="2597150"/>
            <a:ext cx="287337" cy="1890713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340" name="Rectangle 76"/>
          <p:cNvSpPr>
            <a:spLocks noChangeArrowheads="1"/>
          </p:cNvSpPr>
          <p:nvPr/>
        </p:nvSpPr>
        <p:spPr bwMode="auto">
          <a:xfrm>
            <a:off x="4879975" y="3379788"/>
            <a:ext cx="295275" cy="1108075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342" name="Rectangle 78"/>
          <p:cNvSpPr>
            <a:spLocks noChangeArrowheads="1"/>
          </p:cNvSpPr>
          <p:nvPr/>
        </p:nvSpPr>
        <p:spPr bwMode="auto">
          <a:xfrm>
            <a:off x="5900738" y="3762375"/>
            <a:ext cx="295275" cy="725488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344" name="Rectangle 80"/>
          <p:cNvSpPr>
            <a:spLocks noChangeArrowheads="1"/>
          </p:cNvSpPr>
          <p:nvPr/>
        </p:nvSpPr>
        <p:spPr bwMode="auto">
          <a:xfrm>
            <a:off x="6921500" y="2625725"/>
            <a:ext cx="285750" cy="1862138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346" name="Rectangle 82"/>
          <p:cNvSpPr>
            <a:spLocks noChangeArrowheads="1"/>
          </p:cNvSpPr>
          <p:nvPr/>
        </p:nvSpPr>
        <p:spPr bwMode="auto">
          <a:xfrm>
            <a:off x="7942263" y="3408363"/>
            <a:ext cx="285750" cy="1079500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265" name="Text Box 2"/>
          <p:cNvSpPr txBox="1">
            <a:spLocks noChangeArrowheads="1"/>
          </p:cNvSpPr>
          <p:nvPr/>
        </p:nvSpPr>
        <p:spPr bwMode="auto">
          <a:xfrm>
            <a:off x="2695111" y="1128713"/>
            <a:ext cx="3741078" cy="406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ts val="2363"/>
              </a:lnSpc>
            </a:pPr>
            <a:r>
              <a:rPr lang="en-US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SVR</a:t>
            </a:r>
            <a:r>
              <a:rPr lang="en-US" sz="2400" b="1" baseline="-25000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12</a:t>
            </a:r>
            <a:r>
              <a:rPr lang="en-US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 (HCV RNA &lt; 25 IU</a:t>
            </a:r>
            <a:r>
              <a:rPr lang="en-US" sz="2400" b="1" dirty="0" smtClean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/ml)</a:t>
            </a:r>
            <a:endParaRPr lang="en-US" sz="2400" b="1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1266" name="ZoneTexte 73"/>
          <p:cNvSpPr txBox="1">
            <a:spLocks noChangeArrowheads="1"/>
          </p:cNvSpPr>
          <p:nvPr/>
        </p:nvSpPr>
        <p:spPr bwMode="auto">
          <a:xfrm>
            <a:off x="633413" y="4724400"/>
            <a:ext cx="18510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/>
              <a:t>difference : - 1.1%</a:t>
            </a:r>
          </a:p>
          <a:p>
            <a:pPr algn="ctr"/>
            <a:r>
              <a:rPr lang="en-US" sz="1400"/>
              <a:t>(95% CI : -7.8 to 5.5)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476375" y="5305425"/>
          <a:ext cx="6480719" cy="12496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9617"/>
                <a:gridCol w="1271090"/>
                <a:gridCol w="1590012"/>
              </a:tblGrid>
              <a:tr h="270030">
                <a:tc>
                  <a:txBody>
                    <a:bodyPr/>
                    <a:lstStyle/>
                    <a:p>
                      <a:endParaRPr lang="en-US" sz="1400" noProof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SMV</a:t>
                      </a:r>
                      <a:endParaRPr lang="en-US" sz="1600" noProof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TVR</a:t>
                      </a:r>
                      <a:endParaRPr lang="en-US" sz="1600" noProof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00"/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On treatment</a:t>
                      </a:r>
                      <a:r>
                        <a:rPr lang="en-US" sz="1400" b="1" baseline="0" noProof="0" smtClean="0">
                          <a:solidFill>
                            <a:srgbClr val="000066"/>
                          </a:solidFill>
                        </a:rPr>
                        <a:t> failure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34%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20%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Viral breaktrough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22%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20%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Relapse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17%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17%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1289" name="ZoneTexte 69"/>
          <p:cNvSpPr txBox="1">
            <a:spLocks noChangeArrowheads="1"/>
          </p:cNvSpPr>
          <p:nvPr/>
        </p:nvSpPr>
        <p:spPr bwMode="auto">
          <a:xfrm>
            <a:off x="5554663" y="6581775"/>
            <a:ext cx="35893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200" i="1">
                <a:solidFill>
                  <a:srgbClr val="0070C0"/>
                </a:solidFill>
                <a:ea typeface="ＭＳ Ｐゴシック" pitchFamily="34" charset="-128"/>
              </a:rPr>
              <a:t>Reddy KR. Lancet Infect Dis. 2015;15:27-35</a:t>
            </a:r>
          </a:p>
        </p:txBody>
      </p:sp>
      <p:grpSp>
        <p:nvGrpSpPr>
          <p:cNvPr id="11290" name="Grouper 26"/>
          <p:cNvGrpSpPr>
            <a:grpSpLocks/>
          </p:cNvGrpSpPr>
          <p:nvPr/>
        </p:nvGrpSpPr>
        <p:grpSpPr bwMode="auto">
          <a:xfrm>
            <a:off x="0" y="6570663"/>
            <a:ext cx="936625" cy="287337"/>
            <a:chOff x="0" y="6570663"/>
            <a:chExt cx="1258957" cy="288111"/>
          </a:xfrm>
        </p:grpSpPr>
        <p:sp>
          <p:nvSpPr>
            <p:cNvPr id="11315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11316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ATTAIN</a:t>
              </a:r>
            </a:p>
          </p:txBody>
        </p:sp>
      </p:grpSp>
      <p:sp>
        <p:nvSpPr>
          <p:cNvPr id="11291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smtClean="0">
                <a:ea typeface="ＭＳ Ｐゴシック" pitchFamily="34" charset="-128"/>
              </a:rPr>
              <a:t>ATTAIN Study: simeprevir versus telaprevir, </a:t>
            </a:r>
            <a:br>
              <a:rPr lang="en-US" sz="2600" smtClean="0">
                <a:ea typeface="ＭＳ Ｐゴシック" pitchFamily="34" charset="-128"/>
              </a:rPr>
            </a:br>
            <a:r>
              <a:rPr lang="en-US" sz="2600" smtClean="0">
                <a:ea typeface="ＭＳ Ｐゴシック" pitchFamily="34" charset="-128"/>
              </a:rPr>
              <a:t>with PEG-IFN + RBV in previous non responders </a:t>
            </a:r>
            <a:br>
              <a:rPr lang="en-US" sz="2600" smtClean="0">
                <a:ea typeface="ＭＳ Ｐゴシック" pitchFamily="34" charset="-128"/>
              </a:rPr>
            </a:br>
            <a:r>
              <a:rPr lang="en-US" sz="2600" smtClean="0">
                <a:ea typeface="ＭＳ Ｐゴシック" pitchFamily="34" charset="-128"/>
              </a:rPr>
              <a:t>with genotype 1</a:t>
            </a:r>
          </a:p>
        </p:txBody>
      </p:sp>
      <p:sp>
        <p:nvSpPr>
          <p:cNvPr id="11292" name="Text Box 148"/>
          <p:cNvSpPr txBox="1">
            <a:spLocks noChangeArrowheads="1"/>
          </p:cNvSpPr>
          <p:nvPr/>
        </p:nvSpPr>
        <p:spPr bwMode="auto">
          <a:xfrm>
            <a:off x="827088" y="126841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ea typeface="ＭＳ Ｐゴシック" pitchFamily="34" charset="-128"/>
              </a:rPr>
              <a:t>%</a:t>
            </a:r>
          </a:p>
        </p:txBody>
      </p:sp>
      <p:grpSp>
        <p:nvGrpSpPr>
          <p:cNvPr id="11293" name="Groupe 93"/>
          <p:cNvGrpSpPr>
            <a:grpSpLocks/>
          </p:cNvGrpSpPr>
          <p:nvPr/>
        </p:nvGrpSpPr>
        <p:grpSpPr bwMode="auto">
          <a:xfrm>
            <a:off x="3203575" y="1628775"/>
            <a:ext cx="2592388" cy="393700"/>
            <a:chOff x="2702351" y="1628775"/>
            <a:chExt cx="2592287" cy="393427"/>
          </a:xfrm>
        </p:grpSpPr>
        <p:sp>
          <p:nvSpPr>
            <p:cNvPr id="11310" name="AutoShape 126"/>
            <p:cNvSpPr>
              <a:spLocks noChangeArrowheads="1"/>
            </p:cNvSpPr>
            <p:nvPr/>
          </p:nvSpPr>
          <p:spPr bwMode="auto">
            <a:xfrm>
              <a:off x="2702351" y="1628800"/>
              <a:ext cx="2592287" cy="39340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endParaRPr lang="fr-FR" sz="2800"/>
            </a:p>
          </p:txBody>
        </p:sp>
        <p:sp>
          <p:nvSpPr>
            <p:cNvPr id="11311" name="Rectangle 3"/>
            <p:cNvSpPr>
              <a:spLocks noChangeArrowheads="1"/>
            </p:cNvSpPr>
            <p:nvPr/>
          </p:nvSpPr>
          <p:spPr bwMode="auto">
            <a:xfrm>
              <a:off x="2916238" y="1763975"/>
              <a:ext cx="144462" cy="109538"/>
            </a:xfrm>
            <a:prstGeom prst="rect">
              <a:avLst/>
            </a:prstGeom>
            <a:solidFill>
              <a:srgbClr val="800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ea typeface="ＭＳ Ｐゴシック" pitchFamily="34" charset="-128"/>
              </a:endParaRPr>
            </a:p>
          </p:txBody>
        </p:sp>
        <p:sp>
          <p:nvSpPr>
            <p:cNvPr id="11312" name="ZoneTexte 84"/>
            <p:cNvSpPr txBox="1">
              <a:spLocks noChangeArrowheads="1"/>
            </p:cNvSpPr>
            <p:nvPr/>
          </p:nvSpPr>
          <p:spPr bwMode="auto">
            <a:xfrm>
              <a:off x="3043238" y="1641475"/>
              <a:ext cx="627062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SMV</a:t>
              </a:r>
            </a:p>
          </p:txBody>
        </p:sp>
        <p:sp>
          <p:nvSpPr>
            <p:cNvPr id="11313" name="Rectangle 3"/>
            <p:cNvSpPr>
              <a:spLocks noChangeArrowheads="1"/>
            </p:cNvSpPr>
            <p:nvPr/>
          </p:nvSpPr>
          <p:spPr bwMode="auto">
            <a:xfrm>
              <a:off x="4408488" y="1763975"/>
              <a:ext cx="144462" cy="109538"/>
            </a:xfrm>
            <a:prstGeom prst="rect">
              <a:avLst/>
            </a:prstGeom>
            <a:solidFill>
              <a:srgbClr val="CC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ea typeface="ＭＳ Ｐゴシック" pitchFamily="34" charset="-128"/>
              </a:endParaRPr>
            </a:p>
          </p:txBody>
        </p:sp>
        <p:sp>
          <p:nvSpPr>
            <p:cNvPr id="11314" name="ZoneTexte 84"/>
            <p:cNvSpPr txBox="1">
              <a:spLocks noChangeArrowheads="1"/>
            </p:cNvSpPr>
            <p:nvPr/>
          </p:nvSpPr>
          <p:spPr bwMode="auto">
            <a:xfrm>
              <a:off x="4572000" y="1628775"/>
              <a:ext cx="560388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TVR</a:t>
              </a:r>
            </a:p>
          </p:txBody>
        </p:sp>
      </p:grpSp>
      <p:sp>
        <p:nvSpPr>
          <p:cNvPr id="11295" name="ZoneTexte 78"/>
          <p:cNvSpPr txBox="1">
            <a:spLocks noChangeArrowheads="1"/>
          </p:cNvSpPr>
          <p:nvPr/>
        </p:nvSpPr>
        <p:spPr bwMode="auto">
          <a:xfrm>
            <a:off x="1271588" y="4249738"/>
            <a:ext cx="2762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N</a:t>
            </a:r>
          </a:p>
        </p:txBody>
      </p:sp>
      <p:sp>
        <p:nvSpPr>
          <p:cNvPr id="11296" name="ZoneTexte 79"/>
          <p:cNvSpPr txBox="1">
            <a:spLocks noChangeArrowheads="1"/>
          </p:cNvSpPr>
          <p:nvPr/>
        </p:nvSpPr>
        <p:spPr bwMode="auto">
          <a:xfrm>
            <a:off x="1490663" y="4249738"/>
            <a:ext cx="3968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>
                <a:solidFill>
                  <a:srgbClr val="FFFFFF"/>
                </a:solidFill>
              </a:rPr>
              <a:t>379</a:t>
            </a:r>
          </a:p>
        </p:txBody>
      </p:sp>
      <p:sp>
        <p:nvSpPr>
          <p:cNvPr id="11298" name="ZoneTexte 59"/>
          <p:cNvSpPr txBox="1">
            <a:spLocks noChangeArrowheads="1"/>
          </p:cNvSpPr>
          <p:nvPr/>
        </p:nvSpPr>
        <p:spPr bwMode="auto">
          <a:xfrm>
            <a:off x="3503613" y="4249738"/>
            <a:ext cx="3968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>
                <a:solidFill>
                  <a:srgbClr val="FFFFFF"/>
                </a:solidFill>
              </a:rPr>
              <a:t>145</a:t>
            </a:r>
          </a:p>
        </p:txBody>
      </p:sp>
      <p:sp>
        <p:nvSpPr>
          <p:cNvPr id="11299" name="ZoneTexte 93"/>
          <p:cNvSpPr txBox="1">
            <a:spLocks noChangeArrowheads="1"/>
          </p:cNvSpPr>
          <p:nvPr/>
        </p:nvSpPr>
        <p:spPr bwMode="auto">
          <a:xfrm>
            <a:off x="1789113" y="4249738"/>
            <a:ext cx="3952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>
                <a:solidFill>
                  <a:srgbClr val="FFFFFF"/>
                </a:solidFill>
              </a:rPr>
              <a:t>384</a:t>
            </a:r>
          </a:p>
        </p:txBody>
      </p:sp>
      <p:sp>
        <p:nvSpPr>
          <p:cNvPr id="11300" name="ZoneTexte 94"/>
          <p:cNvSpPr txBox="1">
            <a:spLocks noChangeArrowheads="1"/>
          </p:cNvSpPr>
          <p:nvPr/>
        </p:nvSpPr>
        <p:spPr bwMode="auto">
          <a:xfrm>
            <a:off x="2492375" y="4249738"/>
            <a:ext cx="3952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>
                <a:solidFill>
                  <a:srgbClr val="FFFFFF"/>
                </a:solidFill>
              </a:rPr>
              <a:t>234</a:t>
            </a:r>
          </a:p>
        </p:txBody>
      </p:sp>
      <p:sp>
        <p:nvSpPr>
          <p:cNvPr id="11302" name="ZoneTexte 96"/>
          <p:cNvSpPr txBox="1">
            <a:spLocks noChangeArrowheads="1"/>
          </p:cNvSpPr>
          <p:nvPr/>
        </p:nvSpPr>
        <p:spPr bwMode="auto">
          <a:xfrm>
            <a:off x="6858000" y="4249738"/>
            <a:ext cx="3952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>
                <a:solidFill>
                  <a:srgbClr val="FFFFFF"/>
                </a:solidFill>
              </a:rPr>
              <a:t>220</a:t>
            </a:r>
          </a:p>
        </p:txBody>
      </p:sp>
      <p:sp>
        <p:nvSpPr>
          <p:cNvPr id="11303" name="ZoneTexte 97"/>
          <p:cNvSpPr txBox="1">
            <a:spLocks noChangeArrowheads="1"/>
          </p:cNvSpPr>
          <p:nvPr/>
        </p:nvSpPr>
        <p:spPr bwMode="auto">
          <a:xfrm>
            <a:off x="3816350" y="4249738"/>
            <a:ext cx="3968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>
                <a:solidFill>
                  <a:srgbClr val="FFFFFF"/>
                </a:solidFill>
              </a:rPr>
              <a:t>146</a:t>
            </a:r>
          </a:p>
        </p:txBody>
      </p:sp>
      <p:sp>
        <p:nvSpPr>
          <p:cNvPr id="11305" name="ZoneTexte 84"/>
          <p:cNvSpPr txBox="1">
            <a:spLocks noChangeArrowheads="1"/>
          </p:cNvSpPr>
          <p:nvPr/>
        </p:nvSpPr>
        <p:spPr bwMode="auto">
          <a:xfrm>
            <a:off x="4808538" y="4249738"/>
            <a:ext cx="3968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>
                <a:solidFill>
                  <a:srgbClr val="FFFFFF"/>
                </a:solidFill>
              </a:rPr>
              <a:t>133</a:t>
            </a:r>
          </a:p>
        </p:txBody>
      </p:sp>
      <p:sp>
        <p:nvSpPr>
          <p:cNvPr id="11306" name="ZoneTexte 90"/>
          <p:cNvSpPr txBox="1">
            <a:spLocks noChangeArrowheads="1"/>
          </p:cNvSpPr>
          <p:nvPr/>
        </p:nvSpPr>
        <p:spPr bwMode="auto">
          <a:xfrm>
            <a:off x="5570538" y="4249738"/>
            <a:ext cx="3254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>
                <a:solidFill>
                  <a:srgbClr val="FFFFFF"/>
                </a:solidFill>
              </a:rPr>
              <a:t>37</a:t>
            </a:r>
          </a:p>
        </p:txBody>
      </p:sp>
      <p:sp>
        <p:nvSpPr>
          <p:cNvPr id="11307" name="ZoneTexte 106"/>
          <p:cNvSpPr txBox="1">
            <a:spLocks noChangeArrowheads="1"/>
          </p:cNvSpPr>
          <p:nvPr/>
        </p:nvSpPr>
        <p:spPr bwMode="auto">
          <a:xfrm>
            <a:off x="5878513" y="4249738"/>
            <a:ext cx="3254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>
                <a:solidFill>
                  <a:srgbClr val="FFFFFF"/>
                </a:solidFill>
              </a:rPr>
              <a:t>27</a:t>
            </a:r>
          </a:p>
        </p:txBody>
      </p:sp>
      <p:sp>
        <p:nvSpPr>
          <p:cNvPr id="11308" name="ZoneTexte 113"/>
          <p:cNvSpPr txBox="1">
            <a:spLocks noChangeArrowheads="1"/>
          </p:cNvSpPr>
          <p:nvPr/>
        </p:nvSpPr>
        <p:spPr bwMode="auto">
          <a:xfrm>
            <a:off x="7584875" y="4249738"/>
            <a:ext cx="3968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rgbClr val="FFFFFF"/>
                </a:solidFill>
              </a:rPr>
              <a:t>215</a:t>
            </a:r>
          </a:p>
        </p:txBody>
      </p:sp>
      <p:sp>
        <p:nvSpPr>
          <p:cNvPr id="11309" name="ZoneTexte 114"/>
          <p:cNvSpPr txBox="1">
            <a:spLocks noChangeArrowheads="1"/>
          </p:cNvSpPr>
          <p:nvPr/>
        </p:nvSpPr>
        <p:spPr bwMode="auto">
          <a:xfrm>
            <a:off x="7861300" y="4249738"/>
            <a:ext cx="3968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>
                <a:solidFill>
                  <a:srgbClr val="FFFFFF"/>
                </a:solidFill>
              </a:rPr>
              <a:t>220</a:t>
            </a:r>
          </a:p>
        </p:txBody>
      </p:sp>
      <p:sp>
        <p:nvSpPr>
          <p:cNvPr id="11321" name="Freeform 57"/>
          <p:cNvSpPr>
            <a:spLocks noEditPoints="1"/>
          </p:cNvSpPr>
          <p:nvPr/>
        </p:nvSpPr>
        <p:spPr bwMode="auto">
          <a:xfrm>
            <a:off x="1538288" y="2984500"/>
            <a:ext cx="295275" cy="1508125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8" y="0"/>
              </a:cxn>
              <a:cxn ang="0">
                <a:pos x="488" y="0"/>
              </a:cxn>
              <a:cxn ang="0">
                <a:pos x="496" y="8"/>
              </a:cxn>
              <a:cxn ang="0">
                <a:pos x="496" y="2520"/>
              </a:cxn>
              <a:cxn ang="0">
                <a:pos x="488" y="2528"/>
              </a:cxn>
              <a:cxn ang="0">
                <a:pos x="8" y="2528"/>
              </a:cxn>
              <a:cxn ang="0">
                <a:pos x="0" y="2520"/>
              </a:cxn>
              <a:cxn ang="0">
                <a:pos x="0" y="8"/>
              </a:cxn>
              <a:cxn ang="0">
                <a:pos x="16" y="2520"/>
              </a:cxn>
              <a:cxn ang="0">
                <a:pos x="8" y="2512"/>
              </a:cxn>
              <a:cxn ang="0">
                <a:pos x="488" y="2512"/>
              </a:cxn>
              <a:cxn ang="0">
                <a:pos x="480" y="2520"/>
              </a:cxn>
              <a:cxn ang="0">
                <a:pos x="480" y="8"/>
              </a:cxn>
              <a:cxn ang="0">
                <a:pos x="488" y="16"/>
              </a:cxn>
              <a:cxn ang="0">
                <a:pos x="8" y="16"/>
              </a:cxn>
              <a:cxn ang="0">
                <a:pos x="16" y="8"/>
              </a:cxn>
              <a:cxn ang="0">
                <a:pos x="16" y="2520"/>
              </a:cxn>
            </a:cxnLst>
            <a:rect l="0" t="0" r="r" b="b"/>
            <a:pathLst>
              <a:path w="496" h="2528">
                <a:moveTo>
                  <a:pt x="0" y="8"/>
                </a:moveTo>
                <a:cubicBezTo>
                  <a:pt x="0" y="4"/>
                  <a:pt x="4" y="0"/>
                  <a:pt x="8" y="0"/>
                </a:cubicBezTo>
                <a:lnTo>
                  <a:pt x="488" y="0"/>
                </a:lnTo>
                <a:cubicBezTo>
                  <a:pt x="493" y="0"/>
                  <a:pt x="496" y="4"/>
                  <a:pt x="496" y="8"/>
                </a:cubicBezTo>
                <a:lnTo>
                  <a:pt x="496" y="2520"/>
                </a:lnTo>
                <a:cubicBezTo>
                  <a:pt x="496" y="2525"/>
                  <a:pt x="493" y="2528"/>
                  <a:pt x="488" y="2528"/>
                </a:cubicBezTo>
                <a:lnTo>
                  <a:pt x="8" y="2528"/>
                </a:lnTo>
                <a:cubicBezTo>
                  <a:pt x="4" y="2528"/>
                  <a:pt x="0" y="2525"/>
                  <a:pt x="0" y="2520"/>
                </a:cubicBezTo>
                <a:lnTo>
                  <a:pt x="0" y="8"/>
                </a:lnTo>
                <a:close/>
                <a:moveTo>
                  <a:pt x="16" y="2520"/>
                </a:moveTo>
                <a:lnTo>
                  <a:pt x="8" y="2512"/>
                </a:lnTo>
                <a:lnTo>
                  <a:pt x="488" y="2512"/>
                </a:lnTo>
                <a:lnTo>
                  <a:pt x="480" y="2520"/>
                </a:lnTo>
                <a:lnTo>
                  <a:pt x="480" y="8"/>
                </a:lnTo>
                <a:lnTo>
                  <a:pt x="488" y="16"/>
                </a:lnTo>
                <a:lnTo>
                  <a:pt x="8" y="16"/>
                </a:lnTo>
                <a:lnTo>
                  <a:pt x="16" y="8"/>
                </a:lnTo>
                <a:lnTo>
                  <a:pt x="16" y="2520"/>
                </a:lnTo>
                <a:close/>
              </a:path>
            </a:pathLst>
          </a:custGeom>
          <a:solidFill>
            <a:srgbClr val="800080"/>
          </a:solidFill>
          <a:ln w="9525" cap="flat">
            <a:solidFill>
              <a:srgbClr val="800080"/>
            </a:solidFill>
            <a:prstDash val="solid"/>
            <a:bevel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323" name="Freeform 59"/>
          <p:cNvSpPr>
            <a:spLocks noEditPoints="1"/>
          </p:cNvSpPr>
          <p:nvPr/>
        </p:nvSpPr>
        <p:spPr bwMode="auto">
          <a:xfrm>
            <a:off x="2547938" y="3260725"/>
            <a:ext cx="306387" cy="1231900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8" y="0"/>
              </a:cxn>
              <a:cxn ang="0">
                <a:pos x="504" y="0"/>
              </a:cxn>
              <a:cxn ang="0">
                <a:pos x="512" y="8"/>
              </a:cxn>
              <a:cxn ang="0">
                <a:pos x="512" y="2056"/>
              </a:cxn>
              <a:cxn ang="0">
                <a:pos x="504" y="2064"/>
              </a:cxn>
              <a:cxn ang="0">
                <a:pos x="8" y="2064"/>
              </a:cxn>
              <a:cxn ang="0">
                <a:pos x="0" y="2056"/>
              </a:cxn>
              <a:cxn ang="0">
                <a:pos x="0" y="8"/>
              </a:cxn>
              <a:cxn ang="0">
                <a:pos x="16" y="2056"/>
              </a:cxn>
              <a:cxn ang="0">
                <a:pos x="8" y="2048"/>
              </a:cxn>
              <a:cxn ang="0">
                <a:pos x="504" y="2048"/>
              </a:cxn>
              <a:cxn ang="0">
                <a:pos x="496" y="2056"/>
              </a:cxn>
              <a:cxn ang="0">
                <a:pos x="496" y="8"/>
              </a:cxn>
              <a:cxn ang="0">
                <a:pos x="504" y="16"/>
              </a:cxn>
              <a:cxn ang="0">
                <a:pos x="8" y="16"/>
              </a:cxn>
              <a:cxn ang="0">
                <a:pos x="16" y="8"/>
              </a:cxn>
              <a:cxn ang="0">
                <a:pos x="16" y="2056"/>
              </a:cxn>
            </a:cxnLst>
            <a:rect l="0" t="0" r="r" b="b"/>
            <a:pathLst>
              <a:path w="512" h="2064">
                <a:moveTo>
                  <a:pt x="0" y="8"/>
                </a:moveTo>
                <a:cubicBezTo>
                  <a:pt x="0" y="4"/>
                  <a:pt x="4" y="0"/>
                  <a:pt x="8" y="0"/>
                </a:cubicBezTo>
                <a:lnTo>
                  <a:pt x="504" y="0"/>
                </a:lnTo>
                <a:cubicBezTo>
                  <a:pt x="509" y="0"/>
                  <a:pt x="512" y="4"/>
                  <a:pt x="512" y="8"/>
                </a:cubicBezTo>
                <a:lnTo>
                  <a:pt x="512" y="2056"/>
                </a:lnTo>
                <a:cubicBezTo>
                  <a:pt x="512" y="2061"/>
                  <a:pt x="509" y="2064"/>
                  <a:pt x="504" y="2064"/>
                </a:cubicBezTo>
                <a:lnTo>
                  <a:pt x="8" y="2064"/>
                </a:lnTo>
                <a:cubicBezTo>
                  <a:pt x="4" y="2064"/>
                  <a:pt x="0" y="2061"/>
                  <a:pt x="0" y="2056"/>
                </a:cubicBezTo>
                <a:lnTo>
                  <a:pt x="0" y="8"/>
                </a:lnTo>
                <a:close/>
                <a:moveTo>
                  <a:pt x="16" y="2056"/>
                </a:moveTo>
                <a:lnTo>
                  <a:pt x="8" y="2048"/>
                </a:lnTo>
                <a:lnTo>
                  <a:pt x="504" y="2048"/>
                </a:lnTo>
                <a:lnTo>
                  <a:pt x="496" y="2056"/>
                </a:lnTo>
                <a:lnTo>
                  <a:pt x="496" y="8"/>
                </a:lnTo>
                <a:lnTo>
                  <a:pt x="504" y="16"/>
                </a:lnTo>
                <a:lnTo>
                  <a:pt x="8" y="16"/>
                </a:lnTo>
                <a:lnTo>
                  <a:pt x="16" y="8"/>
                </a:lnTo>
                <a:lnTo>
                  <a:pt x="16" y="2056"/>
                </a:lnTo>
                <a:close/>
              </a:path>
            </a:pathLst>
          </a:custGeom>
          <a:solidFill>
            <a:srgbClr val="800080"/>
          </a:solidFill>
          <a:ln w="9525" cap="flat">
            <a:solidFill>
              <a:srgbClr val="800080"/>
            </a:solidFill>
            <a:prstDash val="solid"/>
            <a:bevel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325" name="Freeform 61"/>
          <p:cNvSpPr>
            <a:spLocks noEditPoints="1"/>
          </p:cNvSpPr>
          <p:nvPr/>
        </p:nvSpPr>
        <p:spPr bwMode="auto">
          <a:xfrm>
            <a:off x="3568700" y="2544763"/>
            <a:ext cx="304800" cy="1947862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8" y="0"/>
              </a:cxn>
              <a:cxn ang="0">
                <a:pos x="504" y="0"/>
              </a:cxn>
              <a:cxn ang="0">
                <a:pos x="512" y="8"/>
              </a:cxn>
              <a:cxn ang="0">
                <a:pos x="512" y="3256"/>
              </a:cxn>
              <a:cxn ang="0">
                <a:pos x="504" y="3264"/>
              </a:cxn>
              <a:cxn ang="0">
                <a:pos x="8" y="3264"/>
              </a:cxn>
              <a:cxn ang="0">
                <a:pos x="0" y="3256"/>
              </a:cxn>
              <a:cxn ang="0">
                <a:pos x="0" y="8"/>
              </a:cxn>
              <a:cxn ang="0">
                <a:pos x="16" y="3256"/>
              </a:cxn>
              <a:cxn ang="0">
                <a:pos x="8" y="3248"/>
              </a:cxn>
              <a:cxn ang="0">
                <a:pos x="504" y="3248"/>
              </a:cxn>
              <a:cxn ang="0">
                <a:pos x="496" y="3256"/>
              </a:cxn>
              <a:cxn ang="0">
                <a:pos x="496" y="8"/>
              </a:cxn>
              <a:cxn ang="0">
                <a:pos x="504" y="16"/>
              </a:cxn>
              <a:cxn ang="0">
                <a:pos x="8" y="16"/>
              </a:cxn>
              <a:cxn ang="0">
                <a:pos x="16" y="8"/>
              </a:cxn>
              <a:cxn ang="0">
                <a:pos x="16" y="3256"/>
              </a:cxn>
            </a:cxnLst>
            <a:rect l="0" t="0" r="r" b="b"/>
            <a:pathLst>
              <a:path w="512" h="3264">
                <a:moveTo>
                  <a:pt x="0" y="8"/>
                </a:moveTo>
                <a:cubicBezTo>
                  <a:pt x="0" y="4"/>
                  <a:pt x="4" y="0"/>
                  <a:pt x="8" y="0"/>
                </a:cubicBezTo>
                <a:lnTo>
                  <a:pt x="504" y="0"/>
                </a:lnTo>
                <a:cubicBezTo>
                  <a:pt x="509" y="0"/>
                  <a:pt x="512" y="4"/>
                  <a:pt x="512" y="8"/>
                </a:cubicBezTo>
                <a:lnTo>
                  <a:pt x="512" y="3256"/>
                </a:lnTo>
                <a:cubicBezTo>
                  <a:pt x="512" y="3261"/>
                  <a:pt x="509" y="3264"/>
                  <a:pt x="504" y="3264"/>
                </a:cubicBezTo>
                <a:lnTo>
                  <a:pt x="8" y="3264"/>
                </a:lnTo>
                <a:cubicBezTo>
                  <a:pt x="4" y="3264"/>
                  <a:pt x="0" y="3261"/>
                  <a:pt x="0" y="3256"/>
                </a:cubicBezTo>
                <a:lnTo>
                  <a:pt x="0" y="8"/>
                </a:lnTo>
                <a:close/>
                <a:moveTo>
                  <a:pt x="16" y="3256"/>
                </a:moveTo>
                <a:lnTo>
                  <a:pt x="8" y="3248"/>
                </a:lnTo>
                <a:lnTo>
                  <a:pt x="504" y="3248"/>
                </a:lnTo>
                <a:lnTo>
                  <a:pt x="496" y="3256"/>
                </a:lnTo>
                <a:lnTo>
                  <a:pt x="496" y="8"/>
                </a:lnTo>
                <a:lnTo>
                  <a:pt x="504" y="16"/>
                </a:lnTo>
                <a:lnTo>
                  <a:pt x="8" y="16"/>
                </a:lnTo>
                <a:lnTo>
                  <a:pt x="16" y="8"/>
                </a:lnTo>
                <a:lnTo>
                  <a:pt x="16" y="3256"/>
                </a:lnTo>
                <a:close/>
              </a:path>
            </a:pathLst>
          </a:custGeom>
          <a:solidFill>
            <a:srgbClr val="800080"/>
          </a:solidFill>
          <a:ln w="9525" cap="flat">
            <a:solidFill>
              <a:srgbClr val="800080"/>
            </a:solidFill>
            <a:prstDash val="solid"/>
            <a:bevel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326" name="Rectangle 62"/>
          <p:cNvSpPr>
            <a:spLocks noChangeArrowheads="1"/>
          </p:cNvSpPr>
          <p:nvPr/>
        </p:nvSpPr>
        <p:spPr bwMode="auto">
          <a:xfrm>
            <a:off x="4594225" y="3265488"/>
            <a:ext cx="285750" cy="1222375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329" name="Freeform 65"/>
          <p:cNvSpPr>
            <a:spLocks noEditPoints="1"/>
          </p:cNvSpPr>
          <p:nvPr/>
        </p:nvSpPr>
        <p:spPr bwMode="auto">
          <a:xfrm>
            <a:off x="5610225" y="3729038"/>
            <a:ext cx="295275" cy="763587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8" y="0"/>
              </a:cxn>
              <a:cxn ang="0">
                <a:pos x="488" y="0"/>
              </a:cxn>
              <a:cxn ang="0">
                <a:pos x="496" y="8"/>
              </a:cxn>
              <a:cxn ang="0">
                <a:pos x="496" y="1272"/>
              </a:cxn>
              <a:cxn ang="0">
                <a:pos x="488" y="1280"/>
              </a:cxn>
              <a:cxn ang="0">
                <a:pos x="8" y="1280"/>
              </a:cxn>
              <a:cxn ang="0">
                <a:pos x="0" y="1272"/>
              </a:cxn>
              <a:cxn ang="0">
                <a:pos x="0" y="8"/>
              </a:cxn>
              <a:cxn ang="0">
                <a:pos x="16" y="1272"/>
              </a:cxn>
              <a:cxn ang="0">
                <a:pos x="8" y="1264"/>
              </a:cxn>
              <a:cxn ang="0">
                <a:pos x="488" y="1264"/>
              </a:cxn>
              <a:cxn ang="0">
                <a:pos x="480" y="1272"/>
              </a:cxn>
              <a:cxn ang="0">
                <a:pos x="480" y="8"/>
              </a:cxn>
              <a:cxn ang="0">
                <a:pos x="488" y="16"/>
              </a:cxn>
              <a:cxn ang="0">
                <a:pos x="8" y="16"/>
              </a:cxn>
              <a:cxn ang="0">
                <a:pos x="16" y="8"/>
              </a:cxn>
              <a:cxn ang="0">
                <a:pos x="16" y="1272"/>
              </a:cxn>
            </a:cxnLst>
            <a:rect l="0" t="0" r="r" b="b"/>
            <a:pathLst>
              <a:path w="496" h="1280">
                <a:moveTo>
                  <a:pt x="0" y="8"/>
                </a:moveTo>
                <a:cubicBezTo>
                  <a:pt x="0" y="4"/>
                  <a:pt x="4" y="0"/>
                  <a:pt x="8" y="0"/>
                </a:cubicBezTo>
                <a:lnTo>
                  <a:pt x="488" y="0"/>
                </a:lnTo>
                <a:cubicBezTo>
                  <a:pt x="493" y="0"/>
                  <a:pt x="496" y="4"/>
                  <a:pt x="496" y="8"/>
                </a:cubicBezTo>
                <a:lnTo>
                  <a:pt x="496" y="1272"/>
                </a:lnTo>
                <a:cubicBezTo>
                  <a:pt x="496" y="1277"/>
                  <a:pt x="493" y="1280"/>
                  <a:pt x="488" y="1280"/>
                </a:cubicBezTo>
                <a:lnTo>
                  <a:pt x="8" y="1280"/>
                </a:lnTo>
                <a:cubicBezTo>
                  <a:pt x="4" y="1280"/>
                  <a:pt x="0" y="1277"/>
                  <a:pt x="0" y="1272"/>
                </a:cubicBezTo>
                <a:lnTo>
                  <a:pt x="0" y="8"/>
                </a:lnTo>
                <a:close/>
                <a:moveTo>
                  <a:pt x="16" y="1272"/>
                </a:moveTo>
                <a:lnTo>
                  <a:pt x="8" y="1264"/>
                </a:lnTo>
                <a:lnTo>
                  <a:pt x="488" y="1264"/>
                </a:lnTo>
                <a:lnTo>
                  <a:pt x="480" y="1272"/>
                </a:lnTo>
                <a:lnTo>
                  <a:pt x="480" y="8"/>
                </a:lnTo>
                <a:lnTo>
                  <a:pt x="488" y="16"/>
                </a:lnTo>
                <a:lnTo>
                  <a:pt x="8" y="16"/>
                </a:lnTo>
                <a:lnTo>
                  <a:pt x="16" y="8"/>
                </a:lnTo>
                <a:lnTo>
                  <a:pt x="16" y="1272"/>
                </a:lnTo>
                <a:close/>
              </a:path>
            </a:pathLst>
          </a:custGeom>
          <a:solidFill>
            <a:srgbClr val="800080"/>
          </a:solidFill>
          <a:ln w="9525" cap="flat">
            <a:solidFill>
              <a:srgbClr val="800080"/>
            </a:solidFill>
            <a:prstDash val="solid"/>
            <a:bevel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330" name="Rectangle 66"/>
          <p:cNvSpPr>
            <a:spLocks noChangeArrowheads="1"/>
          </p:cNvSpPr>
          <p:nvPr/>
        </p:nvSpPr>
        <p:spPr bwMode="auto">
          <a:xfrm>
            <a:off x="6626225" y="2711450"/>
            <a:ext cx="295275" cy="1776413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333" name="Freeform 69"/>
          <p:cNvSpPr>
            <a:spLocks noEditPoints="1"/>
          </p:cNvSpPr>
          <p:nvPr/>
        </p:nvSpPr>
        <p:spPr bwMode="auto">
          <a:xfrm>
            <a:off x="7640638" y="3538538"/>
            <a:ext cx="306387" cy="954087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8" y="0"/>
              </a:cxn>
              <a:cxn ang="0">
                <a:pos x="504" y="0"/>
              </a:cxn>
              <a:cxn ang="0">
                <a:pos x="512" y="8"/>
              </a:cxn>
              <a:cxn ang="0">
                <a:pos x="512" y="1592"/>
              </a:cxn>
              <a:cxn ang="0">
                <a:pos x="504" y="1600"/>
              </a:cxn>
              <a:cxn ang="0">
                <a:pos x="8" y="1600"/>
              </a:cxn>
              <a:cxn ang="0">
                <a:pos x="0" y="1592"/>
              </a:cxn>
              <a:cxn ang="0">
                <a:pos x="0" y="8"/>
              </a:cxn>
              <a:cxn ang="0">
                <a:pos x="16" y="1592"/>
              </a:cxn>
              <a:cxn ang="0">
                <a:pos x="8" y="1584"/>
              </a:cxn>
              <a:cxn ang="0">
                <a:pos x="504" y="1584"/>
              </a:cxn>
              <a:cxn ang="0">
                <a:pos x="496" y="1592"/>
              </a:cxn>
              <a:cxn ang="0">
                <a:pos x="496" y="8"/>
              </a:cxn>
              <a:cxn ang="0">
                <a:pos x="504" y="16"/>
              </a:cxn>
              <a:cxn ang="0">
                <a:pos x="8" y="16"/>
              </a:cxn>
              <a:cxn ang="0">
                <a:pos x="16" y="8"/>
              </a:cxn>
              <a:cxn ang="0">
                <a:pos x="16" y="1592"/>
              </a:cxn>
            </a:cxnLst>
            <a:rect l="0" t="0" r="r" b="b"/>
            <a:pathLst>
              <a:path w="512" h="1600">
                <a:moveTo>
                  <a:pt x="0" y="8"/>
                </a:moveTo>
                <a:cubicBezTo>
                  <a:pt x="0" y="4"/>
                  <a:pt x="4" y="0"/>
                  <a:pt x="8" y="0"/>
                </a:cubicBezTo>
                <a:lnTo>
                  <a:pt x="504" y="0"/>
                </a:lnTo>
                <a:cubicBezTo>
                  <a:pt x="509" y="0"/>
                  <a:pt x="512" y="4"/>
                  <a:pt x="512" y="8"/>
                </a:cubicBezTo>
                <a:lnTo>
                  <a:pt x="512" y="1592"/>
                </a:lnTo>
                <a:cubicBezTo>
                  <a:pt x="512" y="1597"/>
                  <a:pt x="509" y="1600"/>
                  <a:pt x="504" y="1600"/>
                </a:cubicBezTo>
                <a:lnTo>
                  <a:pt x="8" y="1600"/>
                </a:lnTo>
                <a:cubicBezTo>
                  <a:pt x="4" y="1600"/>
                  <a:pt x="0" y="1597"/>
                  <a:pt x="0" y="1592"/>
                </a:cubicBezTo>
                <a:lnTo>
                  <a:pt x="0" y="8"/>
                </a:lnTo>
                <a:close/>
                <a:moveTo>
                  <a:pt x="16" y="1592"/>
                </a:moveTo>
                <a:lnTo>
                  <a:pt x="8" y="1584"/>
                </a:lnTo>
                <a:lnTo>
                  <a:pt x="504" y="1584"/>
                </a:lnTo>
                <a:lnTo>
                  <a:pt x="496" y="1592"/>
                </a:lnTo>
                <a:lnTo>
                  <a:pt x="496" y="8"/>
                </a:lnTo>
                <a:lnTo>
                  <a:pt x="504" y="16"/>
                </a:lnTo>
                <a:lnTo>
                  <a:pt x="8" y="16"/>
                </a:lnTo>
                <a:lnTo>
                  <a:pt x="16" y="8"/>
                </a:lnTo>
                <a:lnTo>
                  <a:pt x="16" y="1592"/>
                </a:lnTo>
                <a:close/>
              </a:path>
            </a:pathLst>
          </a:custGeom>
          <a:solidFill>
            <a:srgbClr val="800080"/>
          </a:solidFill>
          <a:ln w="9525" cap="flat">
            <a:solidFill>
              <a:srgbClr val="800080"/>
            </a:solidFill>
            <a:prstDash val="solid"/>
            <a:bevel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335" name="Freeform 71"/>
          <p:cNvSpPr>
            <a:spLocks noEditPoints="1"/>
          </p:cNvSpPr>
          <p:nvPr/>
        </p:nvSpPr>
        <p:spPr bwMode="auto">
          <a:xfrm>
            <a:off x="1824038" y="2955925"/>
            <a:ext cx="304800" cy="1536700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8" y="0"/>
              </a:cxn>
              <a:cxn ang="0">
                <a:pos x="504" y="0"/>
              </a:cxn>
              <a:cxn ang="0">
                <a:pos x="512" y="8"/>
              </a:cxn>
              <a:cxn ang="0">
                <a:pos x="512" y="2568"/>
              </a:cxn>
              <a:cxn ang="0">
                <a:pos x="504" y="2576"/>
              </a:cxn>
              <a:cxn ang="0">
                <a:pos x="8" y="2576"/>
              </a:cxn>
              <a:cxn ang="0">
                <a:pos x="0" y="2568"/>
              </a:cxn>
              <a:cxn ang="0">
                <a:pos x="0" y="8"/>
              </a:cxn>
              <a:cxn ang="0">
                <a:pos x="16" y="2568"/>
              </a:cxn>
              <a:cxn ang="0">
                <a:pos x="8" y="2560"/>
              </a:cxn>
              <a:cxn ang="0">
                <a:pos x="504" y="2560"/>
              </a:cxn>
              <a:cxn ang="0">
                <a:pos x="496" y="2568"/>
              </a:cxn>
              <a:cxn ang="0">
                <a:pos x="496" y="8"/>
              </a:cxn>
              <a:cxn ang="0">
                <a:pos x="504" y="16"/>
              </a:cxn>
              <a:cxn ang="0">
                <a:pos x="8" y="16"/>
              </a:cxn>
              <a:cxn ang="0">
                <a:pos x="16" y="8"/>
              </a:cxn>
              <a:cxn ang="0">
                <a:pos x="16" y="2568"/>
              </a:cxn>
            </a:cxnLst>
            <a:rect l="0" t="0" r="r" b="b"/>
            <a:pathLst>
              <a:path w="512" h="2576">
                <a:moveTo>
                  <a:pt x="0" y="8"/>
                </a:moveTo>
                <a:cubicBezTo>
                  <a:pt x="0" y="4"/>
                  <a:pt x="4" y="0"/>
                  <a:pt x="8" y="0"/>
                </a:cubicBezTo>
                <a:lnTo>
                  <a:pt x="504" y="0"/>
                </a:lnTo>
                <a:cubicBezTo>
                  <a:pt x="509" y="0"/>
                  <a:pt x="512" y="4"/>
                  <a:pt x="512" y="8"/>
                </a:cubicBezTo>
                <a:lnTo>
                  <a:pt x="512" y="2568"/>
                </a:lnTo>
                <a:cubicBezTo>
                  <a:pt x="512" y="2573"/>
                  <a:pt x="509" y="2576"/>
                  <a:pt x="504" y="2576"/>
                </a:cubicBezTo>
                <a:lnTo>
                  <a:pt x="8" y="2576"/>
                </a:lnTo>
                <a:cubicBezTo>
                  <a:pt x="4" y="2576"/>
                  <a:pt x="0" y="2573"/>
                  <a:pt x="0" y="2568"/>
                </a:cubicBezTo>
                <a:lnTo>
                  <a:pt x="0" y="8"/>
                </a:lnTo>
                <a:close/>
                <a:moveTo>
                  <a:pt x="16" y="2568"/>
                </a:moveTo>
                <a:lnTo>
                  <a:pt x="8" y="2560"/>
                </a:lnTo>
                <a:lnTo>
                  <a:pt x="504" y="2560"/>
                </a:lnTo>
                <a:lnTo>
                  <a:pt x="496" y="2568"/>
                </a:lnTo>
                <a:lnTo>
                  <a:pt x="496" y="8"/>
                </a:lnTo>
                <a:lnTo>
                  <a:pt x="504" y="16"/>
                </a:lnTo>
                <a:lnTo>
                  <a:pt x="8" y="16"/>
                </a:lnTo>
                <a:lnTo>
                  <a:pt x="16" y="8"/>
                </a:lnTo>
                <a:lnTo>
                  <a:pt x="16" y="2568"/>
                </a:lnTo>
                <a:close/>
              </a:path>
            </a:pathLst>
          </a:custGeom>
          <a:solidFill>
            <a:srgbClr val="CC6600"/>
          </a:solidFill>
          <a:ln w="9525" cap="flat">
            <a:solidFill>
              <a:srgbClr val="CC6600"/>
            </a:solidFill>
            <a:prstDash val="solid"/>
            <a:bevel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336" name="Rectangle 72"/>
          <p:cNvSpPr>
            <a:spLocks noChangeArrowheads="1"/>
          </p:cNvSpPr>
          <p:nvPr/>
        </p:nvSpPr>
        <p:spPr bwMode="auto">
          <a:xfrm>
            <a:off x="2849563" y="3208338"/>
            <a:ext cx="285750" cy="1279525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339" name="Freeform 75"/>
          <p:cNvSpPr>
            <a:spLocks noEditPoints="1"/>
          </p:cNvSpPr>
          <p:nvPr/>
        </p:nvSpPr>
        <p:spPr bwMode="auto">
          <a:xfrm>
            <a:off x="3863975" y="2592388"/>
            <a:ext cx="296863" cy="1900237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8" y="0"/>
              </a:cxn>
              <a:cxn ang="0">
                <a:pos x="488" y="0"/>
              </a:cxn>
              <a:cxn ang="0">
                <a:pos x="496" y="8"/>
              </a:cxn>
              <a:cxn ang="0">
                <a:pos x="496" y="3176"/>
              </a:cxn>
              <a:cxn ang="0">
                <a:pos x="488" y="3184"/>
              </a:cxn>
              <a:cxn ang="0">
                <a:pos x="8" y="3184"/>
              </a:cxn>
              <a:cxn ang="0">
                <a:pos x="0" y="3176"/>
              </a:cxn>
              <a:cxn ang="0">
                <a:pos x="0" y="8"/>
              </a:cxn>
              <a:cxn ang="0">
                <a:pos x="16" y="3176"/>
              </a:cxn>
              <a:cxn ang="0">
                <a:pos x="8" y="3168"/>
              </a:cxn>
              <a:cxn ang="0">
                <a:pos x="488" y="3168"/>
              </a:cxn>
              <a:cxn ang="0">
                <a:pos x="480" y="3176"/>
              </a:cxn>
              <a:cxn ang="0">
                <a:pos x="480" y="8"/>
              </a:cxn>
              <a:cxn ang="0">
                <a:pos x="488" y="16"/>
              </a:cxn>
              <a:cxn ang="0">
                <a:pos x="8" y="16"/>
              </a:cxn>
              <a:cxn ang="0">
                <a:pos x="16" y="8"/>
              </a:cxn>
              <a:cxn ang="0">
                <a:pos x="16" y="3176"/>
              </a:cxn>
            </a:cxnLst>
            <a:rect l="0" t="0" r="r" b="b"/>
            <a:pathLst>
              <a:path w="496" h="3184">
                <a:moveTo>
                  <a:pt x="0" y="8"/>
                </a:moveTo>
                <a:cubicBezTo>
                  <a:pt x="0" y="4"/>
                  <a:pt x="4" y="0"/>
                  <a:pt x="8" y="0"/>
                </a:cubicBezTo>
                <a:lnTo>
                  <a:pt x="488" y="0"/>
                </a:lnTo>
                <a:cubicBezTo>
                  <a:pt x="493" y="0"/>
                  <a:pt x="496" y="4"/>
                  <a:pt x="496" y="8"/>
                </a:cubicBezTo>
                <a:lnTo>
                  <a:pt x="496" y="3176"/>
                </a:lnTo>
                <a:cubicBezTo>
                  <a:pt x="496" y="3181"/>
                  <a:pt x="493" y="3184"/>
                  <a:pt x="488" y="3184"/>
                </a:cubicBezTo>
                <a:lnTo>
                  <a:pt x="8" y="3184"/>
                </a:lnTo>
                <a:cubicBezTo>
                  <a:pt x="4" y="3184"/>
                  <a:pt x="0" y="3181"/>
                  <a:pt x="0" y="3176"/>
                </a:cubicBezTo>
                <a:lnTo>
                  <a:pt x="0" y="8"/>
                </a:lnTo>
                <a:close/>
                <a:moveTo>
                  <a:pt x="16" y="3176"/>
                </a:moveTo>
                <a:lnTo>
                  <a:pt x="8" y="3168"/>
                </a:lnTo>
                <a:lnTo>
                  <a:pt x="488" y="3168"/>
                </a:lnTo>
                <a:lnTo>
                  <a:pt x="480" y="3176"/>
                </a:lnTo>
                <a:lnTo>
                  <a:pt x="480" y="8"/>
                </a:lnTo>
                <a:lnTo>
                  <a:pt x="488" y="16"/>
                </a:lnTo>
                <a:lnTo>
                  <a:pt x="8" y="16"/>
                </a:lnTo>
                <a:lnTo>
                  <a:pt x="16" y="8"/>
                </a:lnTo>
                <a:lnTo>
                  <a:pt x="16" y="3176"/>
                </a:lnTo>
                <a:close/>
              </a:path>
            </a:pathLst>
          </a:custGeom>
          <a:solidFill>
            <a:srgbClr val="CC6600"/>
          </a:solidFill>
          <a:ln w="9525" cap="flat">
            <a:solidFill>
              <a:srgbClr val="CC6600"/>
            </a:solidFill>
            <a:prstDash val="solid"/>
            <a:bevel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341" name="Freeform 77"/>
          <p:cNvSpPr>
            <a:spLocks noEditPoints="1"/>
          </p:cNvSpPr>
          <p:nvPr/>
        </p:nvSpPr>
        <p:spPr bwMode="auto">
          <a:xfrm>
            <a:off x="4875213" y="3375025"/>
            <a:ext cx="304800" cy="1117600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8" y="0"/>
              </a:cxn>
              <a:cxn ang="0">
                <a:pos x="504" y="0"/>
              </a:cxn>
              <a:cxn ang="0">
                <a:pos x="512" y="8"/>
              </a:cxn>
              <a:cxn ang="0">
                <a:pos x="512" y="1864"/>
              </a:cxn>
              <a:cxn ang="0">
                <a:pos x="504" y="1872"/>
              </a:cxn>
              <a:cxn ang="0">
                <a:pos x="8" y="1872"/>
              </a:cxn>
              <a:cxn ang="0">
                <a:pos x="0" y="1864"/>
              </a:cxn>
              <a:cxn ang="0">
                <a:pos x="0" y="8"/>
              </a:cxn>
              <a:cxn ang="0">
                <a:pos x="16" y="1864"/>
              </a:cxn>
              <a:cxn ang="0">
                <a:pos x="8" y="1856"/>
              </a:cxn>
              <a:cxn ang="0">
                <a:pos x="504" y="1856"/>
              </a:cxn>
              <a:cxn ang="0">
                <a:pos x="496" y="1864"/>
              </a:cxn>
              <a:cxn ang="0">
                <a:pos x="496" y="8"/>
              </a:cxn>
              <a:cxn ang="0">
                <a:pos x="504" y="16"/>
              </a:cxn>
              <a:cxn ang="0">
                <a:pos x="8" y="16"/>
              </a:cxn>
              <a:cxn ang="0">
                <a:pos x="16" y="8"/>
              </a:cxn>
              <a:cxn ang="0">
                <a:pos x="16" y="1864"/>
              </a:cxn>
            </a:cxnLst>
            <a:rect l="0" t="0" r="r" b="b"/>
            <a:pathLst>
              <a:path w="512" h="1872">
                <a:moveTo>
                  <a:pt x="0" y="8"/>
                </a:moveTo>
                <a:cubicBezTo>
                  <a:pt x="0" y="4"/>
                  <a:pt x="4" y="0"/>
                  <a:pt x="8" y="0"/>
                </a:cubicBezTo>
                <a:lnTo>
                  <a:pt x="504" y="0"/>
                </a:lnTo>
                <a:cubicBezTo>
                  <a:pt x="509" y="0"/>
                  <a:pt x="512" y="4"/>
                  <a:pt x="512" y="8"/>
                </a:cubicBezTo>
                <a:lnTo>
                  <a:pt x="512" y="1864"/>
                </a:lnTo>
                <a:cubicBezTo>
                  <a:pt x="512" y="1869"/>
                  <a:pt x="509" y="1872"/>
                  <a:pt x="504" y="1872"/>
                </a:cubicBezTo>
                <a:lnTo>
                  <a:pt x="8" y="1872"/>
                </a:lnTo>
                <a:cubicBezTo>
                  <a:pt x="4" y="1872"/>
                  <a:pt x="0" y="1869"/>
                  <a:pt x="0" y="1864"/>
                </a:cubicBezTo>
                <a:lnTo>
                  <a:pt x="0" y="8"/>
                </a:lnTo>
                <a:close/>
                <a:moveTo>
                  <a:pt x="16" y="1864"/>
                </a:moveTo>
                <a:lnTo>
                  <a:pt x="8" y="1856"/>
                </a:lnTo>
                <a:lnTo>
                  <a:pt x="504" y="1856"/>
                </a:lnTo>
                <a:lnTo>
                  <a:pt x="496" y="1864"/>
                </a:lnTo>
                <a:lnTo>
                  <a:pt x="496" y="8"/>
                </a:lnTo>
                <a:lnTo>
                  <a:pt x="504" y="16"/>
                </a:lnTo>
                <a:lnTo>
                  <a:pt x="8" y="16"/>
                </a:lnTo>
                <a:lnTo>
                  <a:pt x="16" y="8"/>
                </a:lnTo>
                <a:lnTo>
                  <a:pt x="16" y="1864"/>
                </a:lnTo>
                <a:close/>
              </a:path>
            </a:pathLst>
          </a:custGeom>
          <a:solidFill>
            <a:srgbClr val="CC6600"/>
          </a:solidFill>
          <a:ln w="9525" cap="flat">
            <a:solidFill>
              <a:srgbClr val="CC6600"/>
            </a:solidFill>
            <a:prstDash val="solid"/>
            <a:bevel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343" name="Freeform 79"/>
          <p:cNvSpPr>
            <a:spLocks noEditPoints="1"/>
          </p:cNvSpPr>
          <p:nvPr/>
        </p:nvSpPr>
        <p:spPr bwMode="auto">
          <a:xfrm>
            <a:off x="5895975" y="3757613"/>
            <a:ext cx="304800" cy="735012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8" y="0"/>
              </a:cxn>
              <a:cxn ang="0">
                <a:pos x="504" y="0"/>
              </a:cxn>
              <a:cxn ang="0">
                <a:pos x="512" y="8"/>
              </a:cxn>
              <a:cxn ang="0">
                <a:pos x="512" y="1224"/>
              </a:cxn>
              <a:cxn ang="0">
                <a:pos x="504" y="1232"/>
              </a:cxn>
              <a:cxn ang="0">
                <a:pos x="8" y="1232"/>
              </a:cxn>
              <a:cxn ang="0">
                <a:pos x="0" y="1224"/>
              </a:cxn>
              <a:cxn ang="0">
                <a:pos x="0" y="8"/>
              </a:cxn>
              <a:cxn ang="0">
                <a:pos x="16" y="1224"/>
              </a:cxn>
              <a:cxn ang="0">
                <a:pos x="8" y="1216"/>
              </a:cxn>
              <a:cxn ang="0">
                <a:pos x="504" y="1216"/>
              </a:cxn>
              <a:cxn ang="0">
                <a:pos x="496" y="1224"/>
              </a:cxn>
              <a:cxn ang="0">
                <a:pos x="496" y="8"/>
              </a:cxn>
              <a:cxn ang="0">
                <a:pos x="504" y="16"/>
              </a:cxn>
              <a:cxn ang="0">
                <a:pos x="8" y="16"/>
              </a:cxn>
              <a:cxn ang="0">
                <a:pos x="16" y="8"/>
              </a:cxn>
              <a:cxn ang="0">
                <a:pos x="16" y="1224"/>
              </a:cxn>
            </a:cxnLst>
            <a:rect l="0" t="0" r="r" b="b"/>
            <a:pathLst>
              <a:path w="512" h="1232">
                <a:moveTo>
                  <a:pt x="0" y="8"/>
                </a:moveTo>
                <a:cubicBezTo>
                  <a:pt x="0" y="4"/>
                  <a:pt x="4" y="0"/>
                  <a:pt x="8" y="0"/>
                </a:cubicBezTo>
                <a:lnTo>
                  <a:pt x="504" y="0"/>
                </a:lnTo>
                <a:cubicBezTo>
                  <a:pt x="509" y="0"/>
                  <a:pt x="512" y="4"/>
                  <a:pt x="512" y="8"/>
                </a:cubicBezTo>
                <a:lnTo>
                  <a:pt x="512" y="1224"/>
                </a:lnTo>
                <a:cubicBezTo>
                  <a:pt x="512" y="1229"/>
                  <a:pt x="509" y="1232"/>
                  <a:pt x="504" y="1232"/>
                </a:cubicBezTo>
                <a:lnTo>
                  <a:pt x="8" y="1232"/>
                </a:lnTo>
                <a:cubicBezTo>
                  <a:pt x="4" y="1232"/>
                  <a:pt x="0" y="1229"/>
                  <a:pt x="0" y="1224"/>
                </a:cubicBezTo>
                <a:lnTo>
                  <a:pt x="0" y="8"/>
                </a:lnTo>
                <a:close/>
                <a:moveTo>
                  <a:pt x="16" y="1224"/>
                </a:moveTo>
                <a:lnTo>
                  <a:pt x="8" y="1216"/>
                </a:lnTo>
                <a:lnTo>
                  <a:pt x="504" y="1216"/>
                </a:lnTo>
                <a:lnTo>
                  <a:pt x="496" y="1224"/>
                </a:lnTo>
                <a:lnTo>
                  <a:pt x="496" y="8"/>
                </a:lnTo>
                <a:lnTo>
                  <a:pt x="504" y="16"/>
                </a:lnTo>
                <a:lnTo>
                  <a:pt x="8" y="16"/>
                </a:lnTo>
                <a:lnTo>
                  <a:pt x="16" y="8"/>
                </a:lnTo>
                <a:lnTo>
                  <a:pt x="16" y="1224"/>
                </a:lnTo>
                <a:close/>
              </a:path>
            </a:pathLst>
          </a:custGeom>
          <a:solidFill>
            <a:srgbClr val="CC6600"/>
          </a:solidFill>
          <a:ln w="9525" cap="flat">
            <a:solidFill>
              <a:srgbClr val="CC6600"/>
            </a:solidFill>
            <a:prstDash val="solid"/>
            <a:bevel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345" name="Freeform 81"/>
          <p:cNvSpPr>
            <a:spLocks noEditPoints="1"/>
          </p:cNvSpPr>
          <p:nvPr/>
        </p:nvSpPr>
        <p:spPr bwMode="auto">
          <a:xfrm>
            <a:off x="6916738" y="2620963"/>
            <a:ext cx="295275" cy="1871662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8" y="0"/>
              </a:cxn>
              <a:cxn ang="0">
                <a:pos x="488" y="0"/>
              </a:cxn>
              <a:cxn ang="0">
                <a:pos x="496" y="8"/>
              </a:cxn>
              <a:cxn ang="0">
                <a:pos x="496" y="3128"/>
              </a:cxn>
              <a:cxn ang="0">
                <a:pos x="488" y="3136"/>
              </a:cxn>
              <a:cxn ang="0">
                <a:pos x="8" y="3136"/>
              </a:cxn>
              <a:cxn ang="0">
                <a:pos x="0" y="3128"/>
              </a:cxn>
              <a:cxn ang="0">
                <a:pos x="0" y="8"/>
              </a:cxn>
              <a:cxn ang="0">
                <a:pos x="16" y="3128"/>
              </a:cxn>
              <a:cxn ang="0">
                <a:pos x="8" y="3120"/>
              </a:cxn>
              <a:cxn ang="0">
                <a:pos x="488" y="3120"/>
              </a:cxn>
              <a:cxn ang="0">
                <a:pos x="480" y="3128"/>
              </a:cxn>
              <a:cxn ang="0">
                <a:pos x="480" y="8"/>
              </a:cxn>
              <a:cxn ang="0">
                <a:pos x="488" y="16"/>
              </a:cxn>
              <a:cxn ang="0">
                <a:pos x="8" y="16"/>
              </a:cxn>
              <a:cxn ang="0">
                <a:pos x="16" y="8"/>
              </a:cxn>
              <a:cxn ang="0">
                <a:pos x="16" y="3128"/>
              </a:cxn>
            </a:cxnLst>
            <a:rect l="0" t="0" r="r" b="b"/>
            <a:pathLst>
              <a:path w="496" h="3136">
                <a:moveTo>
                  <a:pt x="0" y="8"/>
                </a:moveTo>
                <a:cubicBezTo>
                  <a:pt x="0" y="4"/>
                  <a:pt x="4" y="0"/>
                  <a:pt x="8" y="0"/>
                </a:cubicBezTo>
                <a:lnTo>
                  <a:pt x="488" y="0"/>
                </a:lnTo>
                <a:cubicBezTo>
                  <a:pt x="493" y="0"/>
                  <a:pt x="496" y="4"/>
                  <a:pt x="496" y="8"/>
                </a:cubicBezTo>
                <a:lnTo>
                  <a:pt x="496" y="3128"/>
                </a:lnTo>
                <a:cubicBezTo>
                  <a:pt x="496" y="3133"/>
                  <a:pt x="493" y="3136"/>
                  <a:pt x="488" y="3136"/>
                </a:cubicBezTo>
                <a:lnTo>
                  <a:pt x="8" y="3136"/>
                </a:lnTo>
                <a:cubicBezTo>
                  <a:pt x="4" y="3136"/>
                  <a:pt x="0" y="3133"/>
                  <a:pt x="0" y="3128"/>
                </a:cubicBezTo>
                <a:lnTo>
                  <a:pt x="0" y="8"/>
                </a:lnTo>
                <a:close/>
                <a:moveTo>
                  <a:pt x="16" y="3128"/>
                </a:moveTo>
                <a:lnTo>
                  <a:pt x="8" y="3120"/>
                </a:lnTo>
                <a:lnTo>
                  <a:pt x="488" y="3120"/>
                </a:lnTo>
                <a:lnTo>
                  <a:pt x="480" y="3128"/>
                </a:lnTo>
                <a:lnTo>
                  <a:pt x="480" y="8"/>
                </a:lnTo>
                <a:lnTo>
                  <a:pt x="488" y="16"/>
                </a:lnTo>
                <a:lnTo>
                  <a:pt x="8" y="16"/>
                </a:lnTo>
                <a:lnTo>
                  <a:pt x="16" y="8"/>
                </a:lnTo>
                <a:lnTo>
                  <a:pt x="16" y="3128"/>
                </a:lnTo>
                <a:close/>
              </a:path>
            </a:pathLst>
          </a:custGeom>
          <a:solidFill>
            <a:srgbClr val="CC6600"/>
          </a:solidFill>
          <a:ln w="9525" cap="flat">
            <a:solidFill>
              <a:srgbClr val="CC6600"/>
            </a:solidFill>
            <a:prstDash val="solid"/>
            <a:bevel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347" name="Freeform 83"/>
          <p:cNvSpPr>
            <a:spLocks noEditPoints="1"/>
          </p:cNvSpPr>
          <p:nvPr/>
        </p:nvSpPr>
        <p:spPr bwMode="auto">
          <a:xfrm>
            <a:off x="7937500" y="3403600"/>
            <a:ext cx="295275" cy="1089025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8" y="0"/>
              </a:cxn>
              <a:cxn ang="0">
                <a:pos x="488" y="0"/>
              </a:cxn>
              <a:cxn ang="0">
                <a:pos x="496" y="8"/>
              </a:cxn>
              <a:cxn ang="0">
                <a:pos x="496" y="1816"/>
              </a:cxn>
              <a:cxn ang="0">
                <a:pos x="488" y="1824"/>
              </a:cxn>
              <a:cxn ang="0">
                <a:pos x="8" y="1824"/>
              </a:cxn>
              <a:cxn ang="0">
                <a:pos x="0" y="1816"/>
              </a:cxn>
              <a:cxn ang="0">
                <a:pos x="0" y="8"/>
              </a:cxn>
              <a:cxn ang="0">
                <a:pos x="16" y="1816"/>
              </a:cxn>
              <a:cxn ang="0">
                <a:pos x="8" y="1808"/>
              </a:cxn>
              <a:cxn ang="0">
                <a:pos x="488" y="1808"/>
              </a:cxn>
              <a:cxn ang="0">
                <a:pos x="480" y="1816"/>
              </a:cxn>
              <a:cxn ang="0">
                <a:pos x="480" y="8"/>
              </a:cxn>
              <a:cxn ang="0">
                <a:pos x="488" y="16"/>
              </a:cxn>
              <a:cxn ang="0">
                <a:pos x="8" y="16"/>
              </a:cxn>
              <a:cxn ang="0">
                <a:pos x="16" y="8"/>
              </a:cxn>
              <a:cxn ang="0">
                <a:pos x="16" y="1816"/>
              </a:cxn>
            </a:cxnLst>
            <a:rect l="0" t="0" r="r" b="b"/>
            <a:pathLst>
              <a:path w="496" h="1824">
                <a:moveTo>
                  <a:pt x="0" y="8"/>
                </a:moveTo>
                <a:cubicBezTo>
                  <a:pt x="0" y="4"/>
                  <a:pt x="4" y="0"/>
                  <a:pt x="8" y="0"/>
                </a:cubicBezTo>
                <a:lnTo>
                  <a:pt x="488" y="0"/>
                </a:lnTo>
                <a:cubicBezTo>
                  <a:pt x="493" y="0"/>
                  <a:pt x="496" y="4"/>
                  <a:pt x="496" y="8"/>
                </a:cubicBezTo>
                <a:lnTo>
                  <a:pt x="496" y="1816"/>
                </a:lnTo>
                <a:cubicBezTo>
                  <a:pt x="496" y="1821"/>
                  <a:pt x="493" y="1824"/>
                  <a:pt x="488" y="1824"/>
                </a:cubicBezTo>
                <a:lnTo>
                  <a:pt x="8" y="1824"/>
                </a:lnTo>
                <a:cubicBezTo>
                  <a:pt x="4" y="1824"/>
                  <a:pt x="0" y="1821"/>
                  <a:pt x="0" y="1816"/>
                </a:cubicBezTo>
                <a:lnTo>
                  <a:pt x="0" y="8"/>
                </a:lnTo>
                <a:close/>
                <a:moveTo>
                  <a:pt x="16" y="1816"/>
                </a:moveTo>
                <a:lnTo>
                  <a:pt x="8" y="1808"/>
                </a:lnTo>
                <a:lnTo>
                  <a:pt x="488" y="1808"/>
                </a:lnTo>
                <a:lnTo>
                  <a:pt x="480" y="1816"/>
                </a:lnTo>
                <a:lnTo>
                  <a:pt x="480" y="8"/>
                </a:lnTo>
                <a:lnTo>
                  <a:pt x="488" y="16"/>
                </a:lnTo>
                <a:lnTo>
                  <a:pt x="8" y="16"/>
                </a:lnTo>
                <a:lnTo>
                  <a:pt x="16" y="8"/>
                </a:lnTo>
                <a:lnTo>
                  <a:pt x="16" y="1816"/>
                </a:lnTo>
                <a:close/>
              </a:path>
            </a:pathLst>
          </a:custGeom>
          <a:solidFill>
            <a:srgbClr val="CC6600"/>
          </a:solidFill>
          <a:ln w="9525" cap="flat">
            <a:solidFill>
              <a:srgbClr val="CC6600"/>
            </a:solidFill>
            <a:prstDash val="solid"/>
            <a:bevel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348" name="Rectangle 84"/>
          <p:cNvSpPr>
            <a:spLocks noChangeArrowheads="1"/>
          </p:cNvSpPr>
          <p:nvPr/>
        </p:nvSpPr>
        <p:spPr bwMode="auto">
          <a:xfrm>
            <a:off x="1317625" y="1719263"/>
            <a:ext cx="9525" cy="2768600"/>
          </a:xfrm>
          <a:prstGeom prst="rect">
            <a:avLst/>
          </a:prstGeom>
          <a:solidFill>
            <a:srgbClr val="000080"/>
          </a:solidFill>
          <a:ln w="9525">
            <a:solidFill>
              <a:srgbClr val="000080"/>
            </a:solidFill>
            <a:bevel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349" name="Freeform 85"/>
          <p:cNvSpPr>
            <a:spLocks noEditPoints="1"/>
          </p:cNvSpPr>
          <p:nvPr/>
        </p:nvSpPr>
        <p:spPr bwMode="auto">
          <a:xfrm>
            <a:off x="1265238" y="1714500"/>
            <a:ext cx="57150" cy="2778125"/>
          </a:xfrm>
          <a:custGeom>
            <a:avLst/>
            <a:gdLst/>
            <a:ahLst/>
            <a:cxnLst>
              <a:cxn ang="0">
                <a:pos x="0" y="1744"/>
              </a:cxn>
              <a:cxn ang="0">
                <a:pos x="36" y="1744"/>
              </a:cxn>
              <a:cxn ang="0">
                <a:pos x="36" y="1750"/>
              </a:cxn>
              <a:cxn ang="0">
                <a:pos x="0" y="1750"/>
              </a:cxn>
              <a:cxn ang="0">
                <a:pos x="0" y="1744"/>
              </a:cxn>
              <a:cxn ang="0">
                <a:pos x="0" y="1395"/>
              </a:cxn>
              <a:cxn ang="0">
                <a:pos x="36" y="1395"/>
              </a:cxn>
              <a:cxn ang="0">
                <a:pos x="36" y="1401"/>
              </a:cxn>
              <a:cxn ang="0">
                <a:pos x="0" y="1401"/>
              </a:cxn>
              <a:cxn ang="0">
                <a:pos x="0" y="1395"/>
              </a:cxn>
              <a:cxn ang="0">
                <a:pos x="0" y="1046"/>
              </a:cxn>
              <a:cxn ang="0">
                <a:pos x="36" y="1046"/>
              </a:cxn>
              <a:cxn ang="0">
                <a:pos x="36" y="1052"/>
              </a:cxn>
              <a:cxn ang="0">
                <a:pos x="0" y="1052"/>
              </a:cxn>
              <a:cxn ang="0">
                <a:pos x="0" y="1046"/>
              </a:cxn>
              <a:cxn ang="0">
                <a:pos x="0" y="697"/>
              </a:cxn>
              <a:cxn ang="0">
                <a:pos x="36" y="697"/>
              </a:cxn>
              <a:cxn ang="0">
                <a:pos x="36" y="703"/>
              </a:cxn>
              <a:cxn ang="0">
                <a:pos x="0" y="703"/>
              </a:cxn>
              <a:cxn ang="0">
                <a:pos x="0" y="697"/>
              </a:cxn>
              <a:cxn ang="0">
                <a:pos x="0" y="348"/>
              </a:cxn>
              <a:cxn ang="0">
                <a:pos x="36" y="348"/>
              </a:cxn>
              <a:cxn ang="0">
                <a:pos x="36" y="354"/>
              </a:cxn>
              <a:cxn ang="0">
                <a:pos x="0" y="354"/>
              </a:cxn>
              <a:cxn ang="0">
                <a:pos x="0" y="348"/>
              </a:cxn>
              <a:cxn ang="0">
                <a:pos x="0" y="0"/>
              </a:cxn>
              <a:cxn ang="0">
                <a:pos x="36" y="0"/>
              </a:cxn>
              <a:cxn ang="0">
                <a:pos x="36" y="6"/>
              </a:cxn>
              <a:cxn ang="0">
                <a:pos x="0" y="6"/>
              </a:cxn>
              <a:cxn ang="0">
                <a:pos x="0" y="0"/>
              </a:cxn>
            </a:cxnLst>
            <a:rect l="0" t="0" r="r" b="b"/>
            <a:pathLst>
              <a:path w="36" h="1750">
                <a:moveTo>
                  <a:pt x="0" y="1744"/>
                </a:moveTo>
                <a:lnTo>
                  <a:pt x="36" y="1744"/>
                </a:lnTo>
                <a:lnTo>
                  <a:pt x="36" y="1750"/>
                </a:lnTo>
                <a:lnTo>
                  <a:pt x="0" y="1750"/>
                </a:lnTo>
                <a:lnTo>
                  <a:pt x="0" y="1744"/>
                </a:lnTo>
                <a:close/>
                <a:moveTo>
                  <a:pt x="0" y="1395"/>
                </a:moveTo>
                <a:lnTo>
                  <a:pt x="36" y="1395"/>
                </a:lnTo>
                <a:lnTo>
                  <a:pt x="36" y="1401"/>
                </a:lnTo>
                <a:lnTo>
                  <a:pt x="0" y="1401"/>
                </a:lnTo>
                <a:lnTo>
                  <a:pt x="0" y="1395"/>
                </a:lnTo>
                <a:close/>
                <a:moveTo>
                  <a:pt x="0" y="1046"/>
                </a:moveTo>
                <a:lnTo>
                  <a:pt x="36" y="1046"/>
                </a:lnTo>
                <a:lnTo>
                  <a:pt x="36" y="1052"/>
                </a:lnTo>
                <a:lnTo>
                  <a:pt x="0" y="1052"/>
                </a:lnTo>
                <a:lnTo>
                  <a:pt x="0" y="1046"/>
                </a:lnTo>
                <a:close/>
                <a:moveTo>
                  <a:pt x="0" y="697"/>
                </a:moveTo>
                <a:lnTo>
                  <a:pt x="36" y="697"/>
                </a:lnTo>
                <a:lnTo>
                  <a:pt x="36" y="703"/>
                </a:lnTo>
                <a:lnTo>
                  <a:pt x="0" y="703"/>
                </a:lnTo>
                <a:lnTo>
                  <a:pt x="0" y="697"/>
                </a:lnTo>
                <a:close/>
                <a:moveTo>
                  <a:pt x="0" y="348"/>
                </a:moveTo>
                <a:lnTo>
                  <a:pt x="36" y="348"/>
                </a:lnTo>
                <a:lnTo>
                  <a:pt x="36" y="354"/>
                </a:lnTo>
                <a:lnTo>
                  <a:pt x="0" y="354"/>
                </a:lnTo>
                <a:lnTo>
                  <a:pt x="0" y="348"/>
                </a:lnTo>
                <a:close/>
                <a:moveTo>
                  <a:pt x="0" y="0"/>
                </a:moveTo>
                <a:lnTo>
                  <a:pt x="36" y="0"/>
                </a:lnTo>
                <a:lnTo>
                  <a:pt x="36" y="6"/>
                </a:lnTo>
                <a:lnTo>
                  <a:pt x="0" y="6"/>
                </a:lnTo>
                <a:lnTo>
                  <a:pt x="0" y="0"/>
                </a:lnTo>
                <a:close/>
              </a:path>
            </a:pathLst>
          </a:custGeom>
          <a:solidFill>
            <a:srgbClr val="000080"/>
          </a:solidFill>
          <a:ln w="9525" cap="flat">
            <a:solidFill>
              <a:srgbClr val="000080"/>
            </a:solidFill>
            <a:prstDash val="solid"/>
            <a:bevel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350" name="Rectangle 86"/>
          <p:cNvSpPr>
            <a:spLocks noChangeArrowheads="1"/>
          </p:cNvSpPr>
          <p:nvPr/>
        </p:nvSpPr>
        <p:spPr bwMode="auto">
          <a:xfrm>
            <a:off x="1322388" y="4483100"/>
            <a:ext cx="7124700" cy="9525"/>
          </a:xfrm>
          <a:prstGeom prst="rect">
            <a:avLst/>
          </a:prstGeom>
          <a:solidFill>
            <a:srgbClr val="000080"/>
          </a:solidFill>
          <a:ln w="9525">
            <a:solidFill>
              <a:srgbClr val="000080"/>
            </a:solidFill>
            <a:bevel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351" name="Freeform 87"/>
          <p:cNvSpPr>
            <a:spLocks noEditPoints="1"/>
          </p:cNvSpPr>
          <p:nvPr/>
        </p:nvSpPr>
        <p:spPr bwMode="auto">
          <a:xfrm>
            <a:off x="1317625" y="4487863"/>
            <a:ext cx="7134225" cy="47625"/>
          </a:xfrm>
          <a:custGeom>
            <a:avLst/>
            <a:gdLst/>
            <a:ahLst/>
            <a:cxnLst>
              <a:cxn ang="0">
                <a:pos x="6" y="0"/>
              </a:cxn>
              <a:cxn ang="0">
                <a:pos x="6" y="30"/>
              </a:cxn>
              <a:cxn ang="0">
                <a:pos x="0" y="30"/>
              </a:cxn>
              <a:cxn ang="0">
                <a:pos x="0" y="0"/>
              </a:cxn>
              <a:cxn ang="0">
                <a:pos x="6" y="0"/>
              </a:cxn>
              <a:cxn ang="0">
                <a:pos x="649" y="0"/>
              </a:cxn>
              <a:cxn ang="0">
                <a:pos x="649" y="30"/>
              </a:cxn>
              <a:cxn ang="0">
                <a:pos x="643" y="30"/>
              </a:cxn>
              <a:cxn ang="0">
                <a:pos x="643" y="0"/>
              </a:cxn>
              <a:cxn ang="0">
                <a:pos x="649" y="0"/>
              </a:cxn>
              <a:cxn ang="0">
                <a:pos x="1286" y="0"/>
              </a:cxn>
              <a:cxn ang="0">
                <a:pos x="1286" y="30"/>
              </a:cxn>
              <a:cxn ang="0">
                <a:pos x="1280" y="30"/>
              </a:cxn>
              <a:cxn ang="0">
                <a:pos x="1280" y="0"/>
              </a:cxn>
              <a:cxn ang="0">
                <a:pos x="1286" y="0"/>
              </a:cxn>
              <a:cxn ang="0">
                <a:pos x="1929" y="0"/>
              </a:cxn>
              <a:cxn ang="0">
                <a:pos x="1929" y="30"/>
              </a:cxn>
              <a:cxn ang="0">
                <a:pos x="1923" y="30"/>
              </a:cxn>
              <a:cxn ang="0">
                <a:pos x="1923" y="0"/>
              </a:cxn>
              <a:cxn ang="0">
                <a:pos x="1929" y="0"/>
              </a:cxn>
              <a:cxn ang="0">
                <a:pos x="2572" y="0"/>
              </a:cxn>
              <a:cxn ang="0">
                <a:pos x="2572" y="30"/>
              </a:cxn>
              <a:cxn ang="0">
                <a:pos x="2566" y="30"/>
              </a:cxn>
              <a:cxn ang="0">
                <a:pos x="2566" y="0"/>
              </a:cxn>
              <a:cxn ang="0">
                <a:pos x="2572" y="0"/>
              </a:cxn>
              <a:cxn ang="0">
                <a:pos x="3208" y="0"/>
              </a:cxn>
              <a:cxn ang="0">
                <a:pos x="3208" y="30"/>
              </a:cxn>
              <a:cxn ang="0">
                <a:pos x="3202" y="30"/>
              </a:cxn>
              <a:cxn ang="0">
                <a:pos x="3202" y="0"/>
              </a:cxn>
              <a:cxn ang="0">
                <a:pos x="3208" y="0"/>
              </a:cxn>
              <a:cxn ang="0">
                <a:pos x="3851" y="0"/>
              </a:cxn>
              <a:cxn ang="0">
                <a:pos x="3851" y="30"/>
              </a:cxn>
              <a:cxn ang="0">
                <a:pos x="3845" y="30"/>
              </a:cxn>
              <a:cxn ang="0">
                <a:pos x="3845" y="0"/>
              </a:cxn>
              <a:cxn ang="0">
                <a:pos x="3851" y="0"/>
              </a:cxn>
              <a:cxn ang="0">
                <a:pos x="4494" y="0"/>
              </a:cxn>
              <a:cxn ang="0">
                <a:pos x="4494" y="30"/>
              </a:cxn>
              <a:cxn ang="0">
                <a:pos x="4488" y="30"/>
              </a:cxn>
              <a:cxn ang="0">
                <a:pos x="4488" y="0"/>
              </a:cxn>
              <a:cxn ang="0">
                <a:pos x="4494" y="0"/>
              </a:cxn>
            </a:cxnLst>
            <a:rect l="0" t="0" r="r" b="b"/>
            <a:pathLst>
              <a:path w="4494" h="30">
                <a:moveTo>
                  <a:pt x="6" y="0"/>
                </a:moveTo>
                <a:lnTo>
                  <a:pt x="6" y="30"/>
                </a:lnTo>
                <a:lnTo>
                  <a:pt x="0" y="30"/>
                </a:lnTo>
                <a:lnTo>
                  <a:pt x="0" y="0"/>
                </a:lnTo>
                <a:lnTo>
                  <a:pt x="6" y="0"/>
                </a:lnTo>
                <a:close/>
                <a:moveTo>
                  <a:pt x="649" y="0"/>
                </a:moveTo>
                <a:lnTo>
                  <a:pt x="649" y="30"/>
                </a:lnTo>
                <a:lnTo>
                  <a:pt x="643" y="30"/>
                </a:lnTo>
                <a:lnTo>
                  <a:pt x="643" y="0"/>
                </a:lnTo>
                <a:lnTo>
                  <a:pt x="649" y="0"/>
                </a:lnTo>
                <a:close/>
                <a:moveTo>
                  <a:pt x="1286" y="0"/>
                </a:moveTo>
                <a:lnTo>
                  <a:pt x="1286" y="30"/>
                </a:lnTo>
                <a:lnTo>
                  <a:pt x="1280" y="30"/>
                </a:lnTo>
                <a:lnTo>
                  <a:pt x="1280" y="0"/>
                </a:lnTo>
                <a:lnTo>
                  <a:pt x="1286" y="0"/>
                </a:lnTo>
                <a:close/>
                <a:moveTo>
                  <a:pt x="1929" y="0"/>
                </a:moveTo>
                <a:lnTo>
                  <a:pt x="1929" y="30"/>
                </a:lnTo>
                <a:lnTo>
                  <a:pt x="1923" y="30"/>
                </a:lnTo>
                <a:lnTo>
                  <a:pt x="1923" y="0"/>
                </a:lnTo>
                <a:lnTo>
                  <a:pt x="1929" y="0"/>
                </a:lnTo>
                <a:close/>
                <a:moveTo>
                  <a:pt x="2572" y="0"/>
                </a:moveTo>
                <a:lnTo>
                  <a:pt x="2572" y="30"/>
                </a:lnTo>
                <a:lnTo>
                  <a:pt x="2566" y="30"/>
                </a:lnTo>
                <a:lnTo>
                  <a:pt x="2566" y="0"/>
                </a:lnTo>
                <a:lnTo>
                  <a:pt x="2572" y="0"/>
                </a:lnTo>
                <a:close/>
                <a:moveTo>
                  <a:pt x="3208" y="0"/>
                </a:moveTo>
                <a:lnTo>
                  <a:pt x="3208" y="30"/>
                </a:lnTo>
                <a:lnTo>
                  <a:pt x="3202" y="30"/>
                </a:lnTo>
                <a:lnTo>
                  <a:pt x="3202" y="0"/>
                </a:lnTo>
                <a:lnTo>
                  <a:pt x="3208" y="0"/>
                </a:lnTo>
                <a:close/>
                <a:moveTo>
                  <a:pt x="3851" y="0"/>
                </a:moveTo>
                <a:lnTo>
                  <a:pt x="3851" y="30"/>
                </a:lnTo>
                <a:lnTo>
                  <a:pt x="3845" y="30"/>
                </a:lnTo>
                <a:lnTo>
                  <a:pt x="3845" y="0"/>
                </a:lnTo>
                <a:lnTo>
                  <a:pt x="3851" y="0"/>
                </a:lnTo>
                <a:close/>
                <a:moveTo>
                  <a:pt x="4494" y="0"/>
                </a:moveTo>
                <a:lnTo>
                  <a:pt x="4494" y="30"/>
                </a:lnTo>
                <a:lnTo>
                  <a:pt x="4488" y="30"/>
                </a:lnTo>
                <a:lnTo>
                  <a:pt x="4488" y="0"/>
                </a:lnTo>
                <a:lnTo>
                  <a:pt x="4494" y="0"/>
                </a:lnTo>
                <a:close/>
              </a:path>
            </a:pathLst>
          </a:custGeom>
          <a:solidFill>
            <a:srgbClr val="000080"/>
          </a:solidFill>
          <a:ln w="9525" cap="flat">
            <a:solidFill>
              <a:srgbClr val="000080"/>
            </a:solidFill>
            <a:prstDash val="solid"/>
            <a:bevel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1352" name="Rectangle 88"/>
          <p:cNvSpPr>
            <a:spLocks noChangeArrowheads="1"/>
          </p:cNvSpPr>
          <p:nvPr/>
        </p:nvSpPr>
        <p:spPr bwMode="auto">
          <a:xfrm>
            <a:off x="1595438" y="2717800"/>
            <a:ext cx="1809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400" b="1">
                <a:solidFill>
                  <a:srgbClr val="333399"/>
                </a:solidFill>
                <a:latin typeface="Calibri" pitchFamily="34" charset="0"/>
              </a:rPr>
              <a:t>54</a:t>
            </a:r>
            <a:endParaRPr lang="fr-FR"/>
          </a:p>
        </p:txBody>
      </p:sp>
      <p:sp>
        <p:nvSpPr>
          <p:cNvPr id="11353" name="Rectangle 89"/>
          <p:cNvSpPr>
            <a:spLocks noChangeArrowheads="1"/>
          </p:cNvSpPr>
          <p:nvPr/>
        </p:nvSpPr>
        <p:spPr bwMode="auto">
          <a:xfrm>
            <a:off x="2613025" y="2995613"/>
            <a:ext cx="1809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400" b="1">
                <a:solidFill>
                  <a:srgbClr val="333399"/>
                </a:solidFill>
                <a:latin typeface="Calibri" pitchFamily="34" charset="0"/>
              </a:rPr>
              <a:t>44</a:t>
            </a:r>
            <a:endParaRPr lang="fr-FR"/>
          </a:p>
        </p:txBody>
      </p:sp>
      <p:sp>
        <p:nvSpPr>
          <p:cNvPr id="11354" name="Rectangle 90"/>
          <p:cNvSpPr>
            <a:spLocks noChangeArrowheads="1"/>
          </p:cNvSpPr>
          <p:nvPr/>
        </p:nvSpPr>
        <p:spPr bwMode="auto">
          <a:xfrm>
            <a:off x="3630613" y="2274888"/>
            <a:ext cx="1809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400" b="1">
                <a:solidFill>
                  <a:srgbClr val="333399"/>
                </a:solidFill>
                <a:latin typeface="Calibri" pitchFamily="34" charset="0"/>
              </a:rPr>
              <a:t>70</a:t>
            </a:r>
            <a:endParaRPr lang="fr-FR"/>
          </a:p>
        </p:txBody>
      </p:sp>
      <p:sp>
        <p:nvSpPr>
          <p:cNvPr id="11355" name="Rectangle 91"/>
          <p:cNvSpPr>
            <a:spLocks noChangeArrowheads="1"/>
          </p:cNvSpPr>
          <p:nvPr/>
        </p:nvSpPr>
        <p:spPr bwMode="auto">
          <a:xfrm>
            <a:off x="4649788" y="2995613"/>
            <a:ext cx="1809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400" b="1">
                <a:solidFill>
                  <a:srgbClr val="333399"/>
                </a:solidFill>
                <a:latin typeface="Calibri" pitchFamily="34" charset="0"/>
              </a:rPr>
              <a:t>44</a:t>
            </a:r>
            <a:endParaRPr lang="fr-FR"/>
          </a:p>
        </p:txBody>
      </p:sp>
      <p:sp>
        <p:nvSpPr>
          <p:cNvPr id="11356" name="Rectangle 92"/>
          <p:cNvSpPr>
            <a:spLocks noChangeArrowheads="1"/>
          </p:cNvSpPr>
          <p:nvPr/>
        </p:nvSpPr>
        <p:spPr bwMode="auto">
          <a:xfrm>
            <a:off x="5667375" y="3465513"/>
            <a:ext cx="1809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400" b="1">
                <a:solidFill>
                  <a:srgbClr val="333399"/>
                </a:solidFill>
                <a:latin typeface="Calibri" pitchFamily="34" charset="0"/>
              </a:rPr>
              <a:t>27</a:t>
            </a:r>
            <a:endParaRPr lang="fr-FR"/>
          </a:p>
        </p:txBody>
      </p:sp>
      <p:sp>
        <p:nvSpPr>
          <p:cNvPr id="11357" name="Rectangle 93"/>
          <p:cNvSpPr>
            <a:spLocks noChangeArrowheads="1"/>
          </p:cNvSpPr>
          <p:nvPr/>
        </p:nvSpPr>
        <p:spPr bwMode="auto">
          <a:xfrm>
            <a:off x="6684963" y="2441575"/>
            <a:ext cx="1809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400" b="1">
                <a:solidFill>
                  <a:srgbClr val="333399"/>
                </a:solidFill>
                <a:latin typeface="Calibri" pitchFamily="34" charset="0"/>
              </a:rPr>
              <a:t>64</a:t>
            </a:r>
            <a:endParaRPr lang="fr-FR"/>
          </a:p>
        </p:txBody>
      </p:sp>
      <p:sp>
        <p:nvSpPr>
          <p:cNvPr id="11358" name="Rectangle 94"/>
          <p:cNvSpPr>
            <a:spLocks noChangeArrowheads="1"/>
          </p:cNvSpPr>
          <p:nvPr/>
        </p:nvSpPr>
        <p:spPr bwMode="auto">
          <a:xfrm>
            <a:off x="7702550" y="3271838"/>
            <a:ext cx="1809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400" b="1">
                <a:solidFill>
                  <a:srgbClr val="333399"/>
                </a:solidFill>
                <a:latin typeface="Calibri" pitchFamily="34" charset="0"/>
              </a:rPr>
              <a:t>34</a:t>
            </a:r>
            <a:endParaRPr lang="fr-FR"/>
          </a:p>
        </p:txBody>
      </p:sp>
      <p:sp>
        <p:nvSpPr>
          <p:cNvPr id="11359" name="Rectangle 95"/>
          <p:cNvSpPr>
            <a:spLocks noChangeArrowheads="1"/>
          </p:cNvSpPr>
          <p:nvPr/>
        </p:nvSpPr>
        <p:spPr bwMode="auto">
          <a:xfrm>
            <a:off x="1885950" y="2690813"/>
            <a:ext cx="1809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400" b="1">
                <a:solidFill>
                  <a:srgbClr val="333399"/>
                </a:solidFill>
                <a:latin typeface="Calibri" pitchFamily="34" charset="0"/>
              </a:rPr>
              <a:t>55</a:t>
            </a:r>
            <a:endParaRPr lang="fr-FR"/>
          </a:p>
        </p:txBody>
      </p:sp>
      <p:sp>
        <p:nvSpPr>
          <p:cNvPr id="11360" name="Rectangle 96"/>
          <p:cNvSpPr>
            <a:spLocks noChangeArrowheads="1"/>
          </p:cNvSpPr>
          <p:nvPr/>
        </p:nvSpPr>
        <p:spPr bwMode="auto">
          <a:xfrm>
            <a:off x="2903538" y="2940050"/>
            <a:ext cx="1809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400" b="1">
                <a:solidFill>
                  <a:srgbClr val="333399"/>
                </a:solidFill>
                <a:latin typeface="Calibri" pitchFamily="34" charset="0"/>
              </a:rPr>
              <a:t>46</a:t>
            </a:r>
            <a:endParaRPr lang="fr-FR"/>
          </a:p>
        </p:txBody>
      </p:sp>
      <p:sp>
        <p:nvSpPr>
          <p:cNvPr id="11361" name="Rectangle 97"/>
          <p:cNvSpPr>
            <a:spLocks noChangeArrowheads="1"/>
          </p:cNvSpPr>
          <p:nvPr/>
        </p:nvSpPr>
        <p:spPr bwMode="auto">
          <a:xfrm>
            <a:off x="3922713" y="2330450"/>
            <a:ext cx="1809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400" b="1">
                <a:solidFill>
                  <a:srgbClr val="333399"/>
                </a:solidFill>
                <a:latin typeface="Calibri" pitchFamily="34" charset="0"/>
              </a:rPr>
              <a:t>68</a:t>
            </a:r>
            <a:endParaRPr lang="fr-FR"/>
          </a:p>
        </p:txBody>
      </p:sp>
      <p:sp>
        <p:nvSpPr>
          <p:cNvPr id="11362" name="Rectangle 98"/>
          <p:cNvSpPr>
            <a:spLocks noChangeArrowheads="1"/>
          </p:cNvSpPr>
          <p:nvPr/>
        </p:nvSpPr>
        <p:spPr bwMode="auto">
          <a:xfrm>
            <a:off x="4940300" y="3105150"/>
            <a:ext cx="1809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400" b="1">
                <a:solidFill>
                  <a:srgbClr val="333399"/>
                </a:solidFill>
                <a:latin typeface="Calibri" pitchFamily="34" charset="0"/>
              </a:rPr>
              <a:t>40</a:t>
            </a:r>
            <a:endParaRPr lang="fr-FR"/>
          </a:p>
        </p:txBody>
      </p:sp>
      <p:sp>
        <p:nvSpPr>
          <p:cNvPr id="11363" name="Rectangle 99"/>
          <p:cNvSpPr>
            <a:spLocks noChangeArrowheads="1"/>
          </p:cNvSpPr>
          <p:nvPr/>
        </p:nvSpPr>
        <p:spPr bwMode="auto">
          <a:xfrm>
            <a:off x="5957888" y="3494088"/>
            <a:ext cx="1809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400" b="1">
                <a:solidFill>
                  <a:srgbClr val="333399"/>
                </a:solidFill>
                <a:latin typeface="Calibri" pitchFamily="34" charset="0"/>
              </a:rPr>
              <a:t>26</a:t>
            </a:r>
            <a:endParaRPr lang="fr-FR"/>
          </a:p>
        </p:txBody>
      </p:sp>
      <p:sp>
        <p:nvSpPr>
          <p:cNvPr id="11364" name="Rectangle 100"/>
          <p:cNvSpPr>
            <a:spLocks noChangeArrowheads="1"/>
          </p:cNvSpPr>
          <p:nvPr/>
        </p:nvSpPr>
        <p:spPr bwMode="auto">
          <a:xfrm>
            <a:off x="6975475" y="2357438"/>
            <a:ext cx="1809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400" b="1">
                <a:solidFill>
                  <a:srgbClr val="333399"/>
                </a:solidFill>
                <a:latin typeface="Calibri" pitchFamily="34" charset="0"/>
              </a:rPr>
              <a:t>67</a:t>
            </a:r>
            <a:endParaRPr lang="fr-FR"/>
          </a:p>
        </p:txBody>
      </p:sp>
      <p:sp>
        <p:nvSpPr>
          <p:cNvPr id="11365" name="Rectangle 101"/>
          <p:cNvSpPr>
            <a:spLocks noChangeArrowheads="1"/>
          </p:cNvSpPr>
          <p:nvPr/>
        </p:nvSpPr>
        <p:spPr bwMode="auto">
          <a:xfrm>
            <a:off x="7993063" y="3133725"/>
            <a:ext cx="1809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400" b="1">
                <a:solidFill>
                  <a:srgbClr val="333399"/>
                </a:solidFill>
                <a:latin typeface="Calibri" pitchFamily="34" charset="0"/>
              </a:rPr>
              <a:t>39</a:t>
            </a:r>
            <a:endParaRPr lang="fr-FR"/>
          </a:p>
        </p:txBody>
      </p:sp>
      <p:sp>
        <p:nvSpPr>
          <p:cNvPr id="11366" name="Rectangle 102"/>
          <p:cNvSpPr>
            <a:spLocks noChangeArrowheads="1"/>
          </p:cNvSpPr>
          <p:nvPr/>
        </p:nvSpPr>
        <p:spPr bwMode="auto">
          <a:xfrm>
            <a:off x="1063625" y="4391025"/>
            <a:ext cx="9938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400"/>
              <a:t>0</a:t>
            </a:r>
            <a:endParaRPr lang="fr-FR"/>
          </a:p>
        </p:txBody>
      </p:sp>
      <p:sp>
        <p:nvSpPr>
          <p:cNvPr id="11367" name="Rectangle 103"/>
          <p:cNvSpPr>
            <a:spLocks noChangeArrowheads="1"/>
          </p:cNvSpPr>
          <p:nvPr/>
        </p:nvSpPr>
        <p:spPr bwMode="auto">
          <a:xfrm>
            <a:off x="965200" y="3836988"/>
            <a:ext cx="19877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400"/>
              <a:t>20</a:t>
            </a:r>
            <a:endParaRPr lang="fr-FR"/>
          </a:p>
        </p:txBody>
      </p:sp>
      <p:sp>
        <p:nvSpPr>
          <p:cNvPr id="11368" name="Rectangle 104"/>
          <p:cNvSpPr>
            <a:spLocks noChangeArrowheads="1"/>
          </p:cNvSpPr>
          <p:nvPr/>
        </p:nvSpPr>
        <p:spPr bwMode="auto">
          <a:xfrm>
            <a:off x="965200" y="3282950"/>
            <a:ext cx="19877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400"/>
              <a:t>40</a:t>
            </a:r>
            <a:endParaRPr lang="fr-FR"/>
          </a:p>
        </p:txBody>
      </p:sp>
      <p:sp>
        <p:nvSpPr>
          <p:cNvPr id="11369" name="Rectangle 105"/>
          <p:cNvSpPr>
            <a:spLocks noChangeArrowheads="1"/>
          </p:cNvSpPr>
          <p:nvPr/>
        </p:nvSpPr>
        <p:spPr bwMode="auto">
          <a:xfrm>
            <a:off x="965200" y="2728913"/>
            <a:ext cx="19877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400"/>
              <a:t>60</a:t>
            </a:r>
            <a:endParaRPr lang="fr-FR"/>
          </a:p>
        </p:txBody>
      </p:sp>
      <p:sp>
        <p:nvSpPr>
          <p:cNvPr id="11370" name="Rectangle 106"/>
          <p:cNvSpPr>
            <a:spLocks noChangeArrowheads="1"/>
          </p:cNvSpPr>
          <p:nvPr/>
        </p:nvSpPr>
        <p:spPr bwMode="auto">
          <a:xfrm>
            <a:off x="965200" y="2174875"/>
            <a:ext cx="19877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400"/>
              <a:t>80</a:t>
            </a:r>
            <a:endParaRPr lang="fr-FR"/>
          </a:p>
        </p:txBody>
      </p:sp>
      <p:sp>
        <p:nvSpPr>
          <p:cNvPr id="11371" name="Rectangle 107"/>
          <p:cNvSpPr>
            <a:spLocks noChangeArrowheads="1"/>
          </p:cNvSpPr>
          <p:nvPr/>
        </p:nvSpPr>
        <p:spPr bwMode="auto">
          <a:xfrm>
            <a:off x="858838" y="1620838"/>
            <a:ext cx="2981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400"/>
              <a:t>100</a:t>
            </a:r>
            <a:endParaRPr lang="fr-FR"/>
          </a:p>
        </p:txBody>
      </p:sp>
      <p:sp>
        <p:nvSpPr>
          <p:cNvPr id="11372" name="Rectangle 108"/>
          <p:cNvSpPr>
            <a:spLocks noChangeArrowheads="1"/>
          </p:cNvSpPr>
          <p:nvPr/>
        </p:nvSpPr>
        <p:spPr bwMode="auto">
          <a:xfrm>
            <a:off x="1735138" y="4606925"/>
            <a:ext cx="22923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400" b="1" dirty="0"/>
              <a:t>All</a:t>
            </a:r>
            <a:endParaRPr lang="fr-FR" b="1" dirty="0"/>
          </a:p>
        </p:txBody>
      </p:sp>
      <p:sp>
        <p:nvSpPr>
          <p:cNvPr id="11373" name="Rectangle 109"/>
          <p:cNvSpPr>
            <a:spLocks noChangeArrowheads="1"/>
          </p:cNvSpPr>
          <p:nvPr/>
        </p:nvSpPr>
        <p:spPr bwMode="auto">
          <a:xfrm>
            <a:off x="2486025" y="4606925"/>
            <a:ext cx="8063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400" b="1"/>
              <a:t>Previous </a:t>
            </a:r>
            <a:endParaRPr lang="fr-FR" b="1"/>
          </a:p>
        </p:txBody>
      </p:sp>
      <p:sp>
        <p:nvSpPr>
          <p:cNvPr id="11374" name="Rectangle 110"/>
          <p:cNvSpPr>
            <a:spLocks noChangeArrowheads="1"/>
          </p:cNvSpPr>
          <p:nvPr/>
        </p:nvSpPr>
        <p:spPr bwMode="auto">
          <a:xfrm>
            <a:off x="2706688" y="4806950"/>
            <a:ext cx="36708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400" b="1"/>
              <a:t>null </a:t>
            </a:r>
            <a:endParaRPr lang="fr-FR" b="1"/>
          </a:p>
        </p:txBody>
      </p:sp>
      <p:sp>
        <p:nvSpPr>
          <p:cNvPr id="11375" name="Rectangle 111"/>
          <p:cNvSpPr>
            <a:spLocks noChangeArrowheads="1"/>
          </p:cNvSpPr>
          <p:nvPr/>
        </p:nvSpPr>
        <p:spPr bwMode="auto">
          <a:xfrm>
            <a:off x="2466975" y="5018088"/>
            <a:ext cx="795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400" b="1"/>
              <a:t>response</a:t>
            </a:r>
            <a:endParaRPr lang="fr-FR" b="1"/>
          </a:p>
        </p:txBody>
      </p:sp>
      <p:sp>
        <p:nvSpPr>
          <p:cNvPr id="11376" name="Rectangle 112"/>
          <p:cNvSpPr>
            <a:spLocks noChangeArrowheads="1"/>
          </p:cNvSpPr>
          <p:nvPr/>
        </p:nvSpPr>
        <p:spPr bwMode="auto">
          <a:xfrm>
            <a:off x="3505200" y="4606925"/>
            <a:ext cx="8063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400" b="1"/>
              <a:t>Previous </a:t>
            </a:r>
            <a:endParaRPr lang="fr-FR" b="1"/>
          </a:p>
        </p:txBody>
      </p:sp>
      <p:sp>
        <p:nvSpPr>
          <p:cNvPr id="11377" name="Rectangle 113"/>
          <p:cNvSpPr>
            <a:spLocks noChangeArrowheads="1"/>
          </p:cNvSpPr>
          <p:nvPr/>
        </p:nvSpPr>
        <p:spPr bwMode="auto">
          <a:xfrm>
            <a:off x="3619500" y="4806950"/>
            <a:ext cx="58669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400" b="1" dirty="0"/>
              <a:t>partial </a:t>
            </a:r>
            <a:endParaRPr lang="fr-FR" b="1" dirty="0"/>
          </a:p>
        </p:txBody>
      </p:sp>
      <p:sp>
        <p:nvSpPr>
          <p:cNvPr id="11378" name="Rectangle 114"/>
          <p:cNvSpPr>
            <a:spLocks noChangeArrowheads="1"/>
          </p:cNvSpPr>
          <p:nvPr/>
        </p:nvSpPr>
        <p:spPr bwMode="auto">
          <a:xfrm>
            <a:off x="3486150" y="5018088"/>
            <a:ext cx="795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400" b="1"/>
              <a:t>response</a:t>
            </a:r>
            <a:endParaRPr lang="fr-FR" b="1"/>
          </a:p>
        </p:txBody>
      </p:sp>
      <p:sp>
        <p:nvSpPr>
          <p:cNvPr id="11379" name="Rectangle 115"/>
          <p:cNvSpPr>
            <a:spLocks noChangeArrowheads="1"/>
          </p:cNvSpPr>
          <p:nvPr/>
        </p:nvSpPr>
        <p:spPr bwMode="auto">
          <a:xfrm>
            <a:off x="4475163" y="4606925"/>
            <a:ext cx="78226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400" b="1" dirty="0"/>
              <a:t>1a </a:t>
            </a:r>
            <a:r>
              <a:rPr lang="fr-FR" sz="1400" b="1" dirty="0" smtClean="0"/>
              <a:t>Q80K-</a:t>
            </a:r>
            <a:endParaRPr lang="fr-FR" b="1" dirty="0"/>
          </a:p>
        </p:txBody>
      </p:sp>
      <p:sp>
        <p:nvSpPr>
          <p:cNvPr id="11380" name="Rectangle 116"/>
          <p:cNvSpPr>
            <a:spLocks noChangeArrowheads="1"/>
          </p:cNvSpPr>
          <p:nvPr/>
        </p:nvSpPr>
        <p:spPr bwMode="auto">
          <a:xfrm>
            <a:off x="5492750" y="4606925"/>
            <a:ext cx="82343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400" b="1" dirty="0" smtClean="0"/>
              <a:t>1a </a:t>
            </a:r>
            <a:r>
              <a:rPr lang="fr-FR" sz="1400" b="1" dirty="0"/>
              <a:t>Q80K+</a:t>
            </a:r>
            <a:endParaRPr lang="fr-FR" b="1" dirty="0"/>
          </a:p>
        </p:txBody>
      </p:sp>
      <p:sp>
        <p:nvSpPr>
          <p:cNvPr id="11381" name="Rectangle 117"/>
          <p:cNvSpPr>
            <a:spLocks noChangeArrowheads="1"/>
          </p:cNvSpPr>
          <p:nvPr/>
        </p:nvSpPr>
        <p:spPr bwMode="auto">
          <a:xfrm>
            <a:off x="6815138" y="4606925"/>
            <a:ext cx="20839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400" b="1"/>
              <a:t>1b</a:t>
            </a:r>
            <a:endParaRPr lang="fr-FR" b="1"/>
          </a:p>
        </p:txBody>
      </p:sp>
      <p:sp>
        <p:nvSpPr>
          <p:cNvPr id="11382" name="Rectangle 118"/>
          <p:cNvSpPr>
            <a:spLocks noChangeArrowheads="1"/>
          </p:cNvSpPr>
          <p:nvPr/>
        </p:nvSpPr>
        <p:spPr bwMode="auto">
          <a:xfrm>
            <a:off x="7577138" y="4606925"/>
            <a:ext cx="78707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400" b="1"/>
              <a:t>Cirrhosis</a:t>
            </a:r>
            <a:endParaRPr lang="fr-FR" b="1"/>
          </a:p>
        </p:txBody>
      </p:sp>
      <p:sp>
        <p:nvSpPr>
          <p:cNvPr id="11297" name="ZoneTexte 81"/>
          <p:cNvSpPr txBox="1">
            <a:spLocks noChangeArrowheads="1"/>
          </p:cNvSpPr>
          <p:nvPr/>
        </p:nvSpPr>
        <p:spPr bwMode="auto">
          <a:xfrm>
            <a:off x="2814638" y="4249738"/>
            <a:ext cx="3968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>
                <a:solidFill>
                  <a:srgbClr val="FFFFFF"/>
                </a:solidFill>
              </a:rPr>
              <a:t>238</a:t>
            </a:r>
          </a:p>
        </p:txBody>
      </p:sp>
      <p:sp>
        <p:nvSpPr>
          <p:cNvPr id="11304" name="ZoneTexte 98"/>
          <p:cNvSpPr txBox="1">
            <a:spLocks noChangeArrowheads="1"/>
          </p:cNvSpPr>
          <p:nvPr/>
        </p:nvSpPr>
        <p:spPr bwMode="auto">
          <a:xfrm>
            <a:off x="4510088" y="4249738"/>
            <a:ext cx="3968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>
                <a:solidFill>
                  <a:srgbClr val="FFFFFF"/>
                </a:solidFill>
              </a:rPr>
              <a:t>124</a:t>
            </a:r>
          </a:p>
        </p:txBody>
      </p:sp>
      <p:sp>
        <p:nvSpPr>
          <p:cNvPr id="11301" name="ZoneTexte 95"/>
          <p:cNvSpPr txBox="1">
            <a:spLocks noChangeArrowheads="1"/>
          </p:cNvSpPr>
          <p:nvPr/>
        </p:nvSpPr>
        <p:spPr bwMode="auto">
          <a:xfrm>
            <a:off x="6532563" y="4249738"/>
            <a:ext cx="3968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>
                <a:solidFill>
                  <a:srgbClr val="FFFFFF"/>
                </a:solidFill>
              </a:rPr>
              <a:t>215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2"/>
          <p:cNvSpPr txBox="1">
            <a:spLocks noChangeArrowheads="1"/>
          </p:cNvSpPr>
          <p:nvPr/>
        </p:nvSpPr>
        <p:spPr bwMode="auto">
          <a:xfrm>
            <a:off x="3454400" y="1128713"/>
            <a:ext cx="2222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2400" b="1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NS3 Sequencing</a:t>
            </a:r>
          </a:p>
        </p:txBody>
      </p:sp>
      <p:graphicFrame>
        <p:nvGraphicFramePr>
          <p:cNvPr id="75" name="Group 77"/>
          <p:cNvGraphicFramePr>
            <a:graphicFrameLocks/>
          </p:cNvGraphicFramePr>
          <p:nvPr/>
        </p:nvGraphicFramePr>
        <p:xfrm>
          <a:off x="395288" y="1874838"/>
          <a:ext cx="8353425" cy="4145734"/>
        </p:xfrm>
        <a:graphic>
          <a:graphicData uri="http://schemas.openxmlformats.org/drawingml/2006/table">
            <a:tbl>
              <a:tblPr/>
              <a:tblGrid>
                <a:gridCol w="2832395"/>
                <a:gridCol w="2910206"/>
                <a:gridCol w="2610824"/>
              </a:tblGrid>
              <a:tr h="951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SMV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TVR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  <a:tr h="951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Sequencing available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148/176 failures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134/176 failures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51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Emerging mutations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142/148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111/134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12898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Main mutations detected (positions)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80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122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155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54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155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3336" name="ZoneTexte 69"/>
          <p:cNvSpPr txBox="1">
            <a:spLocks noChangeArrowheads="1"/>
          </p:cNvSpPr>
          <p:nvPr/>
        </p:nvSpPr>
        <p:spPr bwMode="auto">
          <a:xfrm>
            <a:off x="5554663" y="6581775"/>
            <a:ext cx="35893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200" i="1">
                <a:solidFill>
                  <a:srgbClr val="0070C0"/>
                </a:solidFill>
                <a:ea typeface="ＭＳ Ｐゴシック" pitchFamily="34" charset="-128"/>
              </a:rPr>
              <a:t>Reddy KR. Lancet Infect Dis. 2015;15:27-35</a:t>
            </a:r>
          </a:p>
        </p:txBody>
      </p:sp>
      <p:grpSp>
        <p:nvGrpSpPr>
          <p:cNvPr id="13337" name="Grouper 26"/>
          <p:cNvGrpSpPr>
            <a:grpSpLocks/>
          </p:cNvGrpSpPr>
          <p:nvPr/>
        </p:nvGrpSpPr>
        <p:grpSpPr bwMode="auto">
          <a:xfrm>
            <a:off x="0" y="6570663"/>
            <a:ext cx="936625" cy="287337"/>
            <a:chOff x="0" y="6570663"/>
            <a:chExt cx="1258957" cy="288111"/>
          </a:xfrm>
        </p:grpSpPr>
        <p:sp>
          <p:nvSpPr>
            <p:cNvPr id="13339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13340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ATTAIN</a:t>
              </a:r>
            </a:p>
          </p:txBody>
        </p:sp>
      </p:grpSp>
      <p:sp>
        <p:nvSpPr>
          <p:cNvPr id="13338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smtClean="0">
                <a:ea typeface="ＭＳ Ｐゴシック" pitchFamily="34" charset="-128"/>
              </a:rPr>
              <a:t>ATTAIN Study: simeprevir versus telaprevir, </a:t>
            </a:r>
            <a:br>
              <a:rPr lang="en-US" sz="2600" smtClean="0">
                <a:ea typeface="ＭＳ Ｐゴシック" pitchFamily="34" charset="-128"/>
              </a:rPr>
            </a:br>
            <a:r>
              <a:rPr lang="en-US" sz="2600" smtClean="0">
                <a:ea typeface="ＭＳ Ｐゴシック" pitchFamily="34" charset="-128"/>
              </a:rPr>
              <a:t>with PEG-IFN + RBV in previous non responders </a:t>
            </a:r>
            <a:br>
              <a:rPr lang="en-US" sz="2600" smtClean="0">
                <a:ea typeface="ＭＳ Ｐゴシック" pitchFamily="34" charset="-128"/>
              </a:rPr>
            </a:br>
            <a:r>
              <a:rPr lang="en-US" sz="2600" smtClean="0">
                <a:ea typeface="ＭＳ Ｐゴシック" pitchFamily="34" charset="-128"/>
              </a:rPr>
              <a:t>with genotype 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104508621"/>
              </p:ext>
            </p:extLst>
          </p:nvPr>
        </p:nvGraphicFramePr>
        <p:xfrm>
          <a:off x="395288" y="1628775"/>
          <a:ext cx="8353425" cy="4901103"/>
        </p:xfrm>
        <a:graphic>
          <a:graphicData uri="http://schemas.openxmlformats.org/drawingml/2006/table">
            <a:tbl>
              <a:tblPr/>
              <a:tblGrid>
                <a:gridCol w="4499588"/>
                <a:gridCol w="2169158"/>
                <a:gridCol w="1684679"/>
              </a:tblGrid>
              <a:tr h="2873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SMV, N = 379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TVR, N = 384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  <a:tr h="265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AE leading to treatment discontinuation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 (3%)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39 (10%)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5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3 adverse event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72 (19%)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84 (22%)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5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4 adverse event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 (4%)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 (5%)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5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 (2%)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 (9%)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5213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of interest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521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Rash (any type)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81 (21%)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119 (31%)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521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Pruritus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122 (32%)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170 (44%)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521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Photosensitivity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 (2%) 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(&lt; 1%)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521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Neutropenia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69 (18%)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52 (14%)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521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Anemia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51 (13%)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144 (38%)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521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Dyspnea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 (7%)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 (9%)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521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Increased bilirubin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 (8%)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 (7%)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5213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Additional AE in ≥ 20% of patients in either group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521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120 (32%)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146 (38%)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521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Pyrexia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81 (21%)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94 (24%)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521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95 (25%)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111 (29%)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521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64 (17%)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109 (28%)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15439" name="Rectangle 4"/>
          <p:cNvSpPr>
            <a:spLocks noChangeArrowheads="1"/>
          </p:cNvSpPr>
          <p:nvPr/>
        </p:nvSpPr>
        <p:spPr bwMode="auto">
          <a:xfrm>
            <a:off x="298450" y="1095375"/>
            <a:ext cx="8748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Adverse events, N (%)</a:t>
            </a:r>
          </a:p>
        </p:txBody>
      </p:sp>
      <p:sp>
        <p:nvSpPr>
          <p:cNvPr id="15440" name="ZoneTexte 69"/>
          <p:cNvSpPr txBox="1">
            <a:spLocks noChangeArrowheads="1"/>
          </p:cNvSpPr>
          <p:nvPr/>
        </p:nvSpPr>
        <p:spPr bwMode="auto">
          <a:xfrm>
            <a:off x="5554663" y="6581775"/>
            <a:ext cx="35893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200" i="1">
                <a:solidFill>
                  <a:srgbClr val="0070C0"/>
                </a:solidFill>
                <a:ea typeface="ＭＳ Ｐゴシック" pitchFamily="34" charset="-128"/>
              </a:rPr>
              <a:t>Reddy KR. Lancet Infect Dis. 2015;15:27-35</a:t>
            </a:r>
          </a:p>
        </p:txBody>
      </p:sp>
      <p:grpSp>
        <p:nvGrpSpPr>
          <p:cNvPr id="15441" name="Grouper 26"/>
          <p:cNvGrpSpPr>
            <a:grpSpLocks/>
          </p:cNvGrpSpPr>
          <p:nvPr/>
        </p:nvGrpSpPr>
        <p:grpSpPr bwMode="auto">
          <a:xfrm>
            <a:off x="0" y="6570663"/>
            <a:ext cx="936625" cy="287337"/>
            <a:chOff x="0" y="6570663"/>
            <a:chExt cx="1258957" cy="288111"/>
          </a:xfrm>
        </p:grpSpPr>
        <p:sp>
          <p:nvSpPr>
            <p:cNvPr id="15443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15444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ATTAIN</a:t>
              </a:r>
            </a:p>
          </p:txBody>
        </p:sp>
      </p:grpSp>
      <p:sp>
        <p:nvSpPr>
          <p:cNvPr id="15442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smtClean="0">
                <a:ea typeface="ＭＳ Ｐゴシック" pitchFamily="34" charset="-128"/>
              </a:rPr>
              <a:t>ATTAIN Study: simeprevir versus telaprevir, </a:t>
            </a:r>
            <a:br>
              <a:rPr lang="en-US" sz="2600" smtClean="0">
                <a:ea typeface="ＭＳ Ｐゴシック" pitchFamily="34" charset="-128"/>
              </a:rPr>
            </a:br>
            <a:r>
              <a:rPr lang="en-US" sz="2600" smtClean="0">
                <a:ea typeface="ＭＳ Ｐゴシック" pitchFamily="34" charset="-128"/>
              </a:rPr>
              <a:t>with PEG-IFN + RBV in previous non responders </a:t>
            </a:r>
            <a:br>
              <a:rPr lang="en-US" sz="2600" smtClean="0">
                <a:ea typeface="ＭＳ Ｐゴシック" pitchFamily="34" charset="-128"/>
              </a:rPr>
            </a:br>
            <a:r>
              <a:rPr lang="en-US" sz="2600" smtClean="0">
                <a:ea typeface="ＭＳ Ｐゴシック" pitchFamily="34" charset="-128"/>
              </a:rPr>
              <a:t>with genotype 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smtClean="0">
                <a:ea typeface="ＭＳ Ｐゴシック" pitchFamily="34" charset="-128"/>
              </a:rPr>
              <a:t>ATTAIN Study: simeprevir versus telaprevir, </a:t>
            </a:r>
            <a:br>
              <a:rPr lang="en-US" sz="2600" smtClean="0">
                <a:ea typeface="ＭＳ Ｐゴシック" pitchFamily="34" charset="-128"/>
              </a:rPr>
            </a:br>
            <a:r>
              <a:rPr lang="en-US" sz="2600" smtClean="0">
                <a:ea typeface="ＭＳ Ｐゴシック" pitchFamily="34" charset="-128"/>
              </a:rPr>
              <a:t>with PEG-IFN + RBV in previous non responders </a:t>
            </a:r>
            <a:br>
              <a:rPr lang="en-US" sz="2600" smtClean="0">
                <a:ea typeface="ＭＳ Ｐゴシック" pitchFamily="34" charset="-128"/>
              </a:rPr>
            </a:br>
            <a:r>
              <a:rPr lang="en-US" sz="2600" smtClean="0">
                <a:ea typeface="ＭＳ Ｐゴシック" pitchFamily="34" charset="-128"/>
              </a:rPr>
              <a:t>with genotype 1</a:t>
            </a:r>
          </a:p>
        </p:txBody>
      </p:sp>
      <p:sp>
        <p:nvSpPr>
          <p:cNvPr id="16386" name="Espace réservé du contenu 2"/>
          <p:cNvSpPr>
            <a:spLocks noGrp="1"/>
          </p:cNvSpPr>
          <p:nvPr>
            <p:ph idx="1"/>
          </p:nvPr>
        </p:nvSpPr>
        <p:spPr>
          <a:xfrm>
            <a:off x="323528" y="1268760"/>
            <a:ext cx="8602663" cy="4824412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dirty="0" smtClean="0">
                <a:ea typeface="ＭＳ Ｐゴシック" pitchFamily="34" charset="-128"/>
              </a:rPr>
              <a:t>Summary</a:t>
            </a:r>
          </a:p>
          <a:p>
            <a:pPr lvl="1">
              <a:spcBef>
                <a:spcPts val="300"/>
              </a:spcBef>
            </a:pPr>
            <a:r>
              <a:rPr lang="en-US" sz="2000" dirty="0" smtClean="0">
                <a:ea typeface="ＭＳ Ｐゴシック" pitchFamily="34" charset="-128"/>
              </a:rPr>
              <a:t>SMV + PEG-IFN + RBV showed non-inferiority with regard to SVR</a:t>
            </a:r>
            <a:r>
              <a:rPr lang="en-US" sz="2000" baseline="-25000" dirty="0" smtClean="0">
                <a:ea typeface="ＭＳ Ｐゴシック" pitchFamily="34" charset="-128"/>
              </a:rPr>
              <a:t>12</a:t>
            </a:r>
            <a:r>
              <a:rPr lang="en-US" sz="2000" dirty="0" smtClean="0">
                <a:ea typeface="ＭＳ Ｐゴシック" pitchFamily="34" charset="-128"/>
              </a:rPr>
              <a:t> to TVR + PEG-IFN + RBV in patients with chronic HCV genotype 1 infection and compensated liver disease who were null or partial responders to previous treatment with PEG-IFN + RBV</a:t>
            </a:r>
          </a:p>
          <a:p>
            <a:pPr lvl="2">
              <a:spcBef>
                <a:spcPts val="300"/>
              </a:spcBef>
            </a:pPr>
            <a:r>
              <a:rPr lang="en-US" sz="1800" dirty="0" smtClean="0">
                <a:ea typeface="ＭＳ Ｐゴシック" pitchFamily="34" charset="-128"/>
              </a:rPr>
              <a:t>Non-inferiority was met for null or partial responders separately as well</a:t>
            </a:r>
          </a:p>
          <a:p>
            <a:pPr lvl="2">
              <a:spcBef>
                <a:spcPts val="300"/>
              </a:spcBef>
            </a:pPr>
            <a:r>
              <a:rPr lang="en-US" sz="1800" dirty="0" smtClean="0">
                <a:ea typeface="ＭＳ Ｐゴシック" pitchFamily="34" charset="-128"/>
              </a:rPr>
              <a:t>Rates of on-treatment failure, viral breakthrough, and relapse were similar between the two treatment groups</a:t>
            </a:r>
          </a:p>
          <a:p>
            <a:pPr lvl="1">
              <a:spcBef>
                <a:spcPts val="300"/>
              </a:spcBef>
            </a:pPr>
            <a:r>
              <a:rPr lang="en-US" sz="2000" dirty="0" smtClean="0">
                <a:ea typeface="ＭＳ Ｐゴシック" pitchFamily="34" charset="-128"/>
              </a:rPr>
              <a:t>The incidence of adverse events deemed at least possibly related </a:t>
            </a:r>
            <a:br>
              <a:rPr lang="en-US" sz="2000" dirty="0" smtClean="0">
                <a:ea typeface="ＭＳ Ｐゴシック" pitchFamily="34" charset="-128"/>
              </a:rPr>
            </a:br>
            <a:r>
              <a:rPr lang="en-US" sz="2000" dirty="0" smtClean="0">
                <a:ea typeface="ＭＳ Ｐゴシック" pitchFamily="34" charset="-128"/>
              </a:rPr>
              <a:t>to SMV or TVR was noticeably lower in the SMV group, and most adverse events were grade 1 or 2 </a:t>
            </a:r>
          </a:p>
          <a:p>
            <a:pPr lvl="1">
              <a:spcBef>
                <a:spcPts val="300"/>
              </a:spcBef>
            </a:pPr>
            <a:r>
              <a:rPr lang="en-US" sz="2000" dirty="0" smtClean="0">
                <a:ea typeface="ＭＳ Ｐゴシック" pitchFamily="34" charset="-128"/>
              </a:rPr>
              <a:t>Serious adverse events were infrequent and less common in the SMV group, and fewer patients needed to discontinue SMV compared with TVR because of an adverse event</a:t>
            </a:r>
          </a:p>
        </p:txBody>
      </p:sp>
      <p:sp>
        <p:nvSpPr>
          <p:cNvPr id="16387" name="ZoneTexte 69"/>
          <p:cNvSpPr txBox="1">
            <a:spLocks noChangeArrowheads="1"/>
          </p:cNvSpPr>
          <p:nvPr/>
        </p:nvSpPr>
        <p:spPr bwMode="auto">
          <a:xfrm>
            <a:off x="5554663" y="6581775"/>
            <a:ext cx="35893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200" i="1">
                <a:solidFill>
                  <a:srgbClr val="0070C0"/>
                </a:solidFill>
                <a:ea typeface="ＭＳ Ｐゴシック" pitchFamily="34" charset="-128"/>
              </a:rPr>
              <a:t>Reddy KR. Lancet Infect Dis. 2015;15:27-35</a:t>
            </a:r>
          </a:p>
        </p:txBody>
      </p:sp>
      <p:grpSp>
        <p:nvGrpSpPr>
          <p:cNvPr id="16388" name="Grouper 26"/>
          <p:cNvGrpSpPr>
            <a:grpSpLocks/>
          </p:cNvGrpSpPr>
          <p:nvPr/>
        </p:nvGrpSpPr>
        <p:grpSpPr bwMode="auto">
          <a:xfrm>
            <a:off x="0" y="6570663"/>
            <a:ext cx="936625" cy="287337"/>
            <a:chOff x="0" y="6570663"/>
            <a:chExt cx="1258957" cy="288111"/>
          </a:xfrm>
        </p:grpSpPr>
        <p:sp>
          <p:nvSpPr>
            <p:cNvPr id="16389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16390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ATTAIN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1885</TotalTime>
  <Words>925</Words>
  <Application>Microsoft Macintosh PowerPoint</Application>
  <PresentationFormat>Présentation à l'écran (4:3)</PresentationFormat>
  <Paragraphs>237</Paragraphs>
  <Slides>6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HCV-trials.com 2015 </vt:lpstr>
      <vt:lpstr>ATTAIN Study: simeprevir versus telaprevir,  with PEG-IFN + RBV in previous non responders  with genotype 1</vt:lpstr>
      <vt:lpstr>ATTAIN Study: simeprevir versus telaprevir,  with PEG-IFN + RBV in previous non responders  with genotype 1</vt:lpstr>
      <vt:lpstr>ATTAIN Study: simeprevir versus telaprevir,  with PEG-IFN + RBV in previous non responders  with genotype 1</vt:lpstr>
      <vt:lpstr>ATTAIN Study: simeprevir versus telaprevir,  with PEG-IFN + RBV in previous non responders  with genotype 1</vt:lpstr>
      <vt:lpstr>ATTAIN Study: simeprevir versus telaprevir,  with PEG-IFN + RBV in previous non responders  with genotype 1</vt:lpstr>
      <vt:lpstr>ATTAIN Study: simeprevir versus telaprevir,  with PEG-IFN + RBV in previous non responders  with genotype 1</vt:lpstr>
    </vt:vector>
  </TitlesOfParts>
  <Company>AEI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lastModifiedBy>Utilisateur de Microsoft Office</cp:lastModifiedBy>
  <cp:revision>85</cp:revision>
  <dcterms:created xsi:type="dcterms:W3CDTF">2010-10-19T10:42:50Z</dcterms:created>
  <dcterms:modified xsi:type="dcterms:W3CDTF">2015-07-22T22:11:02Z</dcterms:modified>
</cp:coreProperties>
</file>