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DDDDDD"/>
    <a:srgbClr val="00FFFF"/>
    <a:srgbClr val="FF6600"/>
    <a:srgbClr val="10EB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520" y="-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084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4398" y="11486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  <a:stCxn id="234519" idx="4"/>
          </p:cNvCxnSpPr>
          <p:nvPr/>
        </p:nvCxnSpPr>
        <p:spPr bwMode="auto">
          <a:xfrm flipH="1">
            <a:off x="3134284" y="1988840"/>
            <a:ext cx="5442" cy="1491591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995325"/>
              </p:ext>
            </p:extLst>
          </p:nvPr>
        </p:nvGraphicFramePr>
        <p:xfrm>
          <a:off x="4407933" y="1855605"/>
          <a:ext cx="1836628" cy="535178"/>
        </p:xfrm>
        <a:graphic>
          <a:graphicData uri="http://schemas.openxmlformats.org/drawingml/2006/table">
            <a:tbl>
              <a:tblPr/>
              <a:tblGrid>
                <a:gridCol w="1836628"/>
              </a:tblGrid>
              <a:tr h="485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923982"/>
              </p:ext>
            </p:extLst>
          </p:nvPr>
        </p:nvGraphicFramePr>
        <p:xfrm>
          <a:off x="4407933" y="2449503"/>
          <a:ext cx="2808000" cy="291338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310402" y="1197561"/>
            <a:ext cx="1658648" cy="79127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t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2-steps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717673" y="3532905"/>
            <a:ext cx="96770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236712" y="1810624"/>
            <a:ext cx="0" cy="372614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948574" y="12753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6259599" y="1810624"/>
            <a:ext cx="0" cy="372614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5971461" y="12753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8640176" y="1810624"/>
            <a:ext cx="0" cy="372614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352038" y="12753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69939" y="2224922"/>
            <a:ext cx="2700507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null responders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44842"/>
              </p:ext>
            </p:extLst>
          </p:nvPr>
        </p:nvGraphicFramePr>
        <p:xfrm>
          <a:off x="4407933" y="3193917"/>
          <a:ext cx="2808000" cy="286512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PTV200/r + OBV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23163"/>
              </p:ext>
            </p:extLst>
          </p:nvPr>
        </p:nvGraphicFramePr>
        <p:xfrm>
          <a:off x="4407933" y="3994349"/>
          <a:ext cx="2808000" cy="291338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PTV100/r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783003"/>
              </p:ext>
            </p:extLst>
          </p:nvPr>
        </p:nvGraphicFramePr>
        <p:xfrm>
          <a:off x="4407933" y="4364926"/>
          <a:ext cx="2808000" cy="291338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64384"/>
              </p:ext>
            </p:extLst>
          </p:nvPr>
        </p:nvGraphicFramePr>
        <p:xfrm>
          <a:off x="4407933" y="4749611"/>
          <a:ext cx="4212000" cy="291338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PTV100/r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51300"/>
              </p:ext>
            </p:extLst>
          </p:nvPr>
        </p:nvGraphicFramePr>
        <p:xfrm>
          <a:off x="4407933" y="5147395"/>
          <a:ext cx="4212000" cy="291338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32652"/>
              </p:ext>
            </p:extLst>
          </p:nvPr>
        </p:nvGraphicFramePr>
        <p:xfrm>
          <a:off x="4407933" y="2788399"/>
          <a:ext cx="2808000" cy="286512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PTV100/r + OBV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68249"/>
              </p:ext>
            </p:extLst>
          </p:nvPr>
        </p:nvGraphicFramePr>
        <p:xfrm>
          <a:off x="4407933" y="3584870"/>
          <a:ext cx="2808000" cy="291338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3720052" y="2154019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3720052" y="2619392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3720052" y="3363806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66" name="Connecteur droit 66"/>
          <p:cNvCxnSpPr>
            <a:cxnSpLocks noChangeShapeType="1"/>
          </p:cNvCxnSpPr>
          <p:nvPr/>
        </p:nvCxnSpPr>
        <p:spPr bwMode="auto">
          <a:xfrm>
            <a:off x="3724094" y="2144431"/>
            <a:ext cx="0" cy="3228787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115442" y="4586647"/>
            <a:ext cx="3697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Randomisation was stratified on genotype </a:t>
            </a:r>
          </a:p>
          <a:p>
            <a:r>
              <a:rPr lang="en-US" sz="1400" smtClean="0"/>
              <a:t>subtype (1a or 1b) and IL28 (CC or non-CC)</a:t>
            </a:r>
            <a:endParaRPr lang="en-US" sz="1400"/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3701009" y="1833093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80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3701009" y="2234157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41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3701009" y="303628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8" name="Line 63"/>
          <p:cNvSpPr>
            <a:spLocks noChangeShapeType="1"/>
          </p:cNvSpPr>
          <p:nvPr/>
        </p:nvSpPr>
        <p:spPr bwMode="auto">
          <a:xfrm>
            <a:off x="3720052" y="4138434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3701260" y="3838413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39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721818" y="3544461"/>
            <a:ext cx="870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Cohort 1</a:t>
            </a:r>
          </a:p>
          <a:p>
            <a:pPr algn="ctr"/>
            <a:r>
              <a:rPr lang="en-US" sz="1400" dirty="0" smtClean="0"/>
              <a:t>Naïve</a:t>
            </a:r>
            <a:endParaRPr lang="en-US" sz="1400" dirty="0"/>
          </a:p>
        </p:txBody>
      </p:sp>
      <p:sp>
        <p:nvSpPr>
          <p:cNvPr id="54" name="Line 63"/>
          <p:cNvSpPr>
            <a:spLocks noChangeShapeType="1"/>
          </p:cNvSpPr>
          <p:nvPr/>
        </p:nvSpPr>
        <p:spPr bwMode="auto">
          <a:xfrm>
            <a:off x="3720052" y="3707724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Line 63"/>
          <p:cNvSpPr>
            <a:spLocks noChangeShapeType="1"/>
          </p:cNvSpPr>
          <p:nvPr/>
        </p:nvSpPr>
        <p:spPr bwMode="auto">
          <a:xfrm>
            <a:off x="3720052" y="4521542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Line 63"/>
          <p:cNvSpPr>
            <a:spLocks noChangeShapeType="1"/>
          </p:cNvSpPr>
          <p:nvPr/>
        </p:nvSpPr>
        <p:spPr bwMode="auto">
          <a:xfrm>
            <a:off x="3720052" y="4918351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Line 63"/>
          <p:cNvSpPr>
            <a:spLocks noChangeShapeType="1"/>
          </p:cNvSpPr>
          <p:nvPr/>
        </p:nvSpPr>
        <p:spPr bwMode="auto">
          <a:xfrm>
            <a:off x="3720052" y="5380159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3720052" y="2966162"/>
            <a:ext cx="658669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701260" y="2635221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39</a:t>
            </a: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3701260" y="3437349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79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3701009" y="4239477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3701009" y="4640541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3701009" y="504160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355" y="5479301"/>
            <a:ext cx="9058776" cy="111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Co-formulated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(PTV/r) : 100/100 or 150/100 or 200/100 mg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(OBV) : 25 mg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(DSV)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: 400 mg bid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sp>
        <p:nvSpPr>
          <p:cNvPr id="52" name="Rectangle 27"/>
          <p:cNvSpPr txBox="1">
            <a:spLocks noChangeArrowheads="1"/>
          </p:cNvSpPr>
          <p:nvPr/>
        </p:nvSpPr>
        <p:spPr bwMode="auto">
          <a:xfrm>
            <a:off x="468313" y="76200"/>
            <a:ext cx="820814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AVIATOR Study: paritepravir/ritonavir </a:t>
            </a:r>
            <a:r>
              <a:rPr lang="en-US" sz="28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 ombitasvir </a:t>
            </a:r>
            <a:r>
              <a:rPr lang="en-US" sz="28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 dasabuvir </a:t>
            </a:r>
            <a:r>
              <a:rPr lang="en-US" sz="28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5" name="Grouper 64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72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3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2454940" y="2799498"/>
            <a:ext cx="1360276" cy="1589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310402" y="1163278"/>
            <a:ext cx="1658648" cy="98164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t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 : 1 : 1 :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665211" y="3501008"/>
            <a:ext cx="1020165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057188" y="1810624"/>
            <a:ext cx="0" cy="248247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769050" y="12753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 flipV="1">
            <a:off x="8676455" y="1844824"/>
            <a:ext cx="0" cy="244827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379251" y="12753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63447" y="1964902"/>
            <a:ext cx="2696461" cy="228147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null responders (NR)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graphicFrame>
        <p:nvGraphicFramePr>
          <p:cNvPr id="37" name="Group 16"/>
          <p:cNvGraphicFramePr>
            <a:graphicFrameLocks noGrp="1"/>
          </p:cNvGraphicFramePr>
          <p:nvPr/>
        </p:nvGraphicFramePr>
        <p:xfrm>
          <a:off x="4407933" y="2112467"/>
          <a:ext cx="2628000" cy="286512"/>
        </p:xfrm>
        <a:graphic>
          <a:graphicData uri="http://schemas.openxmlformats.org/drawingml/2006/table">
            <a:tbl>
              <a:tblPr/>
              <a:tblGrid>
                <a:gridCol w="2628000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PTV200/r + OBV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16"/>
          <p:cNvGraphicFramePr>
            <a:graphicFrameLocks noGrp="1"/>
          </p:cNvGraphicFramePr>
          <p:nvPr/>
        </p:nvGraphicFramePr>
        <p:xfrm>
          <a:off x="4407933" y="2598524"/>
          <a:ext cx="2628000" cy="291338"/>
        </p:xfrm>
        <a:graphic>
          <a:graphicData uri="http://schemas.openxmlformats.org/drawingml/2006/table">
            <a:tbl>
              <a:tblPr/>
              <a:tblGrid>
                <a:gridCol w="2628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PTV100/r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6"/>
          <p:cNvGraphicFramePr>
            <a:graphicFrameLocks noGrp="1"/>
          </p:cNvGraphicFramePr>
          <p:nvPr/>
        </p:nvGraphicFramePr>
        <p:xfrm>
          <a:off x="4407933" y="3082276"/>
          <a:ext cx="2628000" cy="291338"/>
        </p:xfrm>
        <a:graphic>
          <a:graphicData uri="http://schemas.openxmlformats.org/drawingml/2006/table">
            <a:tbl>
              <a:tblPr/>
              <a:tblGrid>
                <a:gridCol w="2628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6"/>
          <p:cNvGraphicFramePr>
            <a:graphicFrameLocks noGrp="1"/>
          </p:cNvGraphicFramePr>
          <p:nvPr/>
        </p:nvGraphicFramePr>
        <p:xfrm>
          <a:off x="4407933" y="3554986"/>
          <a:ext cx="4212000" cy="291338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PTV100/r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955257"/>
              </p:ext>
            </p:extLst>
          </p:nvPr>
        </p:nvGraphicFramePr>
        <p:xfrm>
          <a:off x="4427984" y="3990495"/>
          <a:ext cx="4212000" cy="291338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PTV150/r + OBV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3718852" y="2270781"/>
            <a:ext cx="658669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66" name="Connecteur droit 66"/>
          <p:cNvCxnSpPr>
            <a:cxnSpLocks noChangeShapeType="1"/>
          </p:cNvCxnSpPr>
          <p:nvPr/>
        </p:nvCxnSpPr>
        <p:spPr bwMode="auto">
          <a:xfrm>
            <a:off x="3742002" y="2254337"/>
            <a:ext cx="0" cy="1894743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203452" y="4372872"/>
            <a:ext cx="826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* Randomisation was stratified on genotype subtype (1a or 1b) and IL28 (CC or non-CC)</a:t>
            </a:r>
            <a:endParaRPr lang="en-US" sz="1400"/>
          </a:p>
        </p:txBody>
      </p:sp>
      <p:sp>
        <p:nvSpPr>
          <p:cNvPr id="84" name="Espace réservé du contenu 2"/>
          <p:cNvSpPr txBox="1">
            <a:spLocks/>
          </p:cNvSpPr>
          <p:nvPr/>
        </p:nvSpPr>
        <p:spPr bwMode="auto">
          <a:xfrm>
            <a:off x="115442" y="5519370"/>
            <a:ext cx="9026971" cy="100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Objective </a:t>
            </a:r>
          </a:p>
          <a:p>
            <a:pPr marL="800100" lvl="1" indent="-342900">
              <a:spcBef>
                <a:spcPts val="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Primary analysis : SVR</a:t>
            </a:r>
            <a:r>
              <a:rPr lang="en-US" sz="1600" b="1" kern="0" baseline="-2500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24</a:t>
            </a: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US" sz="1600" b="1" kern="0" dirty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with two-sided 95% </a:t>
            </a: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CI, of naïve patients PTV150/r + OBV +  </a:t>
            </a: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DSV </a:t>
            </a: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+ RBV 8 weeks vs 12 weeks, 80% power to detect a 24% difference between groups (</a:t>
            </a:r>
            <a:r>
              <a:rPr lang="en-US" sz="1600" b="1" kern="0" dirty="0" err="1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mITT</a:t>
            </a:r>
            <a:r>
              <a:rPr lang="en-US" sz="1600" b="1" kern="0" dirty="0" smtClean="0"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 analysis)</a:t>
            </a:r>
            <a:endParaRPr lang="en-US" b="1" kern="0" dirty="0"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3740689" y="200403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45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8" name="Line 63"/>
          <p:cNvSpPr>
            <a:spLocks noChangeShapeType="1"/>
          </p:cNvSpPr>
          <p:nvPr/>
        </p:nvSpPr>
        <p:spPr bwMode="auto">
          <a:xfrm>
            <a:off x="3731953" y="2742609"/>
            <a:ext cx="658669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3740689" y="246290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23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717826" y="3540461"/>
            <a:ext cx="8707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Cohort 2</a:t>
            </a:r>
          </a:p>
          <a:p>
            <a:pPr algn="ctr"/>
            <a:r>
              <a:rPr lang="en-US" sz="1400" smtClean="0"/>
              <a:t>Prior</a:t>
            </a:r>
          </a:p>
          <a:p>
            <a:pPr algn="ctr"/>
            <a:r>
              <a:rPr lang="en-US" sz="1400" smtClean="0"/>
              <a:t>NR</a:t>
            </a:r>
          </a:p>
        </p:txBody>
      </p:sp>
      <p:sp>
        <p:nvSpPr>
          <p:cNvPr id="55" name="Line 63"/>
          <p:cNvSpPr>
            <a:spLocks noChangeShapeType="1"/>
          </p:cNvSpPr>
          <p:nvPr/>
        </p:nvSpPr>
        <p:spPr bwMode="auto">
          <a:xfrm>
            <a:off x="3731953" y="3238892"/>
            <a:ext cx="658669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Line 63"/>
          <p:cNvSpPr>
            <a:spLocks noChangeShapeType="1"/>
          </p:cNvSpPr>
          <p:nvPr/>
        </p:nvSpPr>
        <p:spPr bwMode="auto">
          <a:xfrm>
            <a:off x="3731953" y="3686001"/>
            <a:ext cx="658669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Line 63"/>
          <p:cNvSpPr>
            <a:spLocks noChangeShapeType="1"/>
          </p:cNvSpPr>
          <p:nvPr/>
        </p:nvSpPr>
        <p:spPr bwMode="auto">
          <a:xfrm>
            <a:off x="3731953" y="4160384"/>
            <a:ext cx="658669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3740689" y="2947724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22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3740689" y="3408859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23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3740689" y="3891280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355" y="4649351"/>
            <a:ext cx="9058776" cy="856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Co-formulated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(PTV/r) : 100/100 or 150/100 or 200/100 mg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b="1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(OBV) : 25 mg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;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(DSV)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: 400 mg bid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Espace réservé du contenu 2"/>
          <p:cNvSpPr txBox="1">
            <a:spLocks/>
          </p:cNvSpPr>
          <p:nvPr/>
        </p:nvSpPr>
        <p:spPr bwMode="auto">
          <a:xfrm>
            <a:off x="384398" y="11486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38" name="Grouper 37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39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0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4739727"/>
              </p:ext>
            </p:extLst>
          </p:nvPr>
        </p:nvGraphicFramePr>
        <p:xfrm>
          <a:off x="395288" y="1659530"/>
          <a:ext cx="8353425" cy="4577779"/>
        </p:xfrm>
        <a:graphic>
          <a:graphicData uri="http://schemas.openxmlformats.org/drawingml/2006/table">
            <a:tbl>
              <a:tblPr/>
              <a:tblGrid>
                <a:gridCol w="4378325"/>
                <a:gridCol w="2070100"/>
                <a:gridCol w="1905000"/>
              </a:tblGrid>
              <a:tr h="650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responders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genotype CC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HOMA-IR ≥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 ≥ F2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5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(5.5%)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(3.8%)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91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47480" y="1128713"/>
            <a:ext cx="3836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24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(HCV RNA &lt; 25 IU/ml) </a:t>
            </a:r>
          </a:p>
        </p:txBody>
      </p:sp>
      <p:grpSp>
        <p:nvGrpSpPr>
          <p:cNvPr id="70" name="Groupe 69"/>
          <p:cNvGrpSpPr/>
          <p:nvPr/>
        </p:nvGrpSpPr>
        <p:grpSpPr>
          <a:xfrm>
            <a:off x="81796" y="1644018"/>
            <a:ext cx="8998441" cy="776870"/>
            <a:chOff x="110063" y="1644018"/>
            <a:chExt cx="8998441" cy="776870"/>
          </a:xfrm>
        </p:grpSpPr>
        <p:sp>
          <p:nvSpPr>
            <p:cNvPr id="69" name="AutoShape 126"/>
            <p:cNvSpPr>
              <a:spLocks noChangeArrowheads="1"/>
            </p:cNvSpPr>
            <p:nvPr/>
          </p:nvSpPr>
          <p:spPr bwMode="auto">
            <a:xfrm>
              <a:off x="110063" y="1644018"/>
              <a:ext cx="8962900" cy="77687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800">
                <a:solidFill>
                  <a:srgbClr val="333399"/>
                </a:solidFill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205814" y="1821458"/>
              <a:ext cx="177800" cy="14446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205814" y="2100667"/>
              <a:ext cx="177800" cy="144463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362977" y="1700808"/>
              <a:ext cx="2659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+ RBV 8W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362977" y="2017084"/>
              <a:ext cx="22236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12W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5" name="Rectangle 3"/>
            <p:cNvSpPr>
              <a:spLocks noChangeArrowheads="1"/>
            </p:cNvSpPr>
            <p:nvPr/>
          </p:nvSpPr>
          <p:spPr bwMode="auto">
            <a:xfrm>
              <a:off x="3197300" y="1821458"/>
              <a:ext cx="177800" cy="14446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8" name="ZoneTexte 84"/>
            <p:cNvSpPr txBox="1">
              <a:spLocks noChangeArrowheads="1"/>
            </p:cNvSpPr>
            <p:nvPr/>
          </p:nvSpPr>
          <p:spPr bwMode="auto">
            <a:xfrm>
              <a:off x="3361483" y="1700808"/>
              <a:ext cx="22236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RBV 12W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4" name="Rectangle 3"/>
            <p:cNvSpPr>
              <a:spLocks noChangeArrowheads="1"/>
            </p:cNvSpPr>
            <p:nvPr/>
          </p:nvSpPr>
          <p:spPr bwMode="auto">
            <a:xfrm>
              <a:off x="6186037" y="1821458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5" name="ZoneTexte 84"/>
            <p:cNvSpPr txBox="1">
              <a:spLocks noChangeArrowheads="1"/>
            </p:cNvSpPr>
            <p:nvPr/>
          </p:nvSpPr>
          <p:spPr bwMode="auto">
            <a:xfrm>
              <a:off x="6346209" y="1700808"/>
              <a:ext cx="22236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RBV 12W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6" name="Rectangle 3"/>
            <p:cNvSpPr>
              <a:spLocks noChangeArrowheads="1"/>
            </p:cNvSpPr>
            <p:nvPr/>
          </p:nvSpPr>
          <p:spPr bwMode="auto">
            <a:xfrm>
              <a:off x="3197300" y="2100668"/>
              <a:ext cx="177800" cy="144462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7" name="ZoneTexte 84"/>
            <p:cNvSpPr txBox="1">
              <a:spLocks noChangeArrowheads="1"/>
            </p:cNvSpPr>
            <p:nvPr/>
          </p:nvSpPr>
          <p:spPr bwMode="auto">
            <a:xfrm>
              <a:off x="3361483" y="2017084"/>
              <a:ext cx="27622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+ RBV 12W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8" name="Rectangle 3"/>
            <p:cNvSpPr>
              <a:spLocks noChangeArrowheads="1"/>
            </p:cNvSpPr>
            <p:nvPr/>
          </p:nvSpPr>
          <p:spPr bwMode="auto">
            <a:xfrm>
              <a:off x="6186037" y="2100668"/>
              <a:ext cx="177800" cy="144462"/>
            </a:xfrm>
            <a:prstGeom prst="rect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9" name="ZoneTexte 84"/>
            <p:cNvSpPr txBox="1">
              <a:spLocks noChangeArrowheads="1"/>
            </p:cNvSpPr>
            <p:nvPr/>
          </p:nvSpPr>
          <p:spPr bwMode="auto">
            <a:xfrm>
              <a:off x="6346209" y="2017084"/>
              <a:ext cx="27622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PTV/r + OBV +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en-US" sz="1600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+ RBV 24W</a:t>
              </a:r>
              <a:endParaRPr lang="en-US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179512" y="6084004"/>
            <a:ext cx="898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266700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/>
              <a:t>SVR</a:t>
            </a:r>
            <a:r>
              <a:rPr lang="en-US" sz="1600" baseline="-25000" dirty="0" smtClean="0"/>
              <a:t>24</a:t>
            </a:r>
            <a:r>
              <a:rPr lang="en-US" sz="1600" dirty="0" smtClean="0"/>
              <a:t> </a:t>
            </a:r>
            <a:r>
              <a:rPr lang="en-US" sz="1600" dirty="0"/>
              <a:t>in naïve cohort genotype </a:t>
            </a:r>
            <a:r>
              <a:rPr lang="en-US" sz="1600" dirty="0" smtClean="0"/>
              <a:t>1a (76-94%) </a:t>
            </a:r>
            <a:r>
              <a:rPr lang="en-US" sz="1600" dirty="0" err="1" smtClean="0"/>
              <a:t>vs</a:t>
            </a:r>
            <a:r>
              <a:rPr lang="en-US" sz="1600" dirty="0" smtClean="0"/>
              <a:t> 1b (96-100%); odds ratio : 0.087 [p = 0.0008])</a:t>
            </a:r>
            <a:endParaRPr lang="en-US" sz="1600" dirty="0"/>
          </a:p>
        </p:txBody>
      </p:sp>
      <p:sp>
        <p:nvSpPr>
          <p:cNvPr id="6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2" name="Groupe 71"/>
          <p:cNvGrpSpPr/>
          <p:nvPr/>
        </p:nvGrpSpPr>
        <p:grpSpPr>
          <a:xfrm>
            <a:off x="372386" y="2500786"/>
            <a:ext cx="8375752" cy="3541852"/>
            <a:chOff x="372386" y="2500786"/>
            <a:chExt cx="8375752" cy="3541852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004612" y="3229337"/>
              <a:ext cx="608400" cy="2469328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509578" y="4909905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  <a:endParaRPr lang="en-US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509578" y="4217755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410191" y="2836630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509578" y="352719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  <a:endParaRPr lang="en-US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728387" y="50176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728387" y="432706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728387" y="294276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728387" y="363332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818876" y="2933239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123121" y="281699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88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870920" y="296747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83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372386" y="2500786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  <a:endParaRPr lang="en-US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765355" y="3368233"/>
              <a:ext cx="608400" cy="233043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4047584" y="3009419"/>
              <a:ext cx="608400" cy="2689246"/>
            </a:xfrm>
            <a:prstGeom prst="rect">
              <a:avLst/>
            </a:prstGeom>
            <a:solidFill>
              <a:srgbClr val="00FFFF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2617208" y="277069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89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3385072" y="277069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89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4808325" y="3125165"/>
              <a:ext cx="608400" cy="2573499"/>
            </a:xfrm>
            <a:prstGeom prst="rect">
              <a:avLst/>
            </a:prstGeom>
            <a:solidFill>
              <a:srgbClr val="33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728386" y="5697794"/>
              <a:ext cx="79708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7832662" y="3032567"/>
              <a:ext cx="608400" cy="2666097"/>
            </a:xfrm>
            <a:prstGeom prst="rect">
              <a:avLst/>
            </a:prstGeom>
            <a:solidFill>
              <a:srgbClr val="33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6121817" y="3171463"/>
              <a:ext cx="608400" cy="2527201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Rectangle 151"/>
            <p:cNvSpPr>
              <a:spLocks noChangeArrowheads="1"/>
            </p:cNvSpPr>
            <p:nvPr/>
          </p:nvSpPr>
          <p:spPr bwMode="auto">
            <a:xfrm>
              <a:off x="6977240" y="3102015"/>
              <a:ext cx="608400" cy="2596649"/>
            </a:xfrm>
            <a:prstGeom prst="rect">
              <a:avLst/>
            </a:prstGeom>
            <a:solidFill>
              <a:srgbClr val="00FFFF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2526098" y="3171463"/>
              <a:ext cx="608400" cy="2527201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Rectangle 151"/>
            <p:cNvSpPr>
              <a:spLocks noChangeArrowheads="1"/>
            </p:cNvSpPr>
            <p:nvPr/>
          </p:nvSpPr>
          <p:spPr bwMode="auto">
            <a:xfrm>
              <a:off x="3286841" y="3159889"/>
              <a:ext cx="608400" cy="2538775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4129096" y="260864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96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2" name="Rectangle 145"/>
            <p:cNvSpPr>
              <a:spLocks noChangeArrowheads="1"/>
            </p:cNvSpPr>
            <p:nvPr/>
          </p:nvSpPr>
          <p:spPr bwMode="auto">
            <a:xfrm>
              <a:off x="4911558" y="270608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91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3" name="Rectangle 144"/>
            <p:cNvSpPr>
              <a:spLocks noChangeArrowheads="1"/>
            </p:cNvSpPr>
            <p:nvPr/>
          </p:nvSpPr>
          <p:spPr bwMode="auto">
            <a:xfrm>
              <a:off x="6212189" y="275238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89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4" name="Rectangle 145"/>
            <p:cNvSpPr>
              <a:spLocks noChangeArrowheads="1"/>
            </p:cNvSpPr>
            <p:nvPr/>
          </p:nvSpPr>
          <p:spPr bwMode="auto">
            <a:xfrm>
              <a:off x="7078699" y="268293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93</a:t>
              </a:r>
              <a:endParaRPr lang="en-US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7911459" y="261348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95</a:t>
              </a:r>
              <a:endParaRPr lang="en-US" sz="1400" b="1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775634" y="5410499"/>
              <a:ext cx="2872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N</a:t>
              </a:r>
              <a:endParaRPr lang="en-US" sz="11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11305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80</a:t>
              </a:r>
              <a:endParaRPr lang="en-US" sz="1100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824379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41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2641854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79</a:t>
              </a:r>
              <a:endParaRPr lang="en-US" sz="1100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3404351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79</a:t>
              </a:r>
              <a:endParaRPr lang="en-US" sz="110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4167161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79</a:t>
              </a:r>
              <a:endParaRPr lang="en-US" sz="1100"/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916476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80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6265395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45</a:t>
              </a:r>
              <a:endParaRPr lang="en-US" sz="11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7096434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/>
                <a:t>45</a:t>
              </a:r>
              <a:endParaRPr lang="en-US" sz="110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8014497" y="5410499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bg1"/>
                  </a:solidFill>
                </a:rPr>
                <a:t>43</a:t>
              </a:r>
              <a:endParaRPr lang="en-US" sz="1100">
                <a:solidFill>
                  <a:schemeClr val="bg1"/>
                </a:solidFill>
              </a:endParaRPr>
            </a:p>
          </p:txBody>
        </p:sp>
        <p:sp>
          <p:nvSpPr>
            <p:cNvPr id="102" name="ZoneTexte 86"/>
            <p:cNvSpPr txBox="1">
              <a:spLocks noChangeArrowheads="1"/>
            </p:cNvSpPr>
            <p:nvPr/>
          </p:nvSpPr>
          <p:spPr bwMode="auto">
            <a:xfrm>
              <a:off x="2351256" y="5756406"/>
              <a:ext cx="1556580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Treatment-naïve</a:t>
              </a:r>
              <a:endParaRPr lang="en-US" sz="1400" b="1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7" name="ZoneTexte 86"/>
            <p:cNvSpPr txBox="1">
              <a:spLocks noChangeArrowheads="1"/>
            </p:cNvSpPr>
            <p:nvPr/>
          </p:nvSpPr>
          <p:spPr bwMode="auto">
            <a:xfrm>
              <a:off x="5838367" y="5756406"/>
              <a:ext cx="2909771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Null response to prior treatment</a:t>
              </a:r>
              <a:endParaRPr lang="en-US" sz="1400" b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1" name="Rectangle 135"/>
            <p:cNvSpPr>
              <a:spLocks noChangeArrowheads="1"/>
            </p:cNvSpPr>
            <p:nvPr/>
          </p:nvSpPr>
          <p:spPr bwMode="auto">
            <a:xfrm>
              <a:off x="608964" y="5564112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US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7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4" name="Grouper 73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76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7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70317" y="1128713"/>
            <a:ext cx="65907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Comparison of 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24 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-Naïve Patients, </a:t>
            </a:r>
            <a:b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according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reatment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Regimens</a:t>
            </a:r>
            <a:endParaRPr lang="en-GB" sz="24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151520"/>
              </p:ext>
            </p:extLst>
          </p:nvPr>
        </p:nvGraphicFramePr>
        <p:xfrm>
          <a:off x="179511" y="1963237"/>
          <a:ext cx="8424937" cy="3336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5"/>
                <a:gridCol w="1656184"/>
                <a:gridCol w="1152128"/>
                <a:gridCol w="3240360"/>
              </a:tblGrid>
              <a:tr h="745683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Comparison</a:t>
                      </a:r>
                      <a:endParaRPr lang="fr-FR" sz="1600" b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fr-FR" sz="1600" b="0" baseline="-2500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24</a:t>
                      </a:r>
                      <a:endParaRPr lang="fr-FR" sz="1600" b="0" baseline="-2500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p</a:t>
                      </a:r>
                      <a:endParaRPr lang="fr-FR" sz="1600" b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Comparator</a:t>
                      </a:r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Group vs Group 5 </a:t>
                      </a:r>
                    </a:p>
                    <a:p>
                      <a:pPr algn="ctr"/>
                      <a:r>
                        <a:rPr lang="fr-FR" sz="1600" b="1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Difference</a:t>
                      </a:r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in rate of SVR</a:t>
                      </a:r>
                      <a:r>
                        <a:rPr lang="fr-FR" sz="1600" b="1" baseline="-2500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24</a:t>
                      </a:r>
                      <a:r>
                        <a:rPr lang="fr-FR" sz="1600" b="1" baseline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(95 % CI)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1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Group 1 vs Group 5</a:t>
                      </a:r>
                      <a:br>
                        <a:rPr lang="fr-FR" sz="1400" b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8 W vs 12 W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88%</a:t>
                      </a:r>
                      <a:r>
                        <a:rPr lang="fr-FR" sz="1400" b="0" baseline="0" dirty="0" smtClean="0">
                          <a:solidFill>
                            <a:srgbClr val="000066"/>
                          </a:solidFill>
                        </a:rPr>
                        <a:t> vs 96%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0,08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1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Group 2 vs Group 5</a:t>
                      </a:r>
                      <a:br>
                        <a:rPr lang="fr-FR" sz="1400" b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Contribution of OBV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83%</a:t>
                      </a:r>
                      <a:r>
                        <a:rPr lang="fr-FR" sz="1400" b="0" baseline="0" dirty="0" smtClean="0">
                          <a:solidFill>
                            <a:srgbClr val="000066"/>
                          </a:solidFill>
                        </a:rPr>
                        <a:t> vs 96%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0,06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1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Group 3 vs Group 5</a:t>
                      </a:r>
                      <a:br>
                        <a:rPr lang="fr-FR" sz="1400" b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Contribution of </a:t>
                      </a: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DSV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89%</a:t>
                      </a:r>
                      <a:r>
                        <a:rPr lang="fr-FR" sz="1400" b="0" baseline="0" dirty="0" smtClean="0">
                          <a:solidFill>
                            <a:srgbClr val="000066"/>
                          </a:solidFill>
                        </a:rPr>
                        <a:t> vs 96%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0,09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39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Group 4 vs Group 5</a:t>
                      </a:r>
                      <a:br>
                        <a:rPr lang="fr-FR" sz="1400" b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Contribution of RBV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89%</a:t>
                      </a:r>
                      <a:r>
                        <a:rPr lang="fr-FR" sz="1400" b="0" baseline="0" dirty="0" smtClean="0">
                          <a:solidFill>
                            <a:srgbClr val="000066"/>
                          </a:solidFill>
                        </a:rPr>
                        <a:t> vs 96%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0,09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617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Group 6 vs Group 5</a:t>
                      </a:r>
                      <a:br>
                        <a:rPr lang="fr-FR" sz="1400" b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24 W vs 12 W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91%</a:t>
                      </a:r>
                      <a:r>
                        <a:rPr lang="fr-FR" sz="1400" b="0" baseline="0" dirty="0" smtClean="0">
                          <a:solidFill>
                            <a:srgbClr val="000066"/>
                          </a:solidFill>
                        </a:rPr>
                        <a:t> vs 96%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rgbClr val="000066"/>
                          </a:solidFill>
                        </a:rPr>
                        <a:t>0,24</a:t>
                      </a:r>
                      <a:endParaRPr lang="fr-FR" sz="1400" b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2" name="Grouper 11"/>
          <p:cNvGrpSpPr/>
          <p:nvPr/>
        </p:nvGrpSpPr>
        <p:grpSpPr>
          <a:xfrm>
            <a:off x="5292080" y="2709220"/>
            <a:ext cx="3770943" cy="3637299"/>
            <a:chOff x="5292080" y="2709220"/>
            <a:chExt cx="3770943" cy="3637299"/>
          </a:xfrm>
        </p:grpSpPr>
        <p:cxnSp>
          <p:nvCxnSpPr>
            <p:cNvPr id="39" name="Connecteur droit 38"/>
            <p:cNvCxnSpPr/>
            <p:nvPr/>
          </p:nvCxnSpPr>
          <p:spPr>
            <a:xfrm>
              <a:off x="7872793" y="2709220"/>
              <a:ext cx="0" cy="2663996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6444208" y="2967995"/>
              <a:ext cx="1512168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5724128" y="3507661"/>
              <a:ext cx="216024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6516216" y="3946287"/>
              <a:ext cx="144016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6516216" y="4557503"/>
              <a:ext cx="1440160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6804248" y="5079325"/>
              <a:ext cx="1304528" cy="0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7956676" y="2897899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6444208" y="2897536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7884368" y="3429054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5735103" y="3443436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7968251" y="3864219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6516216" y="3850563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7956376" y="4489816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6516216" y="4475797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8120351" y="5012366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6804248" y="5000718"/>
              <a:ext cx="0" cy="151801"/>
            </a:xfrm>
            <a:prstGeom prst="line">
              <a:avLst/>
            </a:prstGeom>
            <a:ln w="19050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5508104" y="5387235"/>
              <a:ext cx="3096344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5508104" y="5387235"/>
              <a:ext cx="0" cy="151801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6293733" y="5387235"/>
              <a:ext cx="0" cy="151801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7080705" y="5387235"/>
              <a:ext cx="0" cy="151801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8626998" y="5373216"/>
              <a:ext cx="0" cy="151801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7115430" y="2869861"/>
              <a:ext cx="144016" cy="174425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755390" y="3417351"/>
              <a:ext cx="144016" cy="174425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164288" y="3855977"/>
              <a:ext cx="144016" cy="174425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164288" y="4453173"/>
              <a:ext cx="144016" cy="174425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380312" y="4978094"/>
              <a:ext cx="144016" cy="174425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 flipH="1">
              <a:off x="5652120" y="5823299"/>
              <a:ext cx="2088232" cy="0"/>
            </a:xfrm>
            <a:prstGeom prst="straightConnector1">
              <a:avLst/>
            </a:prstGeom>
            <a:ln w="19050">
              <a:solidFill>
                <a:srgbClr val="000066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/>
            <p:cNvCxnSpPr/>
            <p:nvPr/>
          </p:nvCxnSpPr>
          <p:spPr>
            <a:xfrm>
              <a:off x="7956376" y="5823299"/>
              <a:ext cx="648072" cy="0"/>
            </a:xfrm>
            <a:prstGeom prst="straightConnector1">
              <a:avLst/>
            </a:prstGeom>
            <a:ln w="19050">
              <a:solidFill>
                <a:srgbClr val="000066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ZoneTexte 50"/>
            <p:cNvSpPr txBox="1"/>
            <p:nvPr/>
          </p:nvSpPr>
          <p:spPr>
            <a:xfrm>
              <a:off x="5940152" y="5823299"/>
              <a:ext cx="14285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/>
                <a:t>Group 5 </a:t>
              </a:r>
              <a:r>
                <a:rPr lang="fr-FR" sz="1400" b="1" dirty="0" err="1" smtClean="0"/>
                <a:t>better</a:t>
              </a:r>
              <a:endParaRPr lang="fr-FR" sz="1400" b="1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812360" y="5823299"/>
              <a:ext cx="12506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err="1" smtClean="0"/>
                <a:t>Comparator</a:t>
              </a:r>
              <a:r>
                <a:rPr lang="fr-FR" sz="1400" b="1" dirty="0" smtClean="0"/>
                <a:t> </a:t>
              </a:r>
              <a:br>
                <a:rPr lang="fr-FR" sz="1400" b="1" dirty="0" smtClean="0"/>
              </a:br>
              <a:r>
                <a:rPr lang="fr-FR" sz="1400" b="1" dirty="0" smtClean="0"/>
                <a:t>group </a:t>
              </a:r>
              <a:r>
                <a:rPr lang="fr-FR" sz="1400" b="1" dirty="0" err="1" smtClean="0"/>
                <a:t>better</a:t>
              </a:r>
              <a:endParaRPr lang="fr-FR" sz="1400" b="1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292080" y="5474448"/>
              <a:ext cx="405880" cy="335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-30</a:t>
              </a:r>
              <a:endParaRPr lang="fr-FR" sz="1200" b="1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6084168" y="5474448"/>
              <a:ext cx="405880" cy="335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-20</a:t>
              </a:r>
              <a:endParaRPr lang="fr-FR" sz="1200" b="1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876256" y="5474448"/>
              <a:ext cx="405880" cy="335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-10</a:t>
              </a:r>
              <a:endParaRPr lang="fr-FR" sz="1200" b="1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7751469" y="5474448"/>
              <a:ext cx="269626" cy="335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0</a:t>
              </a:r>
              <a:endParaRPr lang="fr-FR" sz="1200" b="1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8424049" y="5474448"/>
              <a:ext cx="354584" cy="335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/>
                <a:t>10</a:t>
              </a:r>
              <a:endParaRPr lang="fr-FR" sz="1200" b="1" dirty="0"/>
            </a:p>
          </p:txBody>
        </p:sp>
      </p:grpSp>
      <p:sp>
        <p:nvSpPr>
          <p:cNvPr id="4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0" name="Grouper 49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58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0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Resistance emergence</a:t>
            </a:r>
          </a:p>
          <a:p>
            <a:pPr lvl="1"/>
            <a:r>
              <a:rPr lang="en-US" sz="2000" dirty="0" smtClean="0"/>
              <a:t>No variants at  relapse in 7/10 patients in the 8-week groups</a:t>
            </a:r>
          </a:p>
          <a:p>
            <a:pPr lvl="1"/>
            <a:r>
              <a:rPr lang="en-US" sz="2000" dirty="0" smtClean="0"/>
              <a:t>In the 12-week and 24-week groups, 31/32 samples at breakthrough or relapse showed emergence of resistant variants. Most common :</a:t>
            </a:r>
          </a:p>
          <a:p>
            <a:pPr lvl="2"/>
            <a:r>
              <a:rPr lang="en-US" sz="1800" dirty="0" smtClean="0"/>
              <a:t>NS3 : position 168</a:t>
            </a:r>
          </a:p>
          <a:p>
            <a:pPr lvl="2"/>
            <a:r>
              <a:rPr lang="en-US" sz="1800" dirty="0" smtClean="0"/>
              <a:t>NS5A : positions 28 and 30</a:t>
            </a:r>
          </a:p>
          <a:p>
            <a:pPr lvl="2"/>
            <a:r>
              <a:rPr lang="en-US" sz="1800" dirty="0" smtClean="0"/>
              <a:t>NS5B : position 556</a:t>
            </a:r>
          </a:p>
          <a:p>
            <a:pPr lvl="2"/>
            <a:endParaRPr lang="en-US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0" name="Grouper 9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3830"/>
              </p:ext>
            </p:extLst>
          </p:nvPr>
        </p:nvGraphicFramePr>
        <p:xfrm>
          <a:off x="92208" y="1648663"/>
          <a:ext cx="8944288" cy="3322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021"/>
                <a:gridCol w="688796"/>
                <a:gridCol w="717496"/>
                <a:gridCol w="660098"/>
                <a:gridCol w="662371"/>
                <a:gridCol w="759301"/>
                <a:gridCol w="788217"/>
                <a:gridCol w="730386"/>
                <a:gridCol w="759301"/>
                <a:gridCol w="759301"/>
              </a:tblGrid>
              <a:tr h="282227">
                <a:tc>
                  <a:txBody>
                    <a:bodyPr/>
                    <a:lstStyle/>
                    <a:p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Treatment-Naïve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Null</a:t>
                      </a:r>
                      <a:r>
                        <a:rPr lang="fr-FR" sz="1600" b="1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responder</a:t>
                      </a:r>
                      <a:endParaRPr lang="fr-FR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242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Treatment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group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P/r/O/D/R-8</a:t>
                      </a:r>
                      <a:endParaRPr lang="fr-FR" sz="13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P/r/D/R-12</a:t>
                      </a:r>
                      <a:endParaRPr lang="fr-FR" sz="13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P/r/O/R-12</a:t>
                      </a:r>
                      <a:endParaRPr lang="fr-FR" sz="13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P/r/O/D-12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P/r/O/D/R-12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P/r/O/D/R-24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P/r/O/R-12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P/r/O/D/R-12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rgbClr val="000066"/>
                          </a:solidFill>
                        </a:rPr>
                        <a:t>P/r/O/D/R-24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7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Discontinuation</a:t>
                      </a:r>
                      <a:r>
                        <a:rPr lang="fr-FR" sz="1400" b="1" baseline="0" dirty="0" smtClean="0">
                          <a:solidFill>
                            <a:srgbClr val="000066"/>
                          </a:solidFill>
                        </a:rPr>
                        <a:t> due to AE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56570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Serious</a:t>
                      </a:r>
                      <a:r>
                        <a:rPr lang="fr-FR" sz="1400" b="1" baseline="0" dirty="0" smtClean="0">
                          <a:solidFill>
                            <a:srgbClr val="000066"/>
                          </a:solidFill>
                        </a:rPr>
                        <a:t> AE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70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Common AE (&gt; 20%)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334163">
                <a:tc>
                  <a:txBody>
                    <a:bodyPr/>
                    <a:lstStyle/>
                    <a:p>
                      <a:pPr lvl="1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Fatigue</a:t>
                      </a: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Headache</a:t>
                      </a:r>
                      <a:endParaRPr lang="fr-FR" sz="14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Nausea</a:t>
                      </a:r>
                      <a:endParaRPr lang="fr-FR" sz="14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Insomnia</a:t>
                      </a:r>
                      <a:endParaRPr lang="fr-FR" sz="14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Diarrhea</a:t>
                      </a:r>
                      <a:endParaRPr lang="fr-FR" sz="1400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Asthenia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pPr lvl="1"/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Cough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36%</a:t>
                      </a:r>
                      <a:br>
                        <a:rPr lang="fr-FR" sz="1400" b="1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35%</a:t>
                      </a:r>
                      <a:br>
                        <a:rPr lang="fr-FR" sz="1400" b="1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15%</a:t>
                      </a:r>
                      <a:br>
                        <a:rPr lang="fr-FR" sz="1400" b="1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12%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15%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32%</a:t>
                      </a:r>
                      <a:br>
                        <a:rPr lang="fr-FR" sz="1400" b="1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32%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17%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24%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12%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11%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14%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14%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16%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6%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27%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24%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13%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4%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36%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25%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25%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14%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15%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15%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27%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33%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13%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16%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22%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16%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27%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13%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18%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7%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21%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33%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16%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9%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21%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4974852"/>
            <a:ext cx="8692671" cy="536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P/r : co-formulated 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: 100/100 or 150/100 or 200/100 mg 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4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 : </a:t>
            </a:r>
            <a:r>
              <a:rPr lang="en-US" sz="14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mbitasvir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; D : </a:t>
            </a:r>
            <a:r>
              <a:rPr lang="en-US" sz="14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; R : </a:t>
            </a:r>
            <a:r>
              <a:rPr lang="en-US" sz="14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ibavirin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; 8 : 8 weeks ; 12 : 12 weeks ; 24 : 24 weeks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71549" y="1295400"/>
            <a:ext cx="7987723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US" sz="28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033" y="5572452"/>
            <a:ext cx="88923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3-4 laboratory abnormalities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Grade 3 elevation of </a:t>
            </a:r>
            <a:r>
              <a:rPr lang="en-US" sz="1600" kern="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bilirubin</a:t>
            </a:r>
            <a:r>
              <a:rPr lang="en-US" sz="1600" kern="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, n = 11 (2%) with no concomitant AST/ALT elevation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Grade 3 ALT elevation, n = 5 (1%), Grade 3-4 Triglycerides, n = 7 (1%), Anemia : 5%</a:t>
            </a:r>
            <a:endParaRPr lang="en-US" sz="2000" kern="0" baseline="-25000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5" name="Grouper 14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7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351838" cy="482441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In this phase </a:t>
            </a:r>
            <a:r>
              <a:rPr lang="en-US" dirty="0" err="1" smtClean="0">
                <a:ea typeface="ＭＳ Ｐゴシック" pitchFamily="-1" charset="-128"/>
                <a:cs typeface="ＭＳ Ｐゴシック" pitchFamily="-1" charset="-128"/>
              </a:rPr>
              <a:t>IIb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study, all-oral regimens of antiviral agents and RBV were effective both in non-cirrhotic patients with HCV genotype 1 infection who had not received therapy previously and in those who had not had a response to prior therapy</a:t>
            </a:r>
          </a:p>
          <a:p>
            <a:pPr lvl="1">
              <a:spcBef>
                <a:spcPts val="30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Rates of SVR</a:t>
            </a:r>
            <a:r>
              <a:rPr lang="en-US" baseline="-25000" dirty="0" smtClean="0"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ranged from 83% to 100%</a:t>
            </a:r>
            <a:r>
              <a:rPr lang="en-US" dirty="0" smtClean="0"/>
              <a:t> 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Among previously untreated patients, the rate of treatment failure was lower among those receiving the triple combination of </a:t>
            </a:r>
            <a:r>
              <a:rPr lang="en-US" dirty="0" err="1" smtClean="0"/>
              <a:t>paritaprevir</a:t>
            </a:r>
            <a:r>
              <a:rPr lang="en-US" dirty="0" smtClean="0"/>
              <a:t>/ritonavir + </a:t>
            </a:r>
            <a:r>
              <a:rPr lang="en-US" dirty="0" err="1" smtClean="0"/>
              <a:t>ombitasvir</a:t>
            </a:r>
            <a:r>
              <a:rPr lang="en-US" dirty="0" smtClean="0"/>
              <a:t> + </a:t>
            </a:r>
            <a:r>
              <a:rPr lang="en-US" dirty="0" err="1" smtClean="0"/>
              <a:t>dasabuvir</a:t>
            </a:r>
            <a:r>
              <a:rPr lang="en-US" dirty="0" smtClean="0"/>
              <a:t> </a:t>
            </a:r>
            <a:r>
              <a:rPr lang="en-US" dirty="0"/>
              <a:t>+</a:t>
            </a:r>
            <a:r>
              <a:rPr lang="en-US" dirty="0" smtClean="0"/>
              <a:t> RBV for 12 weeks than among those who received the same regimen for 8 weeks and among those who received fewer agents; extending the treatment to 24 weeks offered no further benefit</a:t>
            </a:r>
          </a:p>
          <a:p>
            <a:pPr lvl="2">
              <a:spcBef>
                <a:spcPts val="30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Higher number of relapses in 3D + RBV 8 weeks </a:t>
            </a:r>
            <a:r>
              <a:rPr lang="en-US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12 weeks</a:t>
            </a:r>
            <a:endParaRPr lang="en-US" sz="18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dirty="0" err="1" smtClean="0"/>
              <a:t>Paritaprevir</a:t>
            </a:r>
            <a:r>
              <a:rPr lang="en-US" dirty="0" smtClean="0"/>
              <a:t>/ritonavir + </a:t>
            </a:r>
            <a:r>
              <a:rPr lang="en-US" dirty="0" err="1" smtClean="0"/>
              <a:t>ombitasvir</a:t>
            </a:r>
            <a:r>
              <a:rPr lang="en-US" dirty="0" smtClean="0"/>
              <a:t> + </a:t>
            </a:r>
            <a:r>
              <a:rPr lang="en-US" dirty="0" err="1" smtClean="0"/>
              <a:t>dasabuvir</a:t>
            </a:r>
            <a:r>
              <a:rPr lang="en-US" dirty="0" smtClean="0"/>
              <a:t> </a:t>
            </a:r>
            <a:r>
              <a:rPr lang="en-US" dirty="0"/>
              <a:t>+</a:t>
            </a:r>
            <a:r>
              <a:rPr lang="en-US" dirty="0" smtClean="0"/>
              <a:t> RBV for 12 weeks was associated with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 smtClean="0"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US" dirty="0" smtClean="0">
                <a:cs typeface="ＭＳ Ｐゴシック" pitchFamily="-1" charset="-128"/>
              </a:rPr>
              <a:t> </a:t>
            </a:r>
            <a:r>
              <a:rPr lang="en-US" dirty="0" smtClean="0"/>
              <a:t>of 93% in null responders to prior therapy 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For genotype 1b, all regimens led to SVR</a:t>
            </a:r>
            <a:r>
              <a:rPr lang="en-US" baseline="-25000" dirty="0" smtClean="0"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of 94%-100% with only 1/24 relapse in the 8-week group 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0" y="6525344"/>
            <a:ext cx="899592" cy="332656"/>
            <a:chOff x="0" y="6525344"/>
            <a:chExt cx="899592" cy="332656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558"/>
              <a:ext cx="899592" cy="287442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51355" y="6525344"/>
              <a:ext cx="848237" cy="276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AVIATOR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NEJM 2013; 370:222-32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208143" cy="976313"/>
          </a:xfrm>
        </p:spPr>
        <p:txBody>
          <a:bodyPr/>
          <a:lstStyle/>
          <a:p>
            <a:pPr lvl="0"/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AVIATOR Study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paritepravir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ribavirin in genotype 1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8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1312</Words>
  <Application>Microsoft Office PowerPoint</Application>
  <PresentationFormat>Affichage à l'écran (4:3)</PresentationFormat>
  <Paragraphs>333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Présentation PowerPoint</vt:lpstr>
      <vt:lpstr>AVIATOR Study: paritepravir/ritonavir + ombitasvir + dasabuvir + ribavirin in genotype 1</vt:lpstr>
      <vt:lpstr>AVIATOR Study: paritepravir/ritonavir + ombitasvir + dasabuvir + ribavirin in genotype 1</vt:lpstr>
      <vt:lpstr>AVIATOR Study: paritepravir/ritonavir + ombitasvir + dasabuvir + ribavirin in genotype 1</vt:lpstr>
      <vt:lpstr>AVIATOR Study: paritepravir/ritonavir + ombitasvir + dasabuvir + ribavirin in genotype 1</vt:lpstr>
      <vt:lpstr>AVIATOR Study: paritepravir/ritonavir + ombitasvir + dasabuvir + ribavirin in genotype 1</vt:lpstr>
      <vt:lpstr>AVIATOR Study: paritepravir/ritonavir + ombitasvir + dasabuvir + ribavirin in genotype 1</vt:lpstr>
      <vt:lpstr>AVIATOR Study: paritepravir/ritonavir + ombitasvir + dasabuvir + ribavirin in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105</cp:revision>
  <dcterms:created xsi:type="dcterms:W3CDTF">2010-10-19T10:42:50Z</dcterms:created>
  <dcterms:modified xsi:type="dcterms:W3CDTF">2015-09-22T12:11:15Z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56E846C2-D98C-4B45-88D4-C4D40A90541E</vt:lpwstr>
  </property>
  <property fmtid="{D5CDD505-2E9C-101B-9397-08002B2CF9AE}" pid="3" name="ArticulatePath">
    <vt:lpwstr>aviator</vt:lpwstr>
  </property>
</Properties>
</file>