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</p:sldIdLst>
  <p:sldSz cx="9144000" cy="6858000" type="screen4x3"/>
  <p:notesSz cx="6858000" cy="9144000"/>
  <p:custDataLst>
    <p:tags r:id="rId11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333399"/>
    <a:srgbClr val="DDDDDD"/>
    <a:srgbClr val="00FFFF"/>
    <a:srgbClr val="FF6600"/>
    <a:srgbClr val="10EB00"/>
    <a:srgbClr val="000000"/>
    <a:srgbClr val="3333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2520" y="-84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22/09/2015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70846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84398" y="114868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dirty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  <a:endParaRPr lang="en-US" sz="2400" b="1" kern="0" dirty="0">
              <a:solidFill>
                <a:srgbClr val="0070C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234501" name="Connecteur droit 66"/>
          <p:cNvCxnSpPr>
            <a:cxnSpLocks noChangeShapeType="1"/>
            <a:stCxn id="234519" idx="4"/>
          </p:cNvCxnSpPr>
          <p:nvPr/>
        </p:nvCxnSpPr>
        <p:spPr bwMode="auto">
          <a:xfrm flipH="1">
            <a:off x="3134284" y="1988840"/>
            <a:ext cx="5442" cy="1491591"/>
          </a:xfrm>
          <a:prstGeom prst="line">
            <a:avLst/>
          </a:prstGeom>
          <a:ln w="19050">
            <a:solidFill>
              <a:srgbClr val="333399"/>
            </a:solidFill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995325"/>
              </p:ext>
            </p:extLst>
          </p:nvPr>
        </p:nvGraphicFramePr>
        <p:xfrm>
          <a:off x="4407933" y="1855605"/>
          <a:ext cx="1836628" cy="535178"/>
        </p:xfrm>
        <a:graphic>
          <a:graphicData uri="http://schemas.openxmlformats.org/drawingml/2006/table">
            <a:tbl>
              <a:tblPr/>
              <a:tblGrid>
                <a:gridCol w="1836628"/>
              </a:tblGrid>
              <a:tr h="4858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PTV150/r + OBV +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 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923982"/>
              </p:ext>
            </p:extLst>
          </p:nvPr>
        </p:nvGraphicFramePr>
        <p:xfrm>
          <a:off x="4407933" y="2449503"/>
          <a:ext cx="2808000" cy="291338"/>
        </p:xfrm>
        <a:graphic>
          <a:graphicData uri="http://schemas.openxmlformats.org/drawingml/2006/table">
            <a:tbl>
              <a:tblPr/>
              <a:tblGrid>
                <a:gridCol w="2808000"/>
              </a:tblGrid>
              <a:tr h="26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PTV150/r +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310402" y="1197561"/>
            <a:ext cx="1658648" cy="79127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t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2-steps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2717673" y="3532905"/>
            <a:ext cx="967703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1" name="Line 172"/>
          <p:cNvSpPr>
            <a:spLocks noChangeShapeType="1"/>
          </p:cNvSpPr>
          <p:nvPr/>
        </p:nvSpPr>
        <p:spPr bwMode="auto">
          <a:xfrm>
            <a:off x="7236712" y="1810624"/>
            <a:ext cx="0" cy="372614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6948574" y="1275325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0" name="Line 172"/>
          <p:cNvSpPr>
            <a:spLocks noChangeShapeType="1"/>
          </p:cNvSpPr>
          <p:nvPr/>
        </p:nvSpPr>
        <p:spPr bwMode="auto">
          <a:xfrm>
            <a:off x="6259599" y="1810624"/>
            <a:ext cx="0" cy="372614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1" name="Oval 110"/>
          <p:cNvSpPr>
            <a:spLocks noChangeArrowheads="1"/>
          </p:cNvSpPr>
          <p:nvPr/>
        </p:nvSpPr>
        <p:spPr bwMode="auto">
          <a:xfrm>
            <a:off x="5971461" y="1275325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W8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2" name="Line 172"/>
          <p:cNvSpPr>
            <a:spLocks noChangeShapeType="1"/>
          </p:cNvSpPr>
          <p:nvPr/>
        </p:nvSpPr>
        <p:spPr bwMode="auto">
          <a:xfrm>
            <a:off x="8640176" y="1810624"/>
            <a:ext cx="0" cy="372614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3" name="Oval 110"/>
          <p:cNvSpPr>
            <a:spLocks noChangeArrowheads="1"/>
          </p:cNvSpPr>
          <p:nvPr/>
        </p:nvSpPr>
        <p:spPr bwMode="auto">
          <a:xfrm>
            <a:off x="8352038" y="1275325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69939" y="2224922"/>
            <a:ext cx="2700507" cy="22814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18-70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50,000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Treatment-naïve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or null responders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cirrhosis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sp>
        <p:nvSpPr>
          <p:cNvPr id="48" name="ZoneTexte 69"/>
          <p:cNvSpPr txBox="1">
            <a:spLocks noChangeArrowheads="1"/>
          </p:cNvSpPr>
          <p:nvPr/>
        </p:nvSpPr>
        <p:spPr bwMode="auto">
          <a:xfrm>
            <a:off x="6104762" y="6574299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Kowdley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KV. NEJM 2013; 370:222-32</a:t>
            </a:r>
            <a:endParaRPr lang="en-US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3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044842"/>
              </p:ext>
            </p:extLst>
          </p:nvPr>
        </p:nvGraphicFramePr>
        <p:xfrm>
          <a:off x="4407933" y="3193917"/>
          <a:ext cx="2808000" cy="286512"/>
        </p:xfrm>
        <a:graphic>
          <a:graphicData uri="http://schemas.openxmlformats.org/drawingml/2006/table">
            <a:tbl>
              <a:tblPr/>
              <a:tblGrid>
                <a:gridCol w="2808000"/>
              </a:tblGrid>
              <a:tr h="250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PTV200/r + OBV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323163"/>
              </p:ext>
            </p:extLst>
          </p:nvPr>
        </p:nvGraphicFramePr>
        <p:xfrm>
          <a:off x="4407933" y="3994349"/>
          <a:ext cx="2808000" cy="291338"/>
        </p:xfrm>
        <a:graphic>
          <a:graphicData uri="http://schemas.openxmlformats.org/drawingml/2006/table">
            <a:tbl>
              <a:tblPr/>
              <a:tblGrid>
                <a:gridCol w="28080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PTV100/r + OBV +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783003"/>
              </p:ext>
            </p:extLst>
          </p:nvPr>
        </p:nvGraphicFramePr>
        <p:xfrm>
          <a:off x="4407933" y="4364926"/>
          <a:ext cx="2808000" cy="291338"/>
        </p:xfrm>
        <a:graphic>
          <a:graphicData uri="http://schemas.openxmlformats.org/drawingml/2006/table">
            <a:tbl>
              <a:tblPr/>
              <a:tblGrid>
                <a:gridCol w="28080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PTV150/r + OBV +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64384"/>
              </p:ext>
            </p:extLst>
          </p:nvPr>
        </p:nvGraphicFramePr>
        <p:xfrm>
          <a:off x="4407933" y="4749611"/>
          <a:ext cx="4212000" cy="291338"/>
        </p:xfrm>
        <a:graphic>
          <a:graphicData uri="http://schemas.openxmlformats.org/drawingml/2006/table">
            <a:tbl>
              <a:tblPr/>
              <a:tblGrid>
                <a:gridCol w="42120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PTV100/r + OBV +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351300"/>
              </p:ext>
            </p:extLst>
          </p:nvPr>
        </p:nvGraphicFramePr>
        <p:xfrm>
          <a:off x="4407933" y="5147395"/>
          <a:ext cx="4212000" cy="291338"/>
        </p:xfrm>
        <a:graphic>
          <a:graphicData uri="http://schemas.openxmlformats.org/drawingml/2006/table">
            <a:tbl>
              <a:tblPr/>
              <a:tblGrid>
                <a:gridCol w="42120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PTV150/r + OBV +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6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332652"/>
              </p:ext>
            </p:extLst>
          </p:nvPr>
        </p:nvGraphicFramePr>
        <p:xfrm>
          <a:off x="4407933" y="2788399"/>
          <a:ext cx="2808000" cy="286512"/>
        </p:xfrm>
        <a:graphic>
          <a:graphicData uri="http://schemas.openxmlformats.org/drawingml/2006/table">
            <a:tbl>
              <a:tblPr/>
              <a:tblGrid>
                <a:gridCol w="2808000"/>
              </a:tblGrid>
              <a:tr h="269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PTV100/r + OBV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7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268249"/>
              </p:ext>
            </p:extLst>
          </p:nvPr>
        </p:nvGraphicFramePr>
        <p:xfrm>
          <a:off x="4407933" y="3584870"/>
          <a:ext cx="2808000" cy="291338"/>
        </p:xfrm>
        <a:graphic>
          <a:graphicData uri="http://schemas.openxmlformats.org/drawingml/2006/table">
            <a:tbl>
              <a:tblPr/>
              <a:tblGrid>
                <a:gridCol w="2808000"/>
              </a:tblGrid>
              <a:tr h="269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PTV150/r + OBV +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  <p:sp>
        <p:nvSpPr>
          <p:cNvPr id="62" name="Line 63"/>
          <p:cNvSpPr>
            <a:spLocks noChangeShapeType="1"/>
          </p:cNvSpPr>
          <p:nvPr/>
        </p:nvSpPr>
        <p:spPr bwMode="auto">
          <a:xfrm>
            <a:off x="3720052" y="2154019"/>
            <a:ext cx="658669" cy="0"/>
          </a:xfrm>
          <a:prstGeom prst="line">
            <a:avLst/>
          </a:prstGeom>
          <a:ln w="19050">
            <a:solidFill>
              <a:srgbClr val="333399"/>
            </a:solidFill>
            <a:headEnd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3" name="Line 63"/>
          <p:cNvSpPr>
            <a:spLocks noChangeShapeType="1"/>
          </p:cNvSpPr>
          <p:nvPr/>
        </p:nvSpPr>
        <p:spPr bwMode="auto">
          <a:xfrm>
            <a:off x="3720052" y="2619392"/>
            <a:ext cx="658669" cy="0"/>
          </a:xfrm>
          <a:prstGeom prst="line">
            <a:avLst/>
          </a:prstGeom>
          <a:ln w="19050">
            <a:solidFill>
              <a:srgbClr val="333399"/>
            </a:solidFill>
            <a:headEnd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4" name="Line 63"/>
          <p:cNvSpPr>
            <a:spLocks noChangeShapeType="1"/>
          </p:cNvSpPr>
          <p:nvPr/>
        </p:nvSpPr>
        <p:spPr bwMode="auto">
          <a:xfrm>
            <a:off x="3720052" y="3363806"/>
            <a:ext cx="658669" cy="0"/>
          </a:xfrm>
          <a:prstGeom prst="line">
            <a:avLst/>
          </a:prstGeom>
          <a:ln w="19050">
            <a:solidFill>
              <a:srgbClr val="333399"/>
            </a:solidFill>
            <a:headEnd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66" name="Connecteur droit 66"/>
          <p:cNvCxnSpPr>
            <a:cxnSpLocks noChangeShapeType="1"/>
          </p:cNvCxnSpPr>
          <p:nvPr/>
        </p:nvCxnSpPr>
        <p:spPr bwMode="auto">
          <a:xfrm>
            <a:off x="3724094" y="2144431"/>
            <a:ext cx="0" cy="3228787"/>
          </a:xfrm>
          <a:prstGeom prst="line">
            <a:avLst/>
          </a:prstGeom>
          <a:ln w="19050">
            <a:solidFill>
              <a:srgbClr val="333399"/>
            </a:solidFill>
            <a:headEnd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ZoneTexte 70"/>
          <p:cNvSpPr txBox="1"/>
          <p:nvPr/>
        </p:nvSpPr>
        <p:spPr>
          <a:xfrm>
            <a:off x="115442" y="4586647"/>
            <a:ext cx="36972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* Randomisation was stratified on genotype </a:t>
            </a:r>
          </a:p>
          <a:p>
            <a:r>
              <a:rPr lang="en-US" sz="1400" smtClean="0"/>
              <a:t>subtype (1a or 1b) and IL28 (CC or non-CC)</a:t>
            </a:r>
            <a:endParaRPr lang="en-US" sz="1400"/>
          </a:p>
        </p:txBody>
      </p:sp>
      <p:sp>
        <p:nvSpPr>
          <p:cNvPr id="85" name="Rectangle 8"/>
          <p:cNvSpPr>
            <a:spLocks noChangeArrowheads="1"/>
          </p:cNvSpPr>
          <p:nvPr/>
        </p:nvSpPr>
        <p:spPr bwMode="auto">
          <a:xfrm>
            <a:off x="3701009" y="1833093"/>
            <a:ext cx="655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4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80</a:t>
            </a:r>
            <a:endParaRPr lang="en-US" sz="14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6" name="Rectangle 8"/>
          <p:cNvSpPr>
            <a:spLocks noChangeArrowheads="1"/>
          </p:cNvSpPr>
          <p:nvPr/>
        </p:nvSpPr>
        <p:spPr bwMode="auto">
          <a:xfrm>
            <a:off x="3701009" y="2234157"/>
            <a:ext cx="655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4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41</a:t>
            </a:r>
            <a:endParaRPr lang="en-US" sz="14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7" name="Rectangle 8"/>
          <p:cNvSpPr>
            <a:spLocks noChangeArrowheads="1"/>
          </p:cNvSpPr>
          <p:nvPr/>
        </p:nvSpPr>
        <p:spPr bwMode="auto">
          <a:xfrm>
            <a:off x="3701009" y="3036285"/>
            <a:ext cx="655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4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40</a:t>
            </a:r>
            <a:endParaRPr lang="en-US" sz="14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8" name="Line 63"/>
          <p:cNvSpPr>
            <a:spLocks noChangeShapeType="1"/>
          </p:cNvSpPr>
          <p:nvPr/>
        </p:nvSpPr>
        <p:spPr bwMode="auto">
          <a:xfrm>
            <a:off x="3720052" y="4138434"/>
            <a:ext cx="658669" cy="0"/>
          </a:xfrm>
          <a:prstGeom prst="line">
            <a:avLst/>
          </a:prstGeom>
          <a:ln w="19050">
            <a:solidFill>
              <a:srgbClr val="333399"/>
            </a:solidFill>
            <a:headEnd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9" name="Rectangle 8"/>
          <p:cNvSpPr>
            <a:spLocks noChangeArrowheads="1"/>
          </p:cNvSpPr>
          <p:nvPr/>
        </p:nvSpPr>
        <p:spPr bwMode="auto">
          <a:xfrm>
            <a:off x="3701260" y="3838413"/>
            <a:ext cx="655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4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39</a:t>
            </a:r>
            <a:endParaRPr lang="en-US" sz="14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2721818" y="3544461"/>
            <a:ext cx="8707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Cohort 1</a:t>
            </a:r>
          </a:p>
          <a:p>
            <a:pPr algn="ctr"/>
            <a:r>
              <a:rPr lang="en-US" sz="1400" dirty="0" smtClean="0"/>
              <a:t>Naïve</a:t>
            </a:r>
            <a:endParaRPr lang="en-US" sz="1400" dirty="0"/>
          </a:p>
        </p:txBody>
      </p:sp>
      <p:sp>
        <p:nvSpPr>
          <p:cNvPr id="54" name="Line 63"/>
          <p:cNvSpPr>
            <a:spLocks noChangeShapeType="1"/>
          </p:cNvSpPr>
          <p:nvPr/>
        </p:nvSpPr>
        <p:spPr bwMode="auto">
          <a:xfrm>
            <a:off x="3720052" y="3707724"/>
            <a:ext cx="658669" cy="0"/>
          </a:xfrm>
          <a:prstGeom prst="line">
            <a:avLst/>
          </a:prstGeom>
          <a:ln w="19050">
            <a:solidFill>
              <a:srgbClr val="333399"/>
            </a:solidFill>
            <a:headEnd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5" name="Line 63"/>
          <p:cNvSpPr>
            <a:spLocks noChangeShapeType="1"/>
          </p:cNvSpPr>
          <p:nvPr/>
        </p:nvSpPr>
        <p:spPr bwMode="auto">
          <a:xfrm>
            <a:off x="3720052" y="4521542"/>
            <a:ext cx="658669" cy="0"/>
          </a:xfrm>
          <a:prstGeom prst="line">
            <a:avLst/>
          </a:prstGeom>
          <a:ln w="19050">
            <a:solidFill>
              <a:srgbClr val="333399"/>
            </a:solidFill>
            <a:headEnd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8" name="Line 63"/>
          <p:cNvSpPr>
            <a:spLocks noChangeShapeType="1"/>
          </p:cNvSpPr>
          <p:nvPr/>
        </p:nvSpPr>
        <p:spPr bwMode="auto">
          <a:xfrm>
            <a:off x="3720052" y="4918351"/>
            <a:ext cx="658669" cy="0"/>
          </a:xfrm>
          <a:prstGeom prst="line">
            <a:avLst/>
          </a:prstGeom>
          <a:ln w="19050">
            <a:solidFill>
              <a:srgbClr val="333399"/>
            </a:solidFill>
            <a:headEnd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9" name="Line 63"/>
          <p:cNvSpPr>
            <a:spLocks noChangeShapeType="1"/>
          </p:cNvSpPr>
          <p:nvPr/>
        </p:nvSpPr>
        <p:spPr bwMode="auto">
          <a:xfrm>
            <a:off x="3720052" y="5380159"/>
            <a:ext cx="658669" cy="0"/>
          </a:xfrm>
          <a:prstGeom prst="line">
            <a:avLst/>
          </a:prstGeom>
          <a:ln w="19050">
            <a:solidFill>
              <a:srgbClr val="333399"/>
            </a:solidFill>
            <a:headEnd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0" name="Line 63"/>
          <p:cNvSpPr>
            <a:spLocks noChangeShapeType="1"/>
          </p:cNvSpPr>
          <p:nvPr/>
        </p:nvSpPr>
        <p:spPr bwMode="auto">
          <a:xfrm>
            <a:off x="3720052" y="2966162"/>
            <a:ext cx="658669" cy="0"/>
          </a:xfrm>
          <a:prstGeom prst="line">
            <a:avLst/>
          </a:prstGeom>
          <a:ln w="19050">
            <a:solidFill>
              <a:srgbClr val="333399"/>
            </a:solidFill>
            <a:headEnd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1" name="Rectangle 8"/>
          <p:cNvSpPr>
            <a:spLocks noChangeArrowheads="1"/>
          </p:cNvSpPr>
          <p:nvPr/>
        </p:nvSpPr>
        <p:spPr bwMode="auto">
          <a:xfrm>
            <a:off x="3701260" y="2635221"/>
            <a:ext cx="655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4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39</a:t>
            </a:r>
          </a:p>
        </p:txBody>
      </p:sp>
      <p:sp>
        <p:nvSpPr>
          <p:cNvPr id="67" name="Rectangle 8"/>
          <p:cNvSpPr>
            <a:spLocks noChangeArrowheads="1"/>
          </p:cNvSpPr>
          <p:nvPr/>
        </p:nvSpPr>
        <p:spPr bwMode="auto">
          <a:xfrm>
            <a:off x="3701260" y="3437349"/>
            <a:ext cx="655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4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79</a:t>
            </a:r>
            <a:endParaRPr lang="en-US" sz="14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8" name="Rectangle 8"/>
          <p:cNvSpPr>
            <a:spLocks noChangeArrowheads="1"/>
          </p:cNvSpPr>
          <p:nvPr/>
        </p:nvSpPr>
        <p:spPr bwMode="auto">
          <a:xfrm>
            <a:off x="3701009" y="4239477"/>
            <a:ext cx="655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4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40</a:t>
            </a:r>
            <a:endParaRPr lang="en-US" sz="14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9" name="Rectangle 8"/>
          <p:cNvSpPr>
            <a:spLocks noChangeArrowheads="1"/>
          </p:cNvSpPr>
          <p:nvPr/>
        </p:nvSpPr>
        <p:spPr bwMode="auto">
          <a:xfrm>
            <a:off x="3701009" y="4640541"/>
            <a:ext cx="655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4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40</a:t>
            </a:r>
            <a:endParaRPr lang="en-US" sz="14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4" name="Rectangle 8"/>
          <p:cNvSpPr>
            <a:spLocks noChangeArrowheads="1"/>
          </p:cNvSpPr>
          <p:nvPr/>
        </p:nvSpPr>
        <p:spPr bwMode="auto">
          <a:xfrm>
            <a:off x="3701009" y="5041605"/>
            <a:ext cx="655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4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40</a:t>
            </a:r>
            <a:endParaRPr lang="en-US" sz="14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1355" y="5479301"/>
            <a:ext cx="9058776" cy="1115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Co-formulated </a:t>
            </a:r>
            <a:r>
              <a:rPr lang="en-US" sz="1600" b="1" dirty="0" err="1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1600" b="1" dirty="0" err="1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rironavir</a:t>
            </a: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(PTV/r) : 100/100 or 150/100 or 200/100 mg </a:t>
            </a:r>
            <a:r>
              <a:rPr lang="en-US" sz="1600" b="1" dirty="0" err="1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qd</a:t>
            </a:r>
            <a:endParaRPr lang="en-US" sz="1600" b="1" dirty="0" smtClean="0">
              <a:solidFill>
                <a:srgbClr val="000066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b="1" dirty="0" err="1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(OBV) : 25 mg </a:t>
            </a:r>
            <a:r>
              <a:rPr lang="en-US" sz="1600" b="1" dirty="0" err="1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qd</a:t>
            </a:r>
            <a:endParaRPr lang="en-US" sz="1600" b="1" dirty="0" smtClean="0">
              <a:solidFill>
                <a:srgbClr val="000066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b="1" dirty="0" err="1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(DSV) </a:t>
            </a: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: 400 mg bid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RBV : 1000 or 1200 mg/day (bid dosing) according to body weight (&lt; or ≥ 75 kg)</a:t>
            </a:r>
          </a:p>
        </p:txBody>
      </p:sp>
      <p:sp>
        <p:nvSpPr>
          <p:cNvPr id="52" name="Rectangle 27"/>
          <p:cNvSpPr txBox="1">
            <a:spLocks noChangeArrowheads="1"/>
          </p:cNvSpPr>
          <p:nvPr/>
        </p:nvSpPr>
        <p:spPr bwMode="auto">
          <a:xfrm>
            <a:off x="468313" y="76200"/>
            <a:ext cx="8208143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sz="2800" smtClean="0">
                <a:ea typeface="ＭＳ Ｐゴシック" pitchFamily="-1" charset="-128"/>
                <a:cs typeface="ＭＳ Ｐゴシック" pitchFamily="-1" charset="-128"/>
              </a:rPr>
              <a:t>AVIATOR Study: paritepravir/ritonavir </a:t>
            </a:r>
            <a:r>
              <a:rPr lang="en-US" sz="2800" u="sng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800" smtClean="0">
                <a:ea typeface="ＭＳ Ｐゴシック" pitchFamily="-1" charset="-128"/>
                <a:cs typeface="ＭＳ Ｐゴシック" pitchFamily="-1" charset="-128"/>
              </a:rPr>
              <a:t> ombitasvir </a:t>
            </a:r>
            <a:r>
              <a:rPr lang="en-US" sz="2800" u="sng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800" smtClean="0">
                <a:ea typeface="ＭＳ Ｐゴシック" pitchFamily="-1" charset="-128"/>
                <a:cs typeface="ＭＳ Ｐゴシック" pitchFamily="-1" charset="-128"/>
              </a:rPr>
              <a:t> dasabuvir </a:t>
            </a:r>
            <a:r>
              <a:rPr lang="en-US" sz="2800" u="sng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800" smtClean="0">
                <a:ea typeface="ＭＳ Ｐゴシック" pitchFamily="-1" charset="-128"/>
                <a:cs typeface="ＭＳ Ｐゴシック" pitchFamily="-1" charset="-128"/>
              </a:rPr>
              <a:t> ribavirin in genotype 1</a:t>
            </a:r>
            <a:endParaRPr lang="en-US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5" name="Grouper 64"/>
          <p:cNvGrpSpPr/>
          <p:nvPr/>
        </p:nvGrpSpPr>
        <p:grpSpPr>
          <a:xfrm>
            <a:off x="0" y="6525344"/>
            <a:ext cx="899592" cy="332656"/>
            <a:chOff x="0" y="6525344"/>
            <a:chExt cx="899592" cy="332656"/>
          </a:xfrm>
        </p:grpSpPr>
        <p:sp>
          <p:nvSpPr>
            <p:cNvPr id="72" name="AutoShape 162"/>
            <p:cNvSpPr>
              <a:spLocks noChangeArrowheads="1"/>
            </p:cNvSpPr>
            <p:nvPr/>
          </p:nvSpPr>
          <p:spPr bwMode="auto">
            <a:xfrm>
              <a:off x="0" y="6570558"/>
              <a:ext cx="899592" cy="287442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3" name="ZoneTexte 23"/>
            <p:cNvSpPr txBox="1">
              <a:spLocks noChangeArrowheads="1"/>
            </p:cNvSpPr>
            <p:nvPr/>
          </p:nvSpPr>
          <p:spPr bwMode="auto">
            <a:xfrm>
              <a:off x="51355" y="6525344"/>
              <a:ext cx="848237" cy="276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AVIATOR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2454940" y="2799498"/>
            <a:ext cx="1360276" cy="1589"/>
          </a:xfrm>
          <a:prstGeom prst="line">
            <a:avLst/>
          </a:prstGeom>
          <a:ln w="19050">
            <a:solidFill>
              <a:srgbClr val="333399"/>
            </a:solidFill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310402" y="1163278"/>
            <a:ext cx="1658648" cy="98164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t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2 : 1 : 1 : 1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2665211" y="3501008"/>
            <a:ext cx="1020165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1" name="Line 172"/>
          <p:cNvSpPr>
            <a:spLocks noChangeShapeType="1"/>
          </p:cNvSpPr>
          <p:nvPr/>
        </p:nvSpPr>
        <p:spPr bwMode="auto">
          <a:xfrm>
            <a:off x="7057188" y="1810624"/>
            <a:ext cx="0" cy="248247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6769050" y="1275325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2" name="Line 172"/>
          <p:cNvSpPr>
            <a:spLocks noChangeShapeType="1"/>
          </p:cNvSpPr>
          <p:nvPr/>
        </p:nvSpPr>
        <p:spPr bwMode="auto">
          <a:xfrm flipV="1">
            <a:off x="8676455" y="1844824"/>
            <a:ext cx="0" cy="244827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3" name="Oval 110"/>
          <p:cNvSpPr>
            <a:spLocks noChangeArrowheads="1"/>
          </p:cNvSpPr>
          <p:nvPr/>
        </p:nvSpPr>
        <p:spPr bwMode="auto">
          <a:xfrm>
            <a:off x="8379251" y="1275325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63447" y="1964902"/>
            <a:ext cx="2696461" cy="228147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18-70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50,000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Treatment-naïve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or null responders (NR)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cirrhosis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graphicFrame>
        <p:nvGraphicFramePr>
          <p:cNvPr id="37" name="Group 16"/>
          <p:cNvGraphicFramePr>
            <a:graphicFrameLocks noGrp="1"/>
          </p:cNvGraphicFramePr>
          <p:nvPr/>
        </p:nvGraphicFramePr>
        <p:xfrm>
          <a:off x="4407933" y="2112467"/>
          <a:ext cx="2628000" cy="286512"/>
        </p:xfrm>
        <a:graphic>
          <a:graphicData uri="http://schemas.openxmlformats.org/drawingml/2006/table">
            <a:tbl>
              <a:tblPr/>
              <a:tblGrid>
                <a:gridCol w="2628000"/>
              </a:tblGrid>
              <a:tr h="250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PTV200/r + OBV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Group 16"/>
          <p:cNvGraphicFramePr>
            <a:graphicFrameLocks noGrp="1"/>
          </p:cNvGraphicFramePr>
          <p:nvPr/>
        </p:nvGraphicFramePr>
        <p:xfrm>
          <a:off x="4407933" y="2598524"/>
          <a:ext cx="2628000" cy="291338"/>
        </p:xfrm>
        <a:graphic>
          <a:graphicData uri="http://schemas.openxmlformats.org/drawingml/2006/table">
            <a:tbl>
              <a:tblPr/>
              <a:tblGrid>
                <a:gridCol w="26280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PTV100/r + OBV +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" name="Group 16"/>
          <p:cNvGraphicFramePr>
            <a:graphicFrameLocks noGrp="1"/>
          </p:cNvGraphicFramePr>
          <p:nvPr/>
        </p:nvGraphicFramePr>
        <p:xfrm>
          <a:off x="4407933" y="3082276"/>
          <a:ext cx="2628000" cy="291338"/>
        </p:xfrm>
        <a:graphic>
          <a:graphicData uri="http://schemas.openxmlformats.org/drawingml/2006/table">
            <a:tbl>
              <a:tblPr/>
              <a:tblGrid>
                <a:gridCol w="26280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PTV150/r + OBV +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" name="Group 16"/>
          <p:cNvGraphicFramePr>
            <a:graphicFrameLocks noGrp="1"/>
          </p:cNvGraphicFramePr>
          <p:nvPr/>
        </p:nvGraphicFramePr>
        <p:xfrm>
          <a:off x="4407933" y="3554986"/>
          <a:ext cx="4212000" cy="291338"/>
        </p:xfrm>
        <a:graphic>
          <a:graphicData uri="http://schemas.openxmlformats.org/drawingml/2006/table">
            <a:tbl>
              <a:tblPr/>
              <a:tblGrid>
                <a:gridCol w="42120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PTV100/r + OBV +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955257"/>
              </p:ext>
            </p:extLst>
          </p:nvPr>
        </p:nvGraphicFramePr>
        <p:xfrm>
          <a:off x="4427984" y="3990495"/>
          <a:ext cx="4212000" cy="291338"/>
        </p:xfrm>
        <a:graphic>
          <a:graphicData uri="http://schemas.openxmlformats.org/drawingml/2006/table">
            <a:tbl>
              <a:tblPr/>
              <a:tblGrid>
                <a:gridCol w="42120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PTV150/r + OBV +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sp>
        <p:nvSpPr>
          <p:cNvPr id="64" name="Line 63"/>
          <p:cNvSpPr>
            <a:spLocks noChangeShapeType="1"/>
          </p:cNvSpPr>
          <p:nvPr/>
        </p:nvSpPr>
        <p:spPr bwMode="auto">
          <a:xfrm>
            <a:off x="3718852" y="2270781"/>
            <a:ext cx="658669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66" name="Connecteur droit 66"/>
          <p:cNvCxnSpPr>
            <a:cxnSpLocks noChangeShapeType="1"/>
          </p:cNvCxnSpPr>
          <p:nvPr/>
        </p:nvCxnSpPr>
        <p:spPr bwMode="auto">
          <a:xfrm>
            <a:off x="3742002" y="2254337"/>
            <a:ext cx="0" cy="1894743"/>
          </a:xfrm>
          <a:prstGeom prst="line">
            <a:avLst/>
          </a:prstGeom>
          <a:ln w="19050">
            <a:solidFill>
              <a:srgbClr val="333399"/>
            </a:solidFill>
            <a:headEnd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ZoneTexte 70"/>
          <p:cNvSpPr txBox="1"/>
          <p:nvPr/>
        </p:nvSpPr>
        <p:spPr>
          <a:xfrm>
            <a:off x="203452" y="4372872"/>
            <a:ext cx="8263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* Randomisation was stratified on genotype subtype (1a or 1b) and IL28 (CC or non-CC)</a:t>
            </a:r>
            <a:endParaRPr lang="en-US" sz="1400"/>
          </a:p>
        </p:txBody>
      </p:sp>
      <p:sp>
        <p:nvSpPr>
          <p:cNvPr id="84" name="Espace réservé du contenu 2"/>
          <p:cNvSpPr txBox="1">
            <a:spLocks/>
          </p:cNvSpPr>
          <p:nvPr/>
        </p:nvSpPr>
        <p:spPr bwMode="auto">
          <a:xfrm>
            <a:off x="115442" y="5519370"/>
            <a:ext cx="9026971" cy="100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dirty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Objective </a:t>
            </a:r>
          </a:p>
          <a:p>
            <a:pPr marL="800100" lvl="1" indent="-342900">
              <a:spcBef>
                <a:spcPts val="0"/>
              </a:spcBef>
              <a:buClr>
                <a:srgbClr val="0070C0"/>
              </a:buClr>
              <a:buFont typeface="Arial" pitchFamily="34" charset="0"/>
              <a:buChar char="–"/>
              <a:defRPr/>
            </a:pPr>
            <a:r>
              <a:rPr lang="en-US" sz="1600" b="1" kern="0" dirty="0" smtClean="0"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Primary analysis : SVR</a:t>
            </a:r>
            <a:r>
              <a:rPr lang="en-US" sz="1600" b="1" kern="0" baseline="-25000" dirty="0" smtClean="0"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24</a:t>
            </a:r>
            <a:r>
              <a:rPr lang="en-US" sz="1600" b="1" kern="0" dirty="0" smtClean="0"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 </a:t>
            </a:r>
            <a:r>
              <a:rPr lang="en-US" sz="1600" b="1" kern="0" dirty="0"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with two-sided 95% </a:t>
            </a:r>
            <a:r>
              <a:rPr lang="en-US" sz="1600" b="1" kern="0" dirty="0" smtClean="0"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CI, of naïve patients PTV150/r + OBV +  </a:t>
            </a:r>
            <a:r>
              <a:rPr lang="en-US" sz="1600" b="1" kern="0" dirty="0" smtClean="0"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DSV </a:t>
            </a:r>
            <a:r>
              <a:rPr lang="en-US" sz="1600" b="1" kern="0" dirty="0" smtClean="0"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+ RBV 8 weeks vs 12 weeks, 80% power to detect a 24% difference between groups (</a:t>
            </a:r>
            <a:r>
              <a:rPr lang="en-US" sz="1600" b="1" kern="0" dirty="0" err="1" smtClean="0"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mITT</a:t>
            </a:r>
            <a:r>
              <a:rPr lang="en-US" sz="1600" b="1" kern="0" dirty="0" smtClean="0"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 analysis)</a:t>
            </a:r>
            <a:endParaRPr lang="en-US" b="1" kern="0" dirty="0"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7" name="Rectangle 8"/>
          <p:cNvSpPr>
            <a:spLocks noChangeArrowheads="1"/>
          </p:cNvSpPr>
          <p:nvPr/>
        </p:nvSpPr>
        <p:spPr bwMode="auto">
          <a:xfrm>
            <a:off x="3740689" y="2004035"/>
            <a:ext cx="655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4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45</a:t>
            </a:r>
            <a:endParaRPr lang="en-US" sz="14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8" name="Line 63"/>
          <p:cNvSpPr>
            <a:spLocks noChangeShapeType="1"/>
          </p:cNvSpPr>
          <p:nvPr/>
        </p:nvSpPr>
        <p:spPr bwMode="auto">
          <a:xfrm>
            <a:off x="3731953" y="2742609"/>
            <a:ext cx="658669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9" name="Rectangle 8"/>
          <p:cNvSpPr>
            <a:spLocks noChangeArrowheads="1"/>
          </p:cNvSpPr>
          <p:nvPr/>
        </p:nvSpPr>
        <p:spPr bwMode="auto">
          <a:xfrm>
            <a:off x="3740689" y="2462905"/>
            <a:ext cx="655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4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23</a:t>
            </a:r>
            <a:endParaRPr lang="en-US" sz="14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2717826" y="3540461"/>
            <a:ext cx="87075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smtClean="0"/>
              <a:t>Cohort 2</a:t>
            </a:r>
          </a:p>
          <a:p>
            <a:pPr algn="ctr"/>
            <a:r>
              <a:rPr lang="en-US" sz="1400" smtClean="0"/>
              <a:t>Prior</a:t>
            </a:r>
          </a:p>
          <a:p>
            <a:pPr algn="ctr"/>
            <a:r>
              <a:rPr lang="en-US" sz="1400" smtClean="0"/>
              <a:t>NR</a:t>
            </a:r>
          </a:p>
        </p:txBody>
      </p:sp>
      <p:sp>
        <p:nvSpPr>
          <p:cNvPr id="55" name="Line 63"/>
          <p:cNvSpPr>
            <a:spLocks noChangeShapeType="1"/>
          </p:cNvSpPr>
          <p:nvPr/>
        </p:nvSpPr>
        <p:spPr bwMode="auto">
          <a:xfrm>
            <a:off x="3731953" y="3238892"/>
            <a:ext cx="658669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8" name="Line 63"/>
          <p:cNvSpPr>
            <a:spLocks noChangeShapeType="1"/>
          </p:cNvSpPr>
          <p:nvPr/>
        </p:nvSpPr>
        <p:spPr bwMode="auto">
          <a:xfrm>
            <a:off x="3731953" y="3686001"/>
            <a:ext cx="658669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9" name="Line 63"/>
          <p:cNvSpPr>
            <a:spLocks noChangeShapeType="1"/>
          </p:cNvSpPr>
          <p:nvPr/>
        </p:nvSpPr>
        <p:spPr bwMode="auto">
          <a:xfrm>
            <a:off x="3731953" y="4160384"/>
            <a:ext cx="658669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8" name="Rectangle 8"/>
          <p:cNvSpPr>
            <a:spLocks noChangeArrowheads="1"/>
          </p:cNvSpPr>
          <p:nvPr/>
        </p:nvSpPr>
        <p:spPr bwMode="auto">
          <a:xfrm>
            <a:off x="3740689" y="2947724"/>
            <a:ext cx="655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4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22</a:t>
            </a:r>
            <a:endParaRPr lang="en-US" sz="14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9" name="Rectangle 8"/>
          <p:cNvSpPr>
            <a:spLocks noChangeArrowheads="1"/>
          </p:cNvSpPr>
          <p:nvPr/>
        </p:nvSpPr>
        <p:spPr bwMode="auto">
          <a:xfrm>
            <a:off x="3740689" y="3408859"/>
            <a:ext cx="655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4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23</a:t>
            </a:r>
            <a:endParaRPr lang="en-US" sz="14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4" name="Rectangle 8"/>
          <p:cNvSpPr>
            <a:spLocks noChangeArrowheads="1"/>
          </p:cNvSpPr>
          <p:nvPr/>
        </p:nvSpPr>
        <p:spPr bwMode="auto">
          <a:xfrm>
            <a:off x="3740689" y="3891280"/>
            <a:ext cx="655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4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20</a:t>
            </a:r>
            <a:endParaRPr lang="en-US" sz="14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1355" y="4649351"/>
            <a:ext cx="9058776" cy="856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Co-formulated </a:t>
            </a:r>
            <a:r>
              <a:rPr lang="en-US" sz="1600" b="1" dirty="0" err="1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1600" b="1" dirty="0" err="1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rironavir</a:t>
            </a: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(PTV/r) : 100/100 or 150/100 or 200/100 mg </a:t>
            </a:r>
            <a:r>
              <a:rPr lang="en-US" sz="1600" b="1" dirty="0" err="1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qd</a:t>
            </a:r>
            <a:endParaRPr lang="en-US" sz="1600" b="1" dirty="0" smtClean="0">
              <a:solidFill>
                <a:srgbClr val="000066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b="1" dirty="0" err="1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(OBV) : 25 mg </a:t>
            </a:r>
            <a:r>
              <a:rPr lang="en-US" sz="1600" b="1" dirty="0" err="1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qd</a:t>
            </a: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; </a:t>
            </a:r>
            <a:r>
              <a:rPr lang="en-US" sz="1600" b="1" dirty="0" err="1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(DSV) </a:t>
            </a: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: 400 mg bid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RBV : 1000 or 1200 mg/day (bid dosing) according to body weight (&lt; or ≥ 75 kg)</a:t>
            </a:r>
          </a:p>
        </p:txBody>
      </p:sp>
      <p:sp>
        <p:nvSpPr>
          <p:cNvPr id="47" name="ZoneTexte 69"/>
          <p:cNvSpPr txBox="1">
            <a:spLocks noChangeArrowheads="1"/>
          </p:cNvSpPr>
          <p:nvPr/>
        </p:nvSpPr>
        <p:spPr bwMode="auto">
          <a:xfrm>
            <a:off x="6104762" y="6574299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Kowdley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KV. NEJM 2013; 370:222-32</a:t>
            </a:r>
            <a:endParaRPr lang="en-US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8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208143" cy="976313"/>
          </a:xfrm>
        </p:spPr>
        <p:txBody>
          <a:bodyPr/>
          <a:lstStyle/>
          <a:p>
            <a:pPr lvl="0"/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AVIATOR Study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paritepravir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/ritonavir </a:t>
            </a:r>
            <a:r>
              <a:rPr lang="en-US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ribavirin in genotype 1</a:t>
            </a:r>
            <a:endParaRPr lang="en-US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7" name="Espace réservé du contenu 2"/>
          <p:cNvSpPr txBox="1">
            <a:spLocks/>
          </p:cNvSpPr>
          <p:nvPr/>
        </p:nvSpPr>
        <p:spPr bwMode="auto">
          <a:xfrm>
            <a:off x="384398" y="114868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dirty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  <a:endParaRPr lang="en-US" sz="2400" b="1" kern="0" dirty="0">
              <a:solidFill>
                <a:srgbClr val="0070C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grpSp>
        <p:nvGrpSpPr>
          <p:cNvPr id="38" name="Grouper 37"/>
          <p:cNvGrpSpPr/>
          <p:nvPr/>
        </p:nvGrpSpPr>
        <p:grpSpPr>
          <a:xfrm>
            <a:off x="0" y="6525344"/>
            <a:ext cx="899592" cy="332656"/>
            <a:chOff x="0" y="6525344"/>
            <a:chExt cx="899592" cy="332656"/>
          </a:xfrm>
        </p:grpSpPr>
        <p:sp>
          <p:nvSpPr>
            <p:cNvPr id="39" name="AutoShape 162"/>
            <p:cNvSpPr>
              <a:spLocks noChangeArrowheads="1"/>
            </p:cNvSpPr>
            <p:nvPr/>
          </p:nvSpPr>
          <p:spPr bwMode="auto">
            <a:xfrm>
              <a:off x="0" y="6570558"/>
              <a:ext cx="899592" cy="287442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0" name="ZoneTexte 23"/>
            <p:cNvSpPr txBox="1">
              <a:spLocks noChangeArrowheads="1"/>
            </p:cNvSpPr>
            <p:nvPr/>
          </p:nvSpPr>
          <p:spPr bwMode="auto">
            <a:xfrm>
              <a:off x="51355" y="6525344"/>
              <a:ext cx="848237" cy="276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AVIATOR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94739727"/>
              </p:ext>
            </p:extLst>
          </p:nvPr>
        </p:nvGraphicFramePr>
        <p:xfrm>
          <a:off x="395288" y="1659530"/>
          <a:ext cx="8353425" cy="4577779"/>
        </p:xfrm>
        <a:graphic>
          <a:graphicData uri="http://schemas.openxmlformats.org/drawingml/2006/table">
            <a:tbl>
              <a:tblPr/>
              <a:tblGrid>
                <a:gridCol w="4378325"/>
                <a:gridCol w="2070100"/>
                <a:gridCol w="1905000"/>
              </a:tblGrid>
              <a:tr h="6507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Treatment-naïve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438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Null responders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133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51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50.1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51.1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51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51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black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51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51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genotype CC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51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6.64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51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HOMA-IR ≥ 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51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score ≥ F2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51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Discontinued treatment, N (%)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 (5.5%)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 (3.8%)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9100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Withdrew consent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Lost to follow-up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Other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295400"/>
            <a:ext cx="7162800" cy="331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patient disposition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104762" y="6574299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Kowdley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KV. NEJM 2013; 370:222-32</a:t>
            </a:r>
            <a:endParaRPr lang="en-US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208143" cy="976313"/>
          </a:xfrm>
        </p:spPr>
        <p:txBody>
          <a:bodyPr/>
          <a:lstStyle/>
          <a:p>
            <a:pPr lvl="0"/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AVIATOR Study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paritepravir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/ritonavir </a:t>
            </a:r>
            <a:r>
              <a:rPr lang="en-US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ribavirin in genotype 1</a:t>
            </a:r>
            <a:endParaRPr lang="en-US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1" name="Grouper 10"/>
          <p:cNvGrpSpPr/>
          <p:nvPr/>
        </p:nvGrpSpPr>
        <p:grpSpPr>
          <a:xfrm>
            <a:off x="0" y="6525344"/>
            <a:ext cx="899592" cy="332656"/>
            <a:chOff x="0" y="6525344"/>
            <a:chExt cx="899592" cy="332656"/>
          </a:xfrm>
        </p:grpSpPr>
        <p:sp>
          <p:nvSpPr>
            <p:cNvPr id="12" name="AutoShape 162"/>
            <p:cNvSpPr>
              <a:spLocks noChangeArrowheads="1"/>
            </p:cNvSpPr>
            <p:nvPr/>
          </p:nvSpPr>
          <p:spPr bwMode="auto">
            <a:xfrm>
              <a:off x="0" y="6570558"/>
              <a:ext cx="899592" cy="287442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4" name="ZoneTexte 23"/>
            <p:cNvSpPr txBox="1">
              <a:spLocks noChangeArrowheads="1"/>
            </p:cNvSpPr>
            <p:nvPr/>
          </p:nvSpPr>
          <p:spPr bwMode="auto">
            <a:xfrm>
              <a:off x="51355" y="6525344"/>
              <a:ext cx="848237" cy="276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AVIATOR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2647480" y="1128713"/>
            <a:ext cx="38363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4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24 </a:t>
            </a: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(HCV RNA &lt; 25 IU/ml) </a:t>
            </a:r>
          </a:p>
        </p:txBody>
      </p:sp>
      <p:grpSp>
        <p:nvGrpSpPr>
          <p:cNvPr id="70" name="Groupe 69"/>
          <p:cNvGrpSpPr/>
          <p:nvPr/>
        </p:nvGrpSpPr>
        <p:grpSpPr>
          <a:xfrm>
            <a:off x="81796" y="1644018"/>
            <a:ext cx="8998441" cy="776870"/>
            <a:chOff x="110063" y="1644018"/>
            <a:chExt cx="8998441" cy="776870"/>
          </a:xfrm>
        </p:grpSpPr>
        <p:sp>
          <p:nvSpPr>
            <p:cNvPr id="69" name="AutoShape 126"/>
            <p:cNvSpPr>
              <a:spLocks noChangeArrowheads="1"/>
            </p:cNvSpPr>
            <p:nvPr/>
          </p:nvSpPr>
          <p:spPr bwMode="auto">
            <a:xfrm>
              <a:off x="110063" y="1644018"/>
              <a:ext cx="8962900" cy="77687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US" sz="2800">
                <a:solidFill>
                  <a:srgbClr val="333399"/>
                </a:solidFill>
              </a:endParaRPr>
            </a:p>
          </p:txBody>
        </p:sp>
        <p:sp>
          <p:nvSpPr>
            <p:cNvPr id="238638" name="Rectangle 3"/>
            <p:cNvSpPr>
              <a:spLocks noChangeArrowheads="1"/>
            </p:cNvSpPr>
            <p:nvPr/>
          </p:nvSpPr>
          <p:spPr bwMode="auto">
            <a:xfrm>
              <a:off x="205814" y="1821458"/>
              <a:ext cx="177800" cy="14446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9" name="Rectangle 4"/>
            <p:cNvSpPr>
              <a:spLocks noChangeArrowheads="1"/>
            </p:cNvSpPr>
            <p:nvPr/>
          </p:nvSpPr>
          <p:spPr bwMode="auto">
            <a:xfrm>
              <a:off x="205814" y="2100667"/>
              <a:ext cx="177800" cy="144463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0" name="ZoneTexte 84"/>
            <p:cNvSpPr txBox="1">
              <a:spLocks noChangeArrowheads="1"/>
            </p:cNvSpPr>
            <p:nvPr/>
          </p:nvSpPr>
          <p:spPr bwMode="auto">
            <a:xfrm>
              <a:off x="362977" y="1700808"/>
              <a:ext cx="265970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PTV/r + OBV + </a:t>
              </a:r>
              <a:r>
                <a:rPr lang="en-US" sz="1600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DSV </a:t>
              </a:r>
              <a:r>
                <a:rPr lang="en-US" sz="1600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+ RBV 8W</a:t>
              </a:r>
              <a:endParaRPr lang="en-US" sz="1600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1" name="ZoneTexte 85"/>
            <p:cNvSpPr txBox="1">
              <a:spLocks noChangeArrowheads="1"/>
            </p:cNvSpPr>
            <p:nvPr/>
          </p:nvSpPr>
          <p:spPr bwMode="auto">
            <a:xfrm>
              <a:off x="362977" y="2017084"/>
              <a:ext cx="222368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PTV/r + OBV + </a:t>
              </a:r>
              <a:r>
                <a:rPr lang="en-US" sz="1600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DSV </a:t>
              </a:r>
              <a:r>
                <a:rPr lang="en-US" sz="1600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12W</a:t>
              </a:r>
              <a:endParaRPr lang="en-US" sz="1600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5" name="Rectangle 3"/>
            <p:cNvSpPr>
              <a:spLocks noChangeArrowheads="1"/>
            </p:cNvSpPr>
            <p:nvPr/>
          </p:nvSpPr>
          <p:spPr bwMode="auto">
            <a:xfrm>
              <a:off x="3197300" y="1821458"/>
              <a:ext cx="177800" cy="14446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8" name="ZoneTexte 84"/>
            <p:cNvSpPr txBox="1">
              <a:spLocks noChangeArrowheads="1"/>
            </p:cNvSpPr>
            <p:nvPr/>
          </p:nvSpPr>
          <p:spPr bwMode="auto">
            <a:xfrm>
              <a:off x="3361483" y="1700808"/>
              <a:ext cx="222368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PTV/r + OBV + RBV 12W</a:t>
              </a:r>
              <a:endParaRPr lang="en-US" sz="1600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4" name="Rectangle 3"/>
            <p:cNvSpPr>
              <a:spLocks noChangeArrowheads="1"/>
            </p:cNvSpPr>
            <p:nvPr/>
          </p:nvSpPr>
          <p:spPr bwMode="auto">
            <a:xfrm>
              <a:off x="6186037" y="1821458"/>
              <a:ext cx="177800" cy="144462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5" name="ZoneTexte 84"/>
            <p:cNvSpPr txBox="1">
              <a:spLocks noChangeArrowheads="1"/>
            </p:cNvSpPr>
            <p:nvPr/>
          </p:nvSpPr>
          <p:spPr bwMode="auto">
            <a:xfrm>
              <a:off x="6346209" y="1700808"/>
              <a:ext cx="222368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PTV/r + OBV + RBV 12W</a:t>
              </a:r>
              <a:endParaRPr lang="en-US" sz="1600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6" name="Rectangle 3"/>
            <p:cNvSpPr>
              <a:spLocks noChangeArrowheads="1"/>
            </p:cNvSpPr>
            <p:nvPr/>
          </p:nvSpPr>
          <p:spPr bwMode="auto">
            <a:xfrm>
              <a:off x="3197300" y="2100668"/>
              <a:ext cx="177800" cy="144462"/>
            </a:xfrm>
            <a:prstGeom prst="rect">
              <a:avLst/>
            </a:prstGeom>
            <a:solidFill>
              <a:srgbClr val="00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7" name="ZoneTexte 84"/>
            <p:cNvSpPr txBox="1">
              <a:spLocks noChangeArrowheads="1"/>
            </p:cNvSpPr>
            <p:nvPr/>
          </p:nvSpPr>
          <p:spPr bwMode="auto">
            <a:xfrm>
              <a:off x="3361483" y="2017084"/>
              <a:ext cx="276229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PTV/r + OBV + </a:t>
              </a:r>
              <a:r>
                <a:rPr lang="en-US" sz="1600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DSV </a:t>
              </a:r>
              <a:r>
                <a:rPr lang="en-US" sz="1600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+ RBV 12W</a:t>
              </a:r>
              <a:endParaRPr lang="en-US" sz="1600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8" name="Rectangle 3"/>
            <p:cNvSpPr>
              <a:spLocks noChangeArrowheads="1"/>
            </p:cNvSpPr>
            <p:nvPr/>
          </p:nvSpPr>
          <p:spPr bwMode="auto">
            <a:xfrm>
              <a:off x="6186037" y="2100668"/>
              <a:ext cx="177800" cy="144462"/>
            </a:xfrm>
            <a:prstGeom prst="rect">
              <a:avLst/>
            </a:prstGeom>
            <a:solidFill>
              <a:srgbClr val="3333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9" name="ZoneTexte 84"/>
            <p:cNvSpPr txBox="1">
              <a:spLocks noChangeArrowheads="1"/>
            </p:cNvSpPr>
            <p:nvPr/>
          </p:nvSpPr>
          <p:spPr bwMode="auto">
            <a:xfrm>
              <a:off x="6346209" y="2017084"/>
              <a:ext cx="276229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PTV/r + OBV + </a:t>
              </a:r>
              <a:r>
                <a:rPr lang="en-US" sz="1600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DSV </a:t>
              </a:r>
              <a:r>
                <a:rPr lang="en-US" sz="1600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+ RBV 24W</a:t>
              </a:r>
              <a:endParaRPr lang="en-US" sz="1600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10" name="ZoneTexte 109"/>
          <p:cNvSpPr txBox="1"/>
          <p:nvPr/>
        </p:nvSpPr>
        <p:spPr>
          <a:xfrm>
            <a:off x="179512" y="6084004"/>
            <a:ext cx="89819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6700" indent="-266700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600" dirty="0" smtClean="0"/>
              <a:t>SVR</a:t>
            </a:r>
            <a:r>
              <a:rPr lang="en-US" sz="1600" baseline="-25000" dirty="0" smtClean="0"/>
              <a:t>24</a:t>
            </a:r>
            <a:r>
              <a:rPr lang="en-US" sz="1600" dirty="0" smtClean="0"/>
              <a:t> </a:t>
            </a:r>
            <a:r>
              <a:rPr lang="en-US" sz="1600" dirty="0"/>
              <a:t>in naïve cohort genotype </a:t>
            </a:r>
            <a:r>
              <a:rPr lang="en-US" sz="1600" dirty="0" smtClean="0"/>
              <a:t>1a (76-94%) </a:t>
            </a:r>
            <a:r>
              <a:rPr lang="en-US" sz="1600" dirty="0" err="1" smtClean="0"/>
              <a:t>vs</a:t>
            </a:r>
            <a:r>
              <a:rPr lang="en-US" sz="1600" dirty="0" smtClean="0"/>
              <a:t> 1b (96-100%); odds ratio : 0.087 [p = 0.0008])</a:t>
            </a:r>
            <a:endParaRPr lang="en-US" sz="1600" dirty="0"/>
          </a:p>
        </p:txBody>
      </p:sp>
      <p:sp>
        <p:nvSpPr>
          <p:cNvPr id="67" name="ZoneTexte 69"/>
          <p:cNvSpPr txBox="1">
            <a:spLocks noChangeArrowheads="1"/>
          </p:cNvSpPr>
          <p:nvPr/>
        </p:nvSpPr>
        <p:spPr bwMode="auto">
          <a:xfrm>
            <a:off x="6104762" y="6574299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Kowdley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KV. NEJM 2013; 370:222-32</a:t>
            </a:r>
            <a:endParaRPr lang="en-US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72" name="Groupe 71"/>
          <p:cNvGrpSpPr/>
          <p:nvPr/>
        </p:nvGrpSpPr>
        <p:grpSpPr>
          <a:xfrm>
            <a:off x="372386" y="2500786"/>
            <a:ext cx="8375752" cy="3541852"/>
            <a:chOff x="372386" y="2500786"/>
            <a:chExt cx="8375752" cy="3541852"/>
          </a:xfrm>
        </p:grpSpPr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1004612" y="3229337"/>
              <a:ext cx="608400" cy="2469328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509578" y="4909905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  <a:endParaRPr lang="en-US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509578" y="4217755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  <a:endParaRPr lang="en-US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410191" y="2836630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  <a:endParaRPr lang="en-US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509578" y="3527192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  <a:endParaRPr lang="en-US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728387" y="5017626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728387" y="4327064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728387" y="2942764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728387" y="3633326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818876" y="2933239"/>
              <a:ext cx="0" cy="276455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1123121" y="2816996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88</a:t>
              </a:r>
              <a:endParaRPr lang="en-US" sz="1400" b="1" dirty="0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6" name="Rectangle 145"/>
            <p:cNvSpPr>
              <a:spLocks noChangeArrowheads="1"/>
            </p:cNvSpPr>
            <p:nvPr/>
          </p:nvSpPr>
          <p:spPr bwMode="auto">
            <a:xfrm>
              <a:off x="1870920" y="2967471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83</a:t>
              </a:r>
              <a:endParaRPr lang="en-US" sz="1400" b="1" dirty="0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7" name="Text Box 148"/>
            <p:cNvSpPr txBox="1">
              <a:spLocks noChangeArrowheads="1"/>
            </p:cNvSpPr>
            <p:nvPr/>
          </p:nvSpPr>
          <p:spPr bwMode="auto">
            <a:xfrm>
              <a:off x="372386" y="2500786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  <a:endParaRPr lang="en-US" b="1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8" name="Rectangle 151"/>
            <p:cNvSpPr>
              <a:spLocks noChangeArrowheads="1"/>
            </p:cNvSpPr>
            <p:nvPr/>
          </p:nvSpPr>
          <p:spPr bwMode="auto">
            <a:xfrm>
              <a:off x="1765355" y="3368233"/>
              <a:ext cx="608400" cy="2330431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4047584" y="3009419"/>
              <a:ext cx="608400" cy="2689246"/>
            </a:xfrm>
            <a:prstGeom prst="rect">
              <a:avLst/>
            </a:prstGeom>
            <a:solidFill>
              <a:srgbClr val="00FFFF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2617208" y="2770696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89</a:t>
              </a:r>
              <a:endParaRPr lang="en-US" sz="1400" b="1" dirty="0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2" name="Rectangle 145"/>
            <p:cNvSpPr>
              <a:spLocks noChangeArrowheads="1"/>
            </p:cNvSpPr>
            <p:nvPr/>
          </p:nvSpPr>
          <p:spPr bwMode="auto">
            <a:xfrm>
              <a:off x="3385072" y="2770696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89</a:t>
              </a:r>
              <a:endParaRPr lang="en-US" sz="1400" b="1" dirty="0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3" name="Rectangle 151"/>
            <p:cNvSpPr>
              <a:spLocks noChangeArrowheads="1"/>
            </p:cNvSpPr>
            <p:nvPr/>
          </p:nvSpPr>
          <p:spPr bwMode="auto">
            <a:xfrm>
              <a:off x="4808325" y="3125165"/>
              <a:ext cx="608400" cy="2573499"/>
            </a:xfrm>
            <a:prstGeom prst="rect">
              <a:avLst/>
            </a:prstGeom>
            <a:solidFill>
              <a:srgbClr val="333399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728386" y="5697794"/>
              <a:ext cx="797083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9" name="Rectangle 133"/>
            <p:cNvSpPr>
              <a:spLocks noChangeArrowheads="1"/>
            </p:cNvSpPr>
            <p:nvPr/>
          </p:nvSpPr>
          <p:spPr bwMode="auto">
            <a:xfrm>
              <a:off x="7832662" y="3032567"/>
              <a:ext cx="608400" cy="2666097"/>
            </a:xfrm>
            <a:prstGeom prst="rect">
              <a:avLst/>
            </a:prstGeom>
            <a:solidFill>
              <a:srgbClr val="333399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1" name="Rectangle 133"/>
            <p:cNvSpPr>
              <a:spLocks noChangeArrowheads="1"/>
            </p:cNvSpPr>
            <p:nvPr/>
          </p:nvSpPr>
          <p:spPr bwMode="auto">
            <a:xfrm>
              <a:off x="6121817" y="3171463"/>
              <a:ext cx="608400" cy="2527201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2" name="Rectangle 151"/>
            <p:cNvSpPr>
              <a:spLocks noChangeArrowheads="1"/>
            </p:cNvSpPr>
            <p:nvPr/>
          </p:nvSpPr>
          <p:spPr bwMode="auto">
            <a:xfrm>
              <a:off x="6977240" y="3102015"/>
              <a:ext cx="608400" cy="2596649"/>
            </a:xfrm>
            <a:prstGeom prst="rect">
              <a:avLst/>
            </a:prstGeom>
            <a:solidFill>
              <a:srgbClr val="00FFFF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3" name="Rectangle 133"/>
            <p:cNvSpPr>
              <a:spLocks noChangeArrowheads="1"/>
            </p:cNvSpPr>
            <p:nvPr/>
          </p:nvSpPr>
          <p:spPr bwMode="auto">
            <a:xfrm>
              <a:off x="2526098" y="3171463"/>
              <a:ext cx="608400" cy="2527201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4" name="Rectangle 151"/>
            <p:cNvSpPr>
              <a:spLocks noChangeArrowheads="1"/>
            </p:cNvSpPr>
            <p:nvPr/>
          </p:nvSpPr>
          <p:spPr bwMode="auto">
            <a:xfrm>
              <a:off x="3286841" y="3159889"/>
              <a:ext cx="608400" cy="2538775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1" name="Rectangle 144"/>
            <p:cNvSpPr>
              <a:spLocks noChangeArrowheads="1"/>
            </p:cNvSpPr>
            <p:nvPr/>
          </p:nvSpPr>
          <p:spPr bwMode="auto">
            <a:xfrm>
              <a:off x="4129096" y="2608646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96</a:t>
              </a:r>
              <a:endParaRPr lang="en-US" sz="1400" b="1" dirty="0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2" name="Rectangle 145"/>
            <p:cNvSpPr>
              <a:spLocks noChangeArrowheads="1"/>
            </p:cNvSpPr>
            <p:nvPr/>
          </p:nvSpPr>
          <p:spPr bwMode="auto">
            <a:xfrm>
              <a:off x="4911558" y="2706081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91</a:t>
              </a:r>
              <a:endParaRPr lang="en-US" sz="1400" b="1" dirty="0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3" name="Rectangle 144"/>
            <p:cNvSpPr>
              <a:spLocks noChangeArrowheads="1"/>
            </p:cNvSpPr>
            <p:nvPr/>
          </p:nvSpPr>
          <p:spPr bwMode="auto">
            <a:xfrm>
              <a:off x="6212189" y="2752381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89</a:t>
              </a:r>
              <a:endParaRPr lang="en-US" sz="1400" b="1" dirty="0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4" name="Rectangle 145"/>
            <p:cNvSpPr>
              <a:spLocks noChangeArrowheads="1"/>
            </p:cNvSpPr>
            <p:nvPr/>
          </p:nvSpPr>
          <p:spPr bwMode="auto">
            <a:xfrm>
              <a:off x="7078699" y="2682931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93</a:t>
              </a:r>
              <a:endParaRPr lang="en-US" sz="1400" b="1" dirty="0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5" name="Rectangle 144"/>
            <p:cNvSpPr>
              <a:spLocks noChangeArrowheads="1"/>
            </p:cNvSpPr>
            <p:nvPr/>
          </p:nvSpPr>
          <p:spPr bwMode="auto">
            <a:xfrm>
              <a:off x="7911459" y="2613481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95</a:t>
              </a:r>
              <a:endParaRPr lang="en-US" sz="1400" b="1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775634" y="5410499"/>
              <a:ext cx="28725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N</a:t>
              </a:r>
              <a:endParaRPr lang="en-US" sz="1100" dirty="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1111305" y="5410499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80</a:t>
              </a:r>
              <a:endParaRPr lang="en-US" sz="1100" dirty="0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1824379" y="5410499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/>
                  </a:solidFill>
                </a:rPr>
                <a:t>41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2641854" y="5410499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79</a:t>
              </a:r>
              <a:endParaRPr lang="en-US" sz="1100" dirty="0"/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3404351" y="5410499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/>
                <a:t>79</a:t>
              </a:r>
              <a:endParaRPr lang="en-US" sz="110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4167161" y="5410499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/>
                <a:t>79</a:t>
              </a:r>
              <a:endParaRPr lang="en-US" sz="1100"/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4916476" y="5410499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/>
                  </a:solidFill>
                </a:rPr>
                <a:t>80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6265395" y="5410499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45</a:t>
              </a:r>
              <a:endParaRPr lang="en-US" sz="1100" dirty="0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7096434" y="5410499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/>
                <a:t>45</a:t>
              </a:r>
              <a:endParaRPr lang="en-US" sz="1100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8014497" y="5410499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>
                  <a:solidFill>
                    <a:schemeClr val="bg1"/>
                  </a:solidFill>
                </a:rPr>
                <a:t>43</a:t>
              </a:r>
              <a:endParaRPr lang="en-US" sz="1100">
                <a:solidFill>
                  <a:schemeClr val="bg1"/>
                </a:solidFill>
              </a:endParaRPr>
            </a:p>
          </p:txBody>
        </p:sp>
        <p:sp>
          <p:nvSpPr>
            <p:cNvPr id="102" name="ZoneTexte 86"/>
            <p:cNvSpPr txBox="1">
              <a:spLocks noChangeArrowheads="1"/>
            </p:cNvSpPr>
            <p:nvPr/>
          </p:nvSpPr>
          <p:spPr bwMode="auto">
            <a:xfrm>
              <a:off x="2351256" y="5756406"/>
              <a:ext cx="1556580" cy="286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Treatment-naïve</a:t>
              </a:r>
              <a:endParaRPr lang="en-US" sz="1400" b="1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7" name="ZoneTexte 86"/>
            <p:cNvSpPr txBox="1">
              <a:spLocks noChangeArrowheads="1"/>
            </p:cNvSpPr>
            <p:nvPr/>
          </p:nvSpPr>
          <p:spPr bwMode="auto">
            <a:xfrm>
              <a:off x="5838367" y="5756406"/>
              <a:ext cx="2909771" cy="286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Null response to prior treatment</a:t>
              </a:r>
              <a:endParaRPr lang="en-US" sz="1400" b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1" name="Rectangle 135"/>
            <p:cNvSpPr>
              <a:spLocks noChangeArrowheads="1"/>
            </p:cNvSpPr>
            <p:nvPr/>
          </p:nvSpPr>
          <p:spPr bwMode="auto">
            <a:xfrm>
              <a:off x="608964" y="5564112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en-US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</p:grpSp>
      <p:sp>
        <p:nvSpPr>
          <p:cNvPr id="73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208143" cy="976313"/>
          </a:xfrm>
        </p:spPr>
        <p:txBody>
          <a:bodyPr/>
          <a:lstStyle/>
          <a:p>
            <a:pPr lvl="0"/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AVIATOR Study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paritepravir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/ritonavir </a:t>
            </a:r>
            <a:r>
              <a:rPr lang="en-US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ribavirin in genotype 1</a:t>
            </a:r>
            <a:endParaRPr lang="en-US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74" name="Grouper 73"/>
          <p:cNvGrpSpPr/>
          <p:nvPr/>
        </p:nvGrpSpPr>
        <p:grpSpPr>
          <a:xfrm>
            <a:off x="0" y="6525344"/>
            <a:ext cx="899592" cy="332656"/>
            <a:chOff x="0" y="6525344"/>
            <a:chExt cx="899592" cy="332656"/>
          </a:xfrm>
        </p:grpSpPr>
        <p:sp>
          <p:nvSpPr>
            <p:cNvPr id="76" name="AutoShape 162"/>
            <p:cNvSpPr>
              <a:spLocks noChangeArrowheads="1"/>
            </p:cNvSpPr>
            <p:nvPr/>
          </p:nvSpPr>
          <p:spPr bwMode="auto">
            <a:xfrm>
              <a:off x="0" y="6570558"/>
              <a:ext cx="899592" cy="287442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7" name="ZoneTexte 23"/>
            <p:cNvSpPr txBox="1">
              <a:spLocks noChangeArrowheads="1"/>
            </p:cNvSpPr>
            <p:nvPr/>
          </p:nvSpPr>
          <p:spPr bwMode="auto">
            <a:xfrm>
              <a:off x="51355" y="6525344"/>
              <a:ext cx="848237" cy="276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AVIATOR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270317" y="1128713"/>
            <a:ext cx="659071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Comparison of SVR</a:t>
            </a:r>
            <a:r>
              <a:rPr lang="en-GB" sz="24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24 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in </a:t>
            </a:r>
            <a:r>
              <a:rPr lang="fr-FR" sz="24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Treatment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-Naïve Patients, </a:t>
            </a:r>
            <a:b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r>
              <a:rPr lang="fr-FR" sz="24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according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to </a:t>
            </a:r>
            <a:r>
              <a:rPr lang="fr-FR" sz="2400" b="1" dirty="0" err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t</a:t>
            </a:r>
            <a:r>
              <a:rPr lang="fr-FR" sz="24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reatment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24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Regimens</a:t>
            </a:r>
            <a:endParaRPr lang="en-GB" sz="2400" b="1" dirty="0" smtClean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104762" y="6574299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Kowdley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KV. NEJM 2013; 370:222-32</a:t>
            </a:r>
            <a:endParaRPr lang="en-US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151520"/>
              </p:ext>
            </p:extLst>
          </p:nvPr>
        </p:nvGraphicFramePr>
        <p:xfrm>
          <a:off x="179511" y="1963237"/>
          <a:ext cx="8424937" cy="3336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5"/>
                <a:gridCol w="1656184"/>
                <a:gridCol w="1152128"/>
                <a:gridCol w="3240360"/>
              </a:tblGrid>
              <a:tr h="745683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err="1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Comparison</a:t>
                      </a:r>
                      <a:endParaRPr lang="fr-FR" sz="1600" b="0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SVR</a:t>
                      </a:r>
                      <a:r>
                        <a:rPr lang="fr-FR" sz="1600" b="0" baseline="-2500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24</a:t>
                      </a:r>
                      <a:endParaRPr lang="fr-FR" sz="1600" b="0" baseline="-25000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p</a:t>
                      </a:r>
                      <a:endParaRPr lang="fr-FR" sz="1600" b="0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err="1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Comparator</a:t>
                      </a:r>
                      <a:r>
                        <a:rPr lang="fr-FR" sz="1600" b="1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 Group vs Group 5 </a:t>
                      </a:r>
                    </a:p>
                    <a:p>
                      <a:pPr algn="ctr"/>
                      <a:r>
                        <a:rPr lang="fr-FR" sz="1600" b="1" dirty="0" err="1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Difference</a:t>
                      </a:r>
                      <a:r>
                        <a:rPr lang="fr-FR" sz="1600" b="1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 in rate of SVR</a:t>
                      </a:r>
                      <a:r>
                        <a:rPr lang="fr-FR" sz="1600" b="1" baseline="-2500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24</a:t>
                      </a:r>
                      <a:r>
                        <a:rPr lang="fr-FR" sz="1600" b="1" baseline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 (95 % CI)</a:t>
                      </a:r>
                      <a:endParaRPr lang="fr-FR" sz="16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5617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rgbClr val="000066"/>
                          </a:solidFill>
                        </a:rPr>
                        <a:t>Group 1 vs Group 5</a:t>
                      </a:r>
                      <a:br>
                        <a:rPr lang="fr-FR" sz="1400" b="0" dirty="0" smtClean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0" dirty="0" smtClean="0">
                          <a:solidFill>
                            <a:srgbClr val="000066"/>
                          </a:solidFill>
                        </a:rPr>
                        <a:t>8 W vs 12 W</a:t>
                      </a:r>
                      <a:endParaRPr lang="fr-FR" sz="1400" b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rgbClr val="000066"/>
                          </a:solidFill>
                        </a:rPr>
                        <a:t>88%</a:t>
                      </a:r>
                      <a:r>
                        <a:rPr lang="fr-FR" sz="1400" b="0" baseline="0" dirty="0" smtClean="0">
                          <a:solidFill>
                            <a:srgbClr val="000066"/>
                          </a:solidFill>
                        </a:rPr>
                        <a:t> vs 96%</a:t>
                      </a:r>
                      <a:endParaRPr lang="fr-FR" sz="1400" b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rgbClr val="000066"/>
                          </a:solidFill>
                        </a:rPr>
                        <a:t>0,08</a:t>
                      </a:r>
                      <a:endParaRPr lang="fr-FR" sz="1400" b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5617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rgbClr val="000066"/>
                          </a:solidFill>
                        </a:rPr>
                        <a:t>Group 2 vs Group 5</a:t>
                      </a:r>
                      <a:br>
                        <a:rPr lang="fr-FR" sz="1400" b="0" dirty="0" smtClean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0" dirty="0" smtClean="0">
                          <a:solidFill>
                            <a:srgbClr val="000066"/>
                          </a:solidFill>
                        </a:rPr>
                        <a:t>Contribution of OBV</a:t>
                      </a:r>
                      <a:endParaRPr lang="fr-FR" sz="1400" b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rgbClr val="000066"/>
                          </a:solidFill>
                        </a:rPr>
                        <a:t>83%</a:t>
                      </a:r>
                      <a:r>
                        <a:rPr lang="fr-FR" sz="1400" b="0" baseline="0" dirty="0" smtClean="0">
                          <a:solidFill>
                            <a:srgbClr val="000066"/>
                          </a:solidFill>
                        </a:rPr>
                        <a:t> vs 96%</a:t>
                      </a:r>
                      <a:endParaRPr lang="fr-FR" sz="1400" b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rgbClr val="000066"/>
                          </a:solidFill>
                        </a:rPr>
                        <a:t>0,06</a:t>
                      </a:r>
                      <a:endParaRPr lang="fr-FR" sz="1400" b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5617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rgbClr val="000066"/>
                          </a:solidFill>
                        </a:rPr>
                        <a:t>Group 3 vs Group 5</a:t>
                      </a:r>
                      <a:br>
                        <a:rPr lang="fr-FR" sz="1400" b="0" dirty="0" smtClean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0" dirty="0" smtClean="0">
                          <a:solidFill>
                            <a:srgbClr val="000066"/>
                          </a:solidFill>
                        </a:rPr>
                        <a:t>Contribution of </a:t>
                      </a:r>
                      <a:r>
                        <a:rPr lang="fr-FR" sz="1400" b="0" dirty="0" smtClean="0">
                          <a:solidFill>
                            <a:srgbClr val="000066"/>
                          </a:solidFill>
                        </a:rPr>
                        <a:t>DSV</a:t>
                      </a:r>
                      <a:endParaRPr lang="fr-FR" sz="1400" b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rgbClr val="000066"/>
                          </a:solidFill>
                        </a:rPr>
                        <a:t>89%</a:t>
                      </a:r>
                      <a:r>
                        <a:rPr lang="fr-FR" sz="1400" b="0" baseline="0" dirty="0" smtClean="0">
                          <a:solidFill>
                            <a:srgbClr val="000066"/>
                          </a:solidFill>
                        </a:rPr>
                        <a:t> vs 96%</a:t>
                      </a:r>
                      <a:endParaRPr lang="fr-FR" sz="1400" b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rgbClr val="000066"/>
                          </a:solidFill>
                        </a:rPr>
                        <a:t>0,09</a:t>
                      </a:r>
                      <a:endParaRPr lang="fr-FR" sz="1400" b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39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rgbClr val="000066"/>
                          </a:solidFill>
                        </a:rPr>
                        <a:t>Group 4 vs Group 5</a:t>
                      </a:r>
                      <a:br>
                        <a:rPr lang="fr-FR" sz="1400" b="0" dirty="0" smtClean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0" dirty="0" smtClean="0">
                          <a:solidFill>
                            <a:srgbClr val="000066"/>
                          </a:solidFill>
                        </a:rPr>
                        <a:t>Contribution of RBV</a:t>
                      </a:r>
                      <a:endParaRPr lang="fr-FR" sz="1400" b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rgbClr val="000066"/>
                          </a:solidFill>
                        </a:rPr>
                        <a:t>89%</a:t>
                      </a:r>
                      <a:r>
                        <a:rPr lang="fr-FR" sz="1400" b="0" baseline="0" dirty="0" smtClean="0">
                          <a:solidFill>
                            <a:srgbClr val="000066"/>
                          </a:solidFill>
                        </a:rPr>
                        <a:t> vs 96%</a:t>
                      </a:r>
                      <a:endParaRPr lang="fr-FR" sz="1400" b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rgbClr val="000066"/>
                          </a:solidFill>
                        </a:rPr>
                        <a:t>0,09</a:t>
                      </a:r>
                      <a:endParaRPr lang="fr-FR" sz="1400" b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5617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rgbClr val="000066"/>
                          </a:solidFill>
                        </a:rPr>
                        <a:t>Group 6 vs Group 5</a:t>
                      </a:r>
                      <a:br>
                        <a:rPr lang="fr-FR" sz="1400" b="0" dirty="0" smtClean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0" dirty="0" smtClean="0">
                          <a:solidFill>
                            <a:srgbClr val="000066"/>
                          </a:solidFill>
                        </a:rPr>
                        <a:t>24 W vs 12 W</a:t>
                      </a:r>
                      <a:endParaRPr lang="fr-FR" sz="1400" b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rgbClr val="000066"/>
                          </a:solidFill>
                        </a:rPr>
                        <a:t>91%</a:t>
                      </a:r>
                      <a:r>
                        <a:rPr lang="fr-FR" sz="1400" b="0" baseline="0" dirty="0" smtClean="0">
                          <a:solidFill>
                            <a:srgbClr val="000066"/>
                          </a:solidFill>
                        </a:rPr>
                        <a:t> vs 96%</a:t>
                      </a:r>
                      <a:endParaRPr lang="fr-FR" sz="1400" b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rgbClr val="000066"/>
                          </a:solidFill>
                        </a:rPr>
                        <a:t>0,24</a:t>
                      </a:r>
                      <a:endParaRPr lang="fr-FR" sz="1400" b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2" name="Grouper 11"/>
          <p:cNvGrpSpPr/>
          <p:nvPr/>
        </p:nvGrpSpPr>
        <p:grpSpPr>
          <a:xfrm>
            <a:off x="5292080" y="2709220"/>
            <a:ext cx="3770943" cy="3637299"/>
            <a:chOff x="5292080" y="2709220"/>
            <a:chExt cx="3770943" cy="3637299"/>
          </a:xfrm>
        </p:grpSpPr>
        <p:cxnSp>
          <p:nvCxnSpPr>
            <p:cNvPr id="39" name="Connecteur droit 38"/>
            <p:cNvCxnSpPr/>
            <p:nvPr/>
          </p:nvCxnSpPr>
          <p:spPr>
            <a:xfrm>
              <a:off x="7872793" y="2709220"/>
              <a:ext cx="0" cy="2663996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>
              <a:off x="6444208" y="2967995"/>
              <a:ext cx="1512168" cy="0"/>
            </a:xfrm>
            <a:prstGeom prst="line">
              <a:avLst/>
            </a:prstGeom>
            <a:ln w="19050">
              <a:solidFill>
                <a:srgbClr val="33339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>
            <a:xfrm>
              <a:off x="5724128" y="3507661"/>
              <a:ext cx="2160240" cy="0"/>
            </a:xfrm>
            <a:prstGeom prst="line">
              <a:avLst/>
            </a:prstGeom>
            <a:ln w="19050">
              <a:solidFill>
                <a:srgbClr val="33339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>
              <a:off x="6516216" y="3946287"/>
              <a:ext cx="1440160" cy="0"/>
            </a:xfrm>
            <a:prstGeom prst="line">
              <a:avLst/>
            </a:prstGeom>
            <a:ln w="19050">
              <a:solidFill>
                <a:srgbClr val="33339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>
              <a:off x="6516216" y="4557503"/>
              <a:ext cx="1440160" cy="0"/>
            </a:xfrm>
            <a:prstGeom prst="line">
              <a:avLst/>
            </a:prstGeom>
            <a:ln w="19050">
              <a:solidFill>
                <a:srgbClr val="33339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>
              <a:off x="6804248" y="5079325"/>
              <a:ext cx="1304528" cy="0"/>
            </a:xfrm>
            <a:prstGeom prst="line">
              <a:avLst/>
            </a:prstGeom>
            <a:ln w="19050">
              <a:solidFill>
                <a:srgbClr val="33339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/>
            <p:nvPr/>
          </p:nvCxnSpPr>
          <p:spPr>
            <a:xfrm>
              <a:off x="7956676" y="2897899"/>
              <a:ext cx="0" cy="151801"/>
            </a:xfrm>
            <a:prstGeom prst="line">
              <a:avLst/>
            </a:prstGeom>
            <a:ln w="19050">
              <a:solidFill>
                <a:srgbClr val="33339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>
              <a:off x="6444208" y="2897536"/>
              <a:ext cx="0" cy="151801"/>
            </a:xfrm>
            <a:prstGeom prst="line">
              <a:avLst/>
            </a:prstGeom>
            <a:ln w="19050">
              <a:solidFill>
                <a:srgbClr val="33339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>
              <a:off x="7884368" y="3429054"/>
              <a:ext cx="0" cy="151801"/>
            </a:xfrm>
            <a:prstGeom prst="line">
              <a:avLst/>
            </a:prstGeom>
            <a:ln w="19050">
              <a:solidFill>
                <a:srgbClr val="33339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>
              <a:off x="5735103" y="3443436"/>
              <a:ext cx="0" cy="151801"/>
            </a:xfrm>
            <a:prstGeom prst="line">
              <a:avLst/>
            </a:prstGeom>
            <a:ln w="19050">
              <a:solidFill>
                <a:srgbClr val="33339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/>
            <p:nvPr/>
          </p:nvCxnSpPr>
          <p:spPr>
            <a:xfrm>
              <a:off x="7968251" y="3864219"/>
              <a:ext cx="0" cy="151801"/>
            </a:xfrm>
            <a:prstGeom prst="line">
              <a:avLst/>
            </a:prstGeom>
            <a:ln w="19050">
              <a:solidFill>
                <a:srgbClr val="33339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/>
            <p:nvPr/>
          </p:nvCxnSpPr>
          <p:spPr>
            <a:xfrm>
              <a:off x="6516216" y="3850563"/>
              <a:ext cx="0" cy="151801"/>
            </a:xfrm>
            <a:prstGeom prst="line">
              <a:avLst/>
            </a:prstGeom>
            <a:ln w="19050">
              <a:solidFill>
                <a:srgbClr val="33339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/>
          </p:nvCxnSpPr>
          <p:spPr>
            <a:xfrm>
              <a:off x="7956376" y="4489816"/>
              <a:ext cx="0" cy="151801"/>
            </a:xfrm>
            <a:prstGeom prst="line">
              <a:avLst/>
            </a:prstGeom>
            <a:ln w="19050">
              <a:solidFill>
                <a:srgbClr val="33339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Connecteur droit 30"/>
            <p:cNvCxnSpPr/>
            <p:nvPr/>
          </p:nvCxnSpPr>
          <p:spPr>
            <a:xfrm>
              <a:off x="6516216" y="4475797"/>
              <a:ext cx="0" cy="151801"/>
            </a:xfrm>
            <a:prstGeom prst="line">
              <a:avLst/>
            </a:prstGeom>
            <a:ln w="19050">
              <a:solidFill>
                <a:srgbClr val="33339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/>
            <p:nvPr/>
          </p:nvCxnSpPr>
          <p:spPr>
            <a:xfrm>
              <a:off x="8120351" y="5012366"/>
              <a:ext cx="0" cy="151801"/>
            </a:xfrm>
            <a:prstGeom prst="line">
              <a:avLst/>
            </a:prstGeom>
            <a:ln w="19050">
              <a:solidFill>
                <a:srgbClr val="33339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/>
            <p:nvPr/>
          </p:nvCxnSpPr>
          <p:spPr>
            <a:xfrm>
              <a:off x="6804248" y="5000718"/>
              <a:ext cx="0" cy="151801"/>
            </a:xfrm>
            <a:prstGeom prst="line">
              <a:avLst/>
            </a:prstGeom>
            <a:ln w="19050">
              <a:solidFill>
                <a:srgbClr val="33339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>
              <a:off x="5508104" y="5387235"/>
              <a:ext cx="3096344" cy="0"/>
            </a:xfrm>
            <a:prstGeom prst="line">
              <a:avLst/>
            </a:prstGeom>
            <a:ln w="19050">
              <a:solidFill>
                <a:srgbClr val="000066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/>
            <p:nvPr/>
          </p:nvCxnSpPr>
          <p:spPr>
            <a:xfrm>
              <a:off x="5508104" y="5387235"/>
              <a:ext cx="0" cy="151801"/>
            </a:xfrm>
            <a:prstGeom prst="line">
              <a:avLst/>
            </a:prstGeom>
            <a:ln w="19050">
              <a:solidFill>
                <a:srgbClr val="000066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/>
            <p:nvPr/>
          </p:nvCxnSpPr>
          <p:spPr>
            <a:xfrm>
              <a:off x="6293733" y="5387235"/>
              <a:ext cx="0" cy="151801"/>
            </a:xfrm>
            <a:prstGeom prst="line">
              <a:avLst/>
            </a:prstGeom>
            <a:ln w="19050">
              <a:solidFill>
                <a:srgbClr val="000066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/>
            <p:nvPr/>
          </p:nvCxnSpPr>
          <p:spPr>
            <a:xfrm>
              <a:off x="7080705" y="5387235"/>
              <a:ext cx="0" cy="151801"/>
            </a:xfrm>
            <a:prstGeom prst="line">
              <a:avLst/>
            </a:prstGeom>
            <a:ln w="19050">
              <a:solidFill>
                <a:srgbClr val="000066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Connecteur droit 39"/>
            <p:cNvCxnSpPr/>
            <p:nvPr/>
          </p:nvCxnSpPr>
          <p:spPr>
            <a:xfrm>
              <a:off x="8626998" y="5373216"/>
              <a:ext cx="0" cy="151801"/>
            </a:xfrm>
            <a:prstGeom prst="line">
              <a:avLst/>
            </a:prstGeom>
            <a:ln w="19050">
              <a:solidFill>
                <a:srgbClr val="000066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7115430" y="2869861"/>
              <a:ext cx="144016" cy="174425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755390" y="3417351"/>
              <a:ext cx="144016" cy="174425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164288" y="3855977"/>
              <a:ext cx="144016" cy="174425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164288" y="4453173"/>
              <a:ext cx="144016" cy="174425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7380312" y="4978094"/>
              <a:ext cx="144016" cy="174425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8" name="Connecteur droit avec flèche 47"/>
            <p:cNvCxnSpPr/>
            <p:nvPr/>
          </p:nvCxnSpPr>
          <p:spPr>
            <a:xfrm flipH="1">
              <a:off x="5652120" y="5823299"/>
              <a:ext cx="2088232" cy="0"/>
            </a:xfrm>
            <a:prstGeom prst="straightConnector1">
              <a:avLst/>
            </a:prstGeom>
            <a:ln w="19050">
              <a:solidFill>
                <a:srgbClr val="000066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Connecteur droit avec flèche 48"/>
            <p:cNvCxnSpPr/>
            <p:nvPr/>
          </p:nvCxnSpPr>
          <p:spPr>
            <a:xfrm>
              <a:off x="7956376" y="5823299"/>
              <a:ext cx="648072" cy="0"/>
            </a:xfrm>
            <a:prstGeom prst="straightConnector1">
              <a:avLst/>
            </a:prstGeom>
            <a:ln w="19050">
              <a:solidFill>
                <a:srgbClr val="000066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ZoneTexte 50"/>
            <p:cNvSpPr txBox="1"/>
            <p:nvPr/>
          </p:nvSpPr>
          <p:spPr>
            <a:xfrm>
              <a:off x="5940152" y="5823299"/>
              <a:ext cx="14285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/>
                <a:t>Group 5 </a:t>
              </a:r>
              <a:r>
                <a:rPr lang="fr-FR" sz="1400" b="1" dirty="0" err="1" smtClean="0"/>
                <a:t>better</a:t>
              </a:r>
              <a:endParaRPr lang="fr-FR" sz="1400" b="1" dirty="0"/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7812360" y="5823299"/>
              <a:ext cx="12506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 err="1" smtClean="0"/>
                <a:t>Comparator</a:t>
              </a:r>
              <a:r>
                <a:rPr lang="fr-FR" sz="1400" b="1" dirty="0" smtClean="0"/>
                <a:t> </a:t>
              </a:r>
              <a:br>
                <a:rPr lang="fr-FR" sz="1400" b="1" dirty="0" smtClean="0"/>
              </a:br>
              <a:r>
                <a:rPr lang="fr-FR" sz="1400" b="1" dirty="0" smtClean="0"/>
                <a:t>group </a:t>
              </a:r>
              <a:r>
                <a:rPr lang="fr-FR" sz="1400" b="1" dirty="0" err="1" smtClean="0"/>
                <a:t>better</a:t>
              </a:r>
              <a:endParaRPr lang="fr-FR" sz="1400" b="1" dirty="0"/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5292080" y="5474448"/>
              <a:ext cx="405880" cy="3354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-30</a:t>
              </a:r>
              <a:endParaRPr lang="fr-FR" sz="1200" b="1" dirty="0"/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6084168" y="5474448"/>
              <a:ext cx="405880" cy="3354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-20</a:t>
              </a:r>
              <a:endParaRPr lang="fr-FR" sz="1200" b="1" dirty="0"/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6876256" y="5474448"/>
              <a:ext cx="405880" cy="3354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-10</a:t>
              </a:r>
              <a:endParaRPr lang="fr-FR" sz="1200" b="1" dirty="0"/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7751469" y="5474448"/>
              <a:ext cx="269626" cy="3354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0</a:t>
              </a:r>
              <a:endParaRPr lang="fr-FR" sz="1200" b="1" dirty="0"/>
            </a:p>
          </p:txBody>
        </p:sp>
        <p:sp>
          <p:nvSpPr>
            <p:cNvPr id="57" name="ZoneTexte 56"/>
            <p:cNvSpPr txBox="1"/>
            <p:nvPr/>
          </p:nvSpPr>
          <p:spPr>
            <a:xfrm>
              <a:off x="8424049" y="5474448"/>
              <a:ext cx="354584" cy="3354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10</a:t>
              </a:r>
              <a:endParaRPr lang="fr-FR" sz="1200" b="1" dirty="0"/>
            </a:p>
          </p:txBody>
        </p:sp>
      </p:grpSp>
      <p:sp>
        <p:nvSpPr>
          <p:cNvPr id="47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208143" cy="976313"/>
          </a:xfrm>
        </p:spPr>
        <p:txBody>
          <a:bodyPr/>
          <a:lstStyle/>
          <a:p>
            <a:pPr lvl="0"/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AVIATOR Study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paritepravir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/ritonavir </a:t>
            </a:r>
            <a:r>
              <a:rPr lang="en-US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ribavirin in genotype 1</a:t>
            </a:r>
            <a:endParaRPr lang="en-US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50" name="Grouper 49"/>
          <p:cNvGrpSpPr/>
          <p:nvPr/>
        </p:nvGrpSpPr>
        <p:grpSpPr>
          <a:xfrm>
            <a:off x="0" y="6525344"/>
            <a:ext cx="899592" cy="332656"/>
            <a:chOff x="0" y="6525344"/>
            <a:chExt cx="899592" cy="332656"/>
          </a:xfrm>
        </p:grpSpPr>
        <p:sp>
          <p:nvSpPr>
            <p:cNvPr id="58" name="AutoShape 162"/>
            <p:cNvSpPr>
              <a:spLocks noChangeArrowheads="1"/>
            </p:cNvSpPr>
            <p:nvPr/>
          </p:nvSpPr>
          <p:spPr bwMode="auto">
            <a:xfrm>
              <a:off x="0" y="6570558"/>
              <a:ext cx="899592" cy="287442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0" name="ZoneTexte 23"/>
            <p:cNvSpPr txBox="1">
              <a:spLocks noChangeArrowheads="1"/>
            </p:cNvSpPr>
            <p:nvPr/>
          </p:nvSpPr>
          <p:spPr bwMode="auto">
            <a:xfrm>
              <a:off x="51355" y="6525344"/>
              <a:ext cx="848237" cy="276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AVIATOR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Resistance emergence</a:t>
            </a:r>
          </a:p>
          <a:p>
            <a:pPr lvl="1"/>
            <a:r>
              <a:rPr lang="en-US" sz="2000" dirty="0" smtClean="0"/>
              <a:t>No variants at  relapse in 7/10 patients in the 8-week groups</a:t>
            </a:r>
          </a:p>
          <a:p>
            <a:pPr lvl="1"/>
            <a:r>
              <a:rPr lang="en-US" sz="2000" dirty="0" smtClean="0"/>
              <a:t>In the 12-week and 24-week groups, 31/32 samples at breakthrough or relapse showed emergence of resistant variants. Most common :</a:t>
            </a:r>
          </a:p>
          <a:p>
            <a:pPr lvl="2"/>
            <a:r>
              <a:rPr lang="en-US" sz="1800" dirty="0" smtClean="0"/>
              <a:t>NS3 : position 168</a:t>
            </a:r>
          </a:p>
          <a:p>
            <a:pPr lvl="2"/>
            <a:r>
              <a:rPr lang="en-US" sz="1800" dirty="0" smtClean="0"/>
              <a:t>NS5A : positions 28 and 30</a:t>
            </a:r>
          </a:p>
          <a:p>
            <a:pPr lvl="2"/>
            <a:r>
              <a:rPr lang="en-US" sz="1800" dirty="0" smtClean="0"/>
              <a:t>NS5B : position 556</a:t>
            </a:r>
          </a:p>
          <a:p>
            <a:pPr lvl="2"/>
            <a:endParaRPr lang="en-US" dirty="0"/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104762" y="6574299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Kowdley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KV. NEJM 2013; 370:222-32</a:t>
            </a:r>
            <a:endParaRPr lang="en-US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208143" cy="976313"/>
          </a:xfrm>
        </p:spPr>
        <p:txBody>
          <a:bodyPr/>
          <a:lstStyle/>
          <a:p>
            <a:pPr lvl="0"/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AVIATOR Study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paritepravir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/ritonavir </a:t>
            </a:r>
            <a:r>
              <a:rPr lang="en-US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ribavirin in genotype 1</a:t>
            </a:r>
            <a:endParaRPr lang="en-US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0" name="Grouper 9"/>
          <p:cNvGrpSpPr/>
          <p:nvPr/>
        </p:nvGrpSpPr>
        <p:grpSpPr>
          <a:xfrm>
            <a:off x="0" y="6525344"/>
            <a:ext cx="899592" cy="332656"/>
            <a:chOff x="0" y="6525344"/>
            <a:chExt cx="899592" cy="332656"/>
          </a:xfrm>
        </p:grpSpPr>
        <p:sp>
          <p:nvSpPr>
            <p:cNvPr id="11" name="AutoShape 162"/>
            <p:cNvSpPr>
              <a:spLocks noChangeArrowheads="1"/>
            </p:cNvSpPr>
            <p:nvPr/>
          </p:nvSpPr>
          <p:spPr bwMode="auto">
            <a:xfrm>
              <a:off x="0" y="6570558"/>
              <a:ext cx="899592" cy="287442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" name="ZoneTexte 23"/>
            <p:cNvSpPr txBox="1">
              <a:spLocks noChangeArrowheads="1"/>
            </p:cNvSpPr>
            <p:nvPr/>
          </p:nvSpPr>
          <p:spPr bwMode="auto">
            <a:xfrm>
              <a:off x="51355" y="6525344"/>
              <a:ext cx="848237" cy="276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AVIATOR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83830"/>
              </p:ext>
            </p:extLst>
          </p:nvPr>
        </p:nvGraphicFramePr>
        <p:xfrm>
          <a:off x="92208" y="1648663"/>
          <a:ext cx="8944288" cy="3322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9021"/>
                <a:gridCol w="688796"/>
                <a:gridCol w="717496"/>
                <a:gridCol w="660098"/>
                <a:gridCol w="662371"/>
                <a:gridCol w="759301"/>
                <a:gridCol w="788217"/>
                <a:gridCol w="730386"/>
                <a:gridCol w="759301"/>
                <a:gridCol w="759301"/>
              </a:tblGrid>
              <a:tr h="282227">
                <a:tc>
                  <a:txBody>
                    <a:bodyPr/>
                    <a:lstStyle/>
                    <a:p>
                      <a:endParaRPr lang="fr-FR" sz="16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fr-FR" sz="1600" b="1" dirty="0" err="1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Treatment-Naïve</a:t>
                      </a:r>
                      <a:endParaRPr lang="fr-FR" sz="16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600" b="1" dirty="0" err="1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Null</a:t>
                      </a:r>
                      <a:r>
                        <a:rPr lang="fr-FR" sz="1600" b="1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fr-FR" sz="1600" b="1" dirty="0" err="1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responder</a:t>
                      </a:r>
                      <a:endParaRPr lang="fr-FR" sz="16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1242">
                <a:tc>
                  <a:txBody>
                    <a:bodyPr/>
                    <a:lstStyle/>
                    <a:p>
                      <a:r>
                        <a:rPr lang="fr-FR" sz="1400" b="1" dirty="0" err="1" smtClean="0">
                          <a:solidFill>
                            <a:srgbClr val="000066"/>
                          </a:solidFill>
                        </a:rPr>
                        <a:t>Treatment</a:t>
                      </a:r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 group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 smtClean="0">
                          <a:solidFill>
                            <a:srgbClr val="000066"/>
                          </a:solidFill>
                        </a:rPr>
                        <a:t>P/r/O/D/R-8</a:t>
                      </a:r>
                      <a:endParaRPr lang="fr-FR" sz="13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 smtClean="0">
                          <a:solidFill>
                            <a:srgbClr val="000066"/>
                          </a:solidFill>
                        </a:rPr>
                        <a:t>P/r/D/R-12</a:t>
                      </a:r>
                      <a:endParaRPr lang="fr-FR" sz="13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 smtClean="0">
                          <a:solidFill>
                            <a:srgbClr val="000066"/>
                          </a:solidFill>
                        </a:rPr>
                        <a:t>P/r/O/R-12</a:t>
                      </a:r>
                      <a:endParaRPr lang="fr-FR" sz="13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 smtClean="0">
                          <a:solidFill>
                            <a:srgbClr val="000066"/>
                          </a:solidFill>
                        </a:rPr>
                        <a:t>P/r/O/D-12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 smtClean="0">
                          <a:solidFill>
                            <a:srgbClr val="000066"/>
                          </a:solidFill>
                        </a:rPr>
                        <a:t>P/r/O/D/R-12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 smtClean="0">
                          <a:solidFill>
                            <a:srgbClr val="000066"/>
                          </a:solidFill>
                        </a:rPr>
                        <a:t>P/r/O/D/R-24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 smtClean="0">
                          <a:solidFill>
                            <a:srgbClr val="000066"/>
                          </a:solidFill>
                        </a:rPr>
                        <a:t>P/r/O/R-12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 smtClean="0">
                          <a:solidFill>
                            <a:srgbClr val="000066"/>
                          </a:solidFill>
                        </a:rPr>
                        <a:t>P/r/O/D/R-12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 smtClean="0">
                          <a:solidFill>
                            <a:srgbClr val="000066"/>
                          </a:solidFill>
                        </a:rPr>
                        <a:t>P/r/O/D/R-24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70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Discontinuation</a:t>
                      </a:r>
                      <a:r>
                        <a:rPr lang="fr-FR" sz="1400" b="1" baseline="0" dirty="0" smtClean="0">
                          <a:solidFill>
                            <a:srgbClr val="000066"/>
                          </a:solidFill>
                        </a:rPr>
                        <a:t> due to AE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3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6570">
                <a:tc>
                  <a:txBody>
                    <a:bodyPr/>
                    <a:lstStyle/>
                    <a:p>
                      <a:r>
                        <a:rPr lang="fr-FR" sz="1400" b="1" dirty="0" err="1" smtClean="0">
                          <a:solidFill>
                            <a:srgbClr val="000066"/>
                          </a:solidFill>
                        </a:rPr>
                        <a:t>Serious</a:t>
                      </a:r>
                      <a:r>
                        <a:rPr lang="fr-FR" sz="1400" b="1" baseline="0" dirty="0" smtClean="0">
                          <a:solidFill>
                            <a:srgbClr val="000066"/>
                          </a:solidFill>
                        </a:rPr>
                        <a:t> AE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70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Common AE (&gt; 20%)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334163">
                <a:tc>
                  <a:txBody>
                    <a:bodyPr/>
                    <a:lstStyle/>
                    <a:p>
                      <a:pPr lvl="1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Fatigue</a:t>
                      </a:r>
                    </a:p>
                    <a:p>
                      <a:pPr lvl="1"/>
                      <a:r>
                        <a:rPr lang="fr-FR" sz="1400" b="1" dirty="0" err="1" smtClean="0">
                          <a:solidFill>
                            <a:srgbClr val="000066"/>
                          </a:solidFill>
                        </a:rPr>
                        <a:t>Headache</a:t>
                      </a:r>
                      <a:endParaRPr lang="fr-FR" sz="1400" b="1" dirty="0" smtClean="0">
                        <a:solidFill>
                          <a:srgbClr val="000066"/>
                        </a:solidFill>
                      </a:endParaRPr>
                    </a:p>
                    <a:p>
                      <a:pPr lvl="1"/>
                      <a:r>
                        <a:rPr lang="fr-FR" sz="1400" b="1" dirty="0" err="1" smtClean="0">
                          <a:solidFill>
                            <a:srgbClr val="000066"/>
                          </a:solidFill>
                        </a:rPr>
                        <a:t>Nausea</a:t>
                      </a:r>
                      <a:endParaRPr lang="fr-FR" sz="1400" b="1" dirty="0" smtClean="0">
                        <a:solidFill>
                          <a:srgbClr val="000066"/>
                        </a:solidFill>
                      </a:endParaRPr>
                    </a:p>
                    <a:p>
                      <a:pPr lvl="1"/>
                      <a:r>
                        <a:rPr lang="fr-FR" sz="1400" b="1" dirty="0" err="1" smtClean="0">
                          <a:solidFill>
                            <a:srgbClr val="000066"/>
                          </a:solidFill>
                        </a:rPr>
                        <a:t>Insomnia</a:t>
                      </a:r>
                      <a:endParaRPr lang="fr-FR" sz="1400" b="1" dirty="0" smtClean="0">
                        <a:solidFill>
                          <a:srgbClr val="000066"/>
                        </a:solidFill>
                      </a:endParaRPr>
                    </a:p>
                    <a:p>
                      <a:pPr lvl="1"/>
                      <a:r>
                        <a:rPr lang="fr-FR" sz="1400" b="1" dirty="0" err="1" smtClean="0">
                          <a:solidFill>
                            <a:srgbClr val="000066"/>
                          </a:solidFill>
                        </a:rPr>
                        <a:t>Diarrhea</a:t>
                      </a:r>
                      <a:endParaRPr lang="fr-FR" sz="1400" b="1" dirty="0" smtClean="0">
                        <a:solidFill>
                          <a:srgbClr val="000066"/>
                        </a:solidFill>
                      </a:endParaRPr>
                    </a:p>
                    <a:p>
                      <a:pPr lvl="1"/>
                      <a:r>
                        <a:rPr lang="fr-FR" sz="1400" b="1" dirty="0" err="1" smtClean="0">
                          <a:solidFill>
                            <a:srgbClr val="000066"/>
                          </a:solidFill>
                        </a:rPr>
                        <a:t>Asthenia</a:t>
                      </a:r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</a:p>
                    <a:p>
                      <a:pPr lvl="1"/>
                      <a:r>
                        <a:rPr lang="fr-FR" sz="1400" b="1" dirty="0" err="1" smtClean="0">
                          <a:solidFill>
                            <a:srgbClr val="000066"/>
                          </a:solidFill>
                        </a:rPr>
                        <a:t>Cough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36%</a:t>
                      </a:r>
                      <a:br>
                        <a:rPr lang="fr-FR" sz="1400" b="1" dirty="0" smtClean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35%</a:t>
                      </a:r>
                      <a:br>
                        <a:rPr lang="fr-FR" sz="1400" b="1" dirty="0" smtClean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15%</a:t>
                      </a:r>
                      <a:br>
                        <a:rPr lang="fr-FR" sz="1400" b="1" dirty="0" smtClean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12%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10%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9%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15%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32%</a:t>
                      </a:r>
                      <a:br>
                        <a:rPr lang="fr-FR" sz="1400" b="1" dirty="0" smtClean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32%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17%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20%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24%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2%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12%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28%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29%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20%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11%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10%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10%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14%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20%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19%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14%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8%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16%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6%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3%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28%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27%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24%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20%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13%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4%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10%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38%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36%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25%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25%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14%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15%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15%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27%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33%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13%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18%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16%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22%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16%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27%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29%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20%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13%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18%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9%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7%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21%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33%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19%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16%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19%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9%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21%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79512" y="4974852"/>
            <a:ext cx="8692671" cy="536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CC3300"/>
              </a:buClr>
            </a:pPr>
            <a:r>
              <a:rPr lang="en-US" sz="14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P/r : co-formulated </a:t>
            </a:r>
            <a:r>
              <a:rPr lang="en-US" sz="1400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US" sz="14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1400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rironavir</a:t>
            </a:r>
            <a:r>
              <a:rPr lang="en-US" sz="14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: 100/100 or 150/100 or 200/100 mg </a:t>
            </a:r>
            <a:r>
              <a:rPr lang="en-US" sz="1400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qd</a:t>
            </a:r>
            <a:endParaRPr lang="en-US" sz="1400" dirty="0" smtClean="0">
              <a:solidFill>
                <a:srgbClr val="000066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CC3300"/>
              </a:buClr>
            </a:pPr>
            <a:r>
              <a:rPr lang="en-US" sz="14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O : </a:t>
            </a:r>
            <a:r>
              <a:rPr lang="en-US" sz="1400" dirty="0" err="1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o</a:t>
            </a:r>
            <a:r>
              <a:rPr lang="en-US" sz="1400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mbitasvir</a:t>
            </a:r>
            <a:r>
              <a:rPr lang="en-US" sz="14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; D : </a:t>
            </a:r>
            <a:r>
              <a:rPr lang="en-US" sz="1400" dirty="0" err="1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d</a:t>
            </a:r>
            <a:r>
              <a:rPr lang="en-US" sz="1400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asabuvir</a:t>
            </a:r>
            <a:r>
              <a:rPr lang="en-US" sz="14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; R : </a:t>
            </a:r>
            <a:r>
              <a:rPr lang="en-US" sz="1400" dirty="0" err="1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US" sz="1400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ibavirin</a:t>
            </a:r>
            <a:r>
              <a:rPr lang="en-US" sz="14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; 8 : 8 weeks ; 12 : 12 weeks ; 24 : 24 weeks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971549" y="1295400"/>
            <a:ext cx="7987723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8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</a:t>
            </a:r>
            <a:endParaRPr lang="en-US" sz="2800" b="1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6033" y="5572452"/>
            <a:ext cx="88923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eaLnBrk="0" fontAlgn="base" hangingPunct="0"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  <a:defRPr/>
            </a:pPr>
            <a:r>
              <a:rPr lang="en-US" sz="2400" b="1" kern="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Grade 3-4 laboratory abnormalities</a:t>
            </a:r>
          </a:p>
          <a:p>
            <a:pPr marL="800100" lvl="1" indent="-342900" defTabSz="914400" eaLnBrk="0" fontAlgn="base" hangingPunct="0"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  <a:defRPr/>
            </a:pPr>
            <a:r>
              <a:rPr lang="en-US" sz="1600" kern="0" dirty="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Grade 3 elevation of </a:t>
            </a:r>
            <a:r>
              <a:rPr lang="en-US" sz="1600" kern="0" dirty="0" err="1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bilirubin</a:t>
            </a:r>
            <a:r>
              <a:rPr lang="en-US" sz="1600" kern="0" dirty="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, n = 11 (2%) with no concomitant AST/ALT elevation</a:t>
            </a:r>
          </a:p>
          <a:p>
            <a:pPr marL="800100" lvl="1" indent="-342900" defTabSz="914400" eaLnBrk="0" fontAlgn="base" hangingPunct="0"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  <a:defRPr/>
            </a:pPr>
            <a:r>
              <a:rPr lang="en-US" sz="1600" kern="0" dirty="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Grade 3 ALT elevation, n = 5 (1%), Grade 3-4 Triglycerides, n = 7 (1%), Anemia : 5%</a:t>
            </a:r>
            <a:endParaRPr lang="en-US" sz="2000" kern="0" baseline="-25000" dirty="0" smtClean="0"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6104762" y="6574299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Kowdley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KV. NEJM 2013; 370:222-32</a:t>
            </a:r>
            <a:endParaRPr lang="en-US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208143" cy="976313"/>
          </a:xfrm>
        </p:spPr>
        <p:txBody>
          <a:bodyPr/>
          <a:lstStyle/>
          <a:p>
            <a:pPr lvl="0"/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AVIATOR Study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paritepravir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/ritonavir </a:t>
            </a:r>
            <a:r>
              <a:rPr lang="en-US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ribavirin in genotype 1</a:t>
            </a:r>
            <a:endParaRPr lang="en-US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5" name="Grouper 14"/>
          <p:cNvGrpSpPr/>
          <p:nvPr/>
        </p:nvGrpSpPr>
        <p:grpSpPr>
          <a:xfrm>
            <a:off x="0" y="6525344"/>
            <a:ext cx="899592" cy="332656"/>
            <a:chOff x="0" y="6525344"/>
            <a:chExt cx="899592" cy="332656"/>
          </a:xfrm>
        </p:grpSpPr>
        <p:sp>
          <p:nvSpPr>
            <p:cNvPr id="16" name="AutoShape 162"/>
            <p:cNvSpPr>
              <a:spLocks noChangeArrowheads="1"/>
            </p:cNvSpPr>
            <p:nvPr/>
          </p:nvSpPr>
          <p:spPr bwMode="auto">
            <a:xfrm>
              <a:off x="0" y="6570558"/>
              <a:ext cx="899592" cy="287442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7" name="ZoneTexte 23"/>
            <p:cNvSpPr txBox="1">
              <a:spLocks noChangeArrowheads="1"/>
            </p:cNvSpPr>
            <p:nvPr/>
          </p:nvSpPr>
          <p:spPr bwMode="auto">
            <a:xfrm>
              <a:off x="51355" y="6525344"/>
              <a:ext cx="848237" cy="276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AVIATOR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>
          <a:xfrm>
            <a:off x="539552" y="1268760"/>
            <a:ext cx="8351838" cy="4824412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  <a:endParaRPr lang="en-US" sz="2400" b="1" dirty="0" smtClean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300"/>
              </a:spcBef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In this phase </a:t>
            </a:r>
            <a:r>
              <a:rPr lang="en-US" dirty="0" err="1" smtClean="0">
                <a:ea typeface="ＭＳ Ｐゴシック" pitchFamily="-1" charset="-128"/>
                <a:cs typeface="ＭＳ Ｐゴシック" pitchFamily="-1" charset="-128"/>
              </a:rPr>
              <a:t>IIb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 study, all-oral regimens of antiviral agents and RBV were effective both in non-cirrhotic patients with HCV genotype 1 infection who had not received therapy previously and in those who had not had a response to prior therapy</a:t>
            </a:r>
          </a:p>
          <a:p>
            <a:pPr lvl="1">
              <a:spcBef>
                <a:spcPts val="300"/>
              </a:spcBef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Rates of SVR</a:t>
            </a:r>
            <a:r>
              <a:rPr lang="en-US" baseline="-25000" dirty="0" smtClean="0">
                <a:ea typeface="ＭＳ Ｐゴシック" pitchFamily="-1" charset="-128"/>
                <a:cs typeface="ＭＳ Ｐゴシック" pitchFamily="-1" charset="-128"/>
              </a:rPr>
              <a:t>24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 ranged from 83% to 100%</a:t>
            </a:r>
            <a:r>
              <a:rPr lang="en-US" dirty="0" smtClean="0"/>
              <a:t> 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Among previously untreated patients, the rate of treatment failure was lower among those receiving the triple combination of </a:t>
            </a:r>
            <a:r>
              <a:rPr lang="en-US" dirty="0" err="1" smtClean="0"/>
              <a:t>paritaprevir</a:t>
            </a:r>
            <a:r>
              <a:rPr lang="en-US" dirty="0" smtClean="0"/>
              <a:t>/ritonavir + </a:t>
            </a:r>
            <a:r>
              <a:rPr lang="en-US" dirty="0" err="1" smtClean="0"/>
              <a:t>ombitasvir</a:t>
            </a:r>
            <a:r>
              <a:rPr lang="en-US" dirty="0" smtClean="0"/>
              <a:t> + </a:t>
            </a:r>
            <a:r>
              <a:rPr lang="en-US" dirty="0" err="1" smtClean="0"/>
              <a:t>dasabuvir</a:t>
            </a:r>
            <a:r>
              <a:rPr lang="en-US" dirty="0" smtClean="0"/>
              <a:t> </a:t>
            </a:r>
            <a:r>
              <a:rPr lang="en-US" dirty="0"/>
              <a:t>+</a:t>
            </a:r>
            <a:r>
              <a:rPr lang="en-US" dirty="0" smtClean="0"/>
              <a:t> RBV for 12 weeks than among those who received the same regimen for 8 weeks and among those who received fewer agents; extending the treatment to 24 weeks offered no further benefit</a:t>
            </a:r>
          </a:p>
          <a:p>
            <a:pPr lvl="2">
              <a:spcBef>
                <a:spcPts val="300"/>
              </a:spcBef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Higher number of relapses in 3D + RBV 8 weeks </a:t>
            </a:r>
            <a:r>
              <a:rPr lang="en-US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 12 weeks</a:t>
            </a:r>
            <a:endParaRPr lang="en-US" sz="1800" dirty="0" smtClean="0"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300"/>
              </a:spcBef>
            </a:pPr>
            <a:r>
              <a:rPr lang="en-US" dirty="0" err="1" smtClean="0"/>
              <a:t>Paritaprevir</a:t>
            </a:r>
            <a:r>
              <a:rPr lang="en-US" dirty="0" smtClean="0"/>
              <a:t>/ritonavir + </a:t>
            </a:r>
            <a:r>
              <a:rPr lang="en-US" dirty="0" err="1" smtClean="0"/>
              <a:t>ombitasvir</a:t>
            </a:r>
            <a:r>
              <a:rPr lang="en-US" dirty="0" smtClean="0"/>
              <a:t> + </a:t>
            </a:r>
            <a:r>
              <a:rPr lang="en-US" dirty="0" err="1" smtClean="0"/>
              <a:t>dasabuvir</a:t>
            </a:r>
            <a:r>
              <a:rPr lang="en-US" dirty="0" smtClean="0"/>
              <a:t> </a:t>
            </a:r>
            <a:r>
              <a:rPr lang="en-US" dirty="0"/>
              <a:t>+</a:t>
            </a:r>
            <a:r>
              <a:rPr lang="en-US" dirty="0" smtClean="0"/>
              <a:t> RBV for 12 weeks was associated with 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baseline="-25000" dirty="0" smtClean="0">
                <a:ea typeface="ＭＳ Ｐゴシック" pitchFamily="-1" charset="-128"/>
                <a:cs typeface="ＭＳ Ｐゴシック" pitchFamily="-1" charset="-128"/>
              </a:rPr>
              <a:t>24</a:t>
            </a:r>
            <a:r>
              <a:rPr lang="en-US" dirty="0" smtClean="0">
                <a:cs typeface="ＭＳ Ｐゴシック" pitchFamily="-1" charset="-128"/>
              </a:rPr>
              <a:t> </a:t>
            </a:r>
            <a:r>
              <a:rPr lang="en-US" dirty="0" smtClean="0"/>
              <a:t>of 93% in null responders to prior therapy </a:t>
            </a:r>
            <a:endParaRPr lang="en-US" dirty="0" smtClean="0"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300"/>
              </a:spcBef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For genotype 1b, all regimens led to SVR</a:t>
            </a:r>
            <a:r>
              <a:rPr lang="en-US" baseline="-25000" dirty="0" smtClean="0">
                <a:ea typeface="ＭＳ Ｐゴシック" pitchFamily="-1" charset="-128"/>
                <a:cs typeface="ＭＳ Ｐゴシック" pitchFamily="-1" charset="-128"/>
              </a:rPr>
              <a:t>24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 of 94%-100% with only 1/24 relapse in the 8-week group </a:t>
            </a:r>
          </a:p>
        </p:txBody>
      </p:sp>
      <p:grpSp>
        <p:nvGrpSpPr>
          <p:cNvPr id="8" name="Grouper 7"/>
          <p:cNvGrpSpPr/>
          <p:nvPr/>
        </p:nvGrpSpPr>
        <p:grpSpPr>
          <a:xfrm>
            <a:off x="0" y="6525344"/>
            <a:ext cx="899592" cy="332656"/>
            <a:chOff x="0" y="6525344"/>
            <a:chExt cx="899592" cy="332656"/>
          </a:xfrm>
        </p:grpSpPr>
        <p:sp>
          <p:nvSpPr>
            <p:cNvPr id="4" name="AutoShape 162"/>
            <p:cNvSpPr>
              <a:spLocks noChangeArrowheads="1"/>
            </p:cNvSpPr>
            <p:nvPr/>
          </p:nvSpPr>
          <p:spPr bwMode="auto">
            <a:xfrm>
              <a:off x="0" y="6570558"/>
              <a:ext cx="899592" cy="287442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" name="ZoneTexte 23"/>
            <p:cNvSpPr txBox="1">
              <a:spLocks noChangeArrowheads="1"/>
            </p:cNvSpPr>
            <p:nvPr/>
          </p:nvSpPr>
          <p:spPr bwMode="auto">
            <a:xfrm>
              <a:off x="51355" y="6525344"/>
              <a:ext cx="848237" cy="276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AVIATOR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104762" y="6574299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Kowdley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KV. NEJM 2013; 370:222-32</a:t>
            </a:r>
            <a:endParaRPr lang="en-US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208143" cy="976313"/>
          </a:xfrm>
        </p:spPr>
        <p:txBody>
          <a:bodyPr/>
          <a:lstStyle/>
          <a:p>
            <a:pPr lvl="0"/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AVIATOR Study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paritepravir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/ritonavir </a:t>
            </a:r>
            <a:r>
              <a:rPr lang="en-US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ribavirin in genotype 1</a:t>
            </a:r>
            <a:endParaRPr lang="en-US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8"/>
</p:tagLst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1817</TotalTime>
  <Words>1312</Words>
  <Application>Microsoft Office PowerPoint</Application>
  <PresentationFormat>Affichage à l'écran (4:3)</PresentationFormat>
  <Paragraphs>333</Paragraphs>
  <Slides>8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HCV-trials.com 2015 </vt:lpstr>
      <vt:lpstr>Présentation PowerPoint</vt:lpstr>
      <vt:lpstr>AVIATOR Study: paritepravir/ritonavir + ombitasvir + dasabuvir + ribavirin in genotype 1</vt:lpstr>
      <vt:lpstr>AVIATOR Study: paritepravir/ritonavir + ombitasvir + dasabuvir + ribavirin in genotype 1</vt:lpstr>
      <vt:lpstr>AVIATOR Study: paritepravir/ritonavir + ombitasvir + dasabuvir + ribavirin in genotype 1</vt:lpstr>
      <vt:lpstr>AVIATOR Study: paritepravir/ritonavir + ombitasvir + dasabuvir + ribavirin in genotype 1</vt:lpstr>
      <vt:lpstr>AVIATOR Study: paritepravir/ritonavir + ombitasvir + dasabuvir + ribavirin in genotype 1</vt:lpstr>
      <vt:lpstr>AVIATOR Study: paritepravir/ritonavir + ombitasvir + dasabuvir + ribavirin in genotype 1</vt:lpstr>
      <vt:lpstr>AVIATOR Study: paritepravir/ritonavir + ombitasvir + dasabuvir + ribavirin in genotype 1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Ludo</cp:lastModifiedBy>
  <cp:revision>105</cp:revision>
  <dcterms:created xsi:type="dcterms:W3CDTF">2010-10-19T10:42:50Z</dcterms:created>
  <dcterms:modified xsi:type="dcterms:W3CDTF">2015-09-22T12:11:15Z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56E846C2-D98C-4B45-88D4-C4D40A90541E</vt:lpwstr>
  </property>
  <property fmtid="{D5CDD505-2E9C-101B-9397-08002B2CF9AE}" pid="3" name="ArticulatePath">
    <vt:lpwstr>aviator</vt:lpwstr>
  </property>
</Properties>
</file>