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06" r:id="rId2"/>
    <p:sldId id="307" r:id="rId3"/>
    <p:sldId id="308" r:id="rId4"/>
    <p:sldId id="309" r:id="rId5"/>
    <p:sldId id="310" r:id="rId6"/>
    <p:sldId id="311" r:id="rId7"/>
    <p:sldId id="312" r:id="rId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FF"/>
    <a:srgbClr val="000099"/>
    <a:srgbClr val="006666"/>
    <a:srgbClr val="008000"/>
    <a:srgbClr val="000066"/>
    <a:srgbClr val="CCFFCC"/>
    <a:srgbClr val="00B200"/>
    <a:srgbClr val="3333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>
      <p:cViewPr>
        <p:scale>
          <a:sx n="100" d="100"/>
          <a:sy n="100" d="100"/>
        </p:scale>
        <p:origin x="-2694" y="-234"/>
      </p:cViewPr>
      <p:guideLst>
        <p:guide orient="horz"/>
        <p:guide pos="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22209087527709"/>
          <c:y val="8.8437566877695689E-2"/>
          <c:w val="0.86871522309711346"/>
          <c:h val="0.791954616724984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16</c:v>
                </c:pt>
              </c:strCache>
            </c:strRef>
          </c:tx>
          <c:spPr>
            <a:solidFill>
              <a:srgbClr val="00B200"/>
            </a:solidFill>
            <a:ln w="9525">
              <a:solidFill>
                <a:schemeClr val="bg1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7.608927488718425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2124860968664544E-16"/>
                  <c:y val="-5.174070692328523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3399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Sheet1!$B$8:$B$9</c:f>
                <c:numCache>
                  <c:formatCode>General</c:formatCode>
                  <c:ptCount val="2"/>
                  <c:pt idx="0">
                    <c:v>11.600000000000001</c:v>
                  </c:pt>
                  <c:pt idx="1">
                    <c:v>6.5</c:v>
                  </c:pt>
                </c:numCache>
              </c:numRef>
            </c:plus>
            <c:minus>
              <c:numRef>
                <c:f>Sheet1!$C$8:$C$9</c:f>
                <c:numCache>
                  <c:formatCode>General</c:formatCode>
                  <c:ptCount val="2"/>
                  <c:pt idx="0">
                    <c:v>27.200000000000003</c:v>
                  </c:pt>
                  <c:pt idx="1">
                    <c:v>7.2000000000000028</c:v>
                  </c:pt>
                </c:numCache>
              </c:numRef>
            </c:minus>
            <c:spPr>
              <a:ln>
                <a:solidFill>
                  <a:srgbClr val="333399"/>
                </a:solidFill>
              </a:ln>
            </c:spPr>
          </c:errBar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86.7</c:v>
                </c:pt>
                <c:pt idx="1">
                  <c:v>70.7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24</c:v>
                </c:pt>
              </c:strCache>
            </c:strRef>
          </c:tx>
          <c:spPr>
            <a:solidFill>
              <a:srgbClr val="006666"/>
            </a:solidFill>
            <a:ln w="9525">
              <a:solidFill>
                <a:schemeClr val="bg1">
                  <a:lumMod val="75000"/>
                </a:schemeClr>
              </a:solidFill>
            </a:ln>
          </c:spPr>
          <c:invertIfNegative val="0"/>
          <c:dLbls>
            <c:dLbl>
              <c:idx val="1"/>
              <c:layout>
                <c:manualLayout>
                  <c:x val="0"/>
                  <c:y val="-3.043570995487374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3399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Sheet1!$D$8:$D$9</c:f>
                <c:numCache>
                  <c:formatCode>General</c:formatCode>
                  <c:ptCount val="2"/>
                  <c:pt idx="0">
                    <c:v>0</c:v>
                  </c:pt>
                  <c:pt idx="1">
                    <c:v>5</c:v>
                  </c:pt>
                </c:numCache>
              </c:numRef>
            </c:plus>
            <c:minus>
              <c:numRef>
                <c:f>Sheet1!$E$8:$E$9</c:f>
                <c:numCache>
                  <c:formatCode>General</c:formatCode>
                  <c:ptCount val="2"/>
                  <c:pt idx="0">
                    <c:v>19.5</c:v>
                  </c:pt>
                  <c:pt idx="1">
                    <c:v>6.1999999999999886</c:v>
                  </c:pt>
                </c:numCache>
              </c:numRef>
            </c:minus>
            <c:spPr>
              <a:ln>
                <a:solidFill>
                  <a:srgbClr val="333399"/>
                </a:solidFill>
              </a:ln>
            </c:spPr>
          </c:errBar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100</c:v>
                </c:pt>
                <c:pt idx="1">
                  <c:v>84.1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12</c:v>
                </c:pt>
              </c:strCache>
            </c:strRef>
          </c:tx>
          <c:spPr>
            <a:solidFill>
              <a:srgbClr val="CCFFCC"/>
            </a:solidFill>
            <a:ln w="9525">
              <a:solidFill>
                <a:schemeClr val="bg1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3.34792809503610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2.13049969684116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003399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Sheet1!$F$8:$F$9</c:f>
                <c:numCache>
                  <c:formatCode>General</c:formatCode>
                  <c:ptCount val="2"/>
                  <c:pt idx="0">
                    <c:v>6</c:v>
                  </c:pt>
                  <c:pt idx="1">
                    <c:v>3.2999999999999972</c:v>
                  </c:pt>
                </c:numCache>
              </c:numRef>
            </c:plus>
            <c:minus>
              <c:numRef>
                <c:f>Sheet1!$G$8:$G$9</c:f>
                <c:numCache>
                  <c:formatCode>General</c:formatCode>
                  <c:ptCount val="2"/>
                  <c:pt idx="0">
                    <c:v>24</c:v>
                  </c:pt>
                  <c:pt idx="1">
                    <c:v>4.7999999999999972</c:v>
                  </c:pt>
                </c:numCache>
              </c:numRef>
            </c:minus>
            <c:spPr>
              <a:ln>
                <a:solidFill>
                  <a:srgbClr val="000099"/>
                </a:solidFill>
              </a:ln>
            </c:spPr>
          </c:errBar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Sheet1!$D$2:$D$3</c:f>
              <c:numCache>
                <c:formatCode>General</c:formatCode>
                <c:ptCount val="2"/>
                <c:pt idx="0">
                  <c:v>93.8</c:v>
                </c:pt>
                <c:pt idx="1">
                  <c:v>92.8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8"/>
        <c:axId val="120805248"/>
        <c:axId val="120806784"/>
      </c:barChart>
      <c:catAx>
        <c:axId val="120805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solidFill>
            <a:schemeClr val="bg1"/>
          </a:solidFill>
          <a:ln w="3150">
            <a:solidFill>
              <a:srgbClr val="333399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fr-FR"/>
          </a:p>
        </c:txPr>
        <c:crossAx val="120806784"/>
        <c:crosses val="autoZero"/>
        <c:auto val="1"/>
        <c:lblAlgn val="ctr"/>
        <c:lblOffset val="100"/>
        <c:noMultiLvlLbl val="0"/>
      </c:catAx>
      <c:valAx>
        <c:axId val="120806784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50">
            <a:solidFill>
              <a:srgbClr val="333399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66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fr-FR"/>
          </a:p>
        </c:txPr>
        <c:crossAx val="120805248"/>
        <c:crosses val="autoZero"/>
        <c:crossBetween val="between"/>
        <c:majorUnit val="20"/>
      </c:valAx>
      <c:spPr>
        <a:noFill/>
        <a:ln w="2538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140314208385907E-2"/>
          <c:y val="7.7556092207810859E-2"/>
          <c:w val="0.84879682058880102"/>
          <c:h val="0.788970989531364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16</c:v>
                </c:pt>
              </c:strCache>
            </c:strRef>
          </c:tx>
          <c:spPr>
            <a:solidFill>
              <a:srgbClr val="00B200"/>
            </a:solidFill>
            <a:ln w="25183">
              <a:solidFill>
                <a:schemeClr val="bg1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6.6185020758064095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333399"/>
                        </a:solidFill>
                        <a:latin typeface="Calibri" panose="020F0502020204030204" pitchFamily="34" charset="0"/>
                      </a:rPr>
                      <a:t>83</a:t>
                    </a:r>
                    <a:endParaRPr lang="en-US" b="1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420627381643772E-3"/>
                  <c:y val="-0.16134087987841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1031369082192E-3"/>
                  <c:y val="-7.690766132831075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0.1283000374257390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333399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Sheet1!$B$10:$B$13</c:f>
                <c:numCache>
                  <c:formatCode>General</c:formatCode>
                  <c:ptCount val="4"/>
                  <c:pt idx="0">
                    <c:v>7.8999999999999906</c:v>
                  </c:pt>
                  <c:pt idx="1">
                    <c:v>21.1</c:v>
                  </c:pt>
                  <c:pt idx="2">
                    <c:v>10.6</c:v>
                  </c:pt>
                  <c:pt idx="3">
                    <c:v>17.299999999999986</c:v>
                  </c:pt>
                </c:numCache>
              </c:numRef>
            </c:plus>
            <c:minus>
              <c:numRef>
                <c:f>Sheet1!$C$10:$C$13</c:f>
                <c:numCache>
                  <c:formatCode>General</c:formatCode>
                  <c:ptCount val="4"/>
                  <c:pt idx="0">
                    <c:v>10.900000000000009</c:v>
                  </c:pt>
                  <c:pt idx="1">
                    <c:v>23.1</c:v>
                  </c:pt>
                  <c:pt idx="2">
                    <c:v>13.500000000000012</c:v>
                  </c:pt>
                  <c:pt idx="3">
                    <c:v>16.8</c:v>
                  </c:pt>
                </c:numCache>
              </c:numRef>
            </c:minus>
            <c:spPr>
              <a:ln>
                <a:solidFill>
                  <a:srgbClr val="000099"/>
                </a:solidFill>
              </a:ln>
            </c:spPr>
          </c:errBars>
          <c:cat>
            <c:strRef>
              <c:f>Sheet1!$A$2:$A$5</c:f>
              <c:strCache>
                <c:ptCount val="4"/>
                <c:pt idx="0">
                  <c:v>TN no cirrhosis</c:v>
                </c:pt>
                <c:pt idx="1">
                  <c:v>TN cirrhosis</c:v>
                </c:pt>
                <c:pt idx="2">
                  <c:v>TE no cirrhosis </c:v>
                </c:pt>
                <c:pt idx="3">
                  <c:v>TE cirrhosis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82.9</c:v>
                </c:pt>
                <c:pt idx="1">
                  <c:v>57.1</c:v>
                </c:pt>
                <c:pt idx="2">
                  <c:v>75.900000000000006</c:v>
                </c:pt>
                <c:pt idx="3">
                  <c:v>47.2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24</c:v>
                </c:pt>
              </c:strCache>
            </c:strRef>
          </c:tx>
          <c:spPr>
            <a:solidFill>
              <a:srgbClr val="006666"/>
            </a:solidFill>
            <a:ln>
              <a:solidFill>
                <a:schemeClr val="bg1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3.1355424280000307E-17"/>
                  <c:y val="-5.1178380035107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8.0379254153712301E-5"/>
                  <c:y val="-0.1035901221422930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0.1040830235862031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"/>
                  <c:y val="-8.9511654017957284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333399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Sheet1!$D$10:$D$13</c:f>
                <c:numCache>
                  <c:formatCode>General</c:formatCode>
                  <c:ptCount val="4"/>
                  <c:pt idx="0">
                    <c:v>5.7000000000000028</c:v>
                  </c:pt>
                  <c:pt idx="1">
                    <c:v>13</c:v>
                  </c:pt>
                  <c:pt idx="2">
                    <c:v>9.2000000000000011</c:v>
                  </c:pt>
                  <c:pt idx="3">
                    <c:v>12.8</c:v>
                  </c:pt>
                </c:numCache>
              </c:numRef>
            </c:plus>
            <c:minus>
              <c:numRef>
                <c:f>Sheet1!$E$10:$E$13</c:f>
                <c:numCache>
                  <c:formatCode>General</c:formatCode>
                  <c:ptCount val="4"/>
                  <c:pt idx="0">
                    <c:v>9.3000000000000025</c:v>
                  </c:pt>
                  <c:pt idx="1">
                    <c:v>22.099999999999987</c:v>
                  </c:pt>
                  <c:pt idx="2">
                    <c:v>12.900000000000009</c:v>
                  </c:pt>
                  <c:pt idx="3">
                    <c:v>17.7</c:v>
                  </c:pt>
                </c:numCache>
              </c:numRef>
            </c:minus>
            <c:spPr>
              <a:ln>
                <a:solidFill>
                  <a:srgbClr val="000099"/>
                </a:solidFill>
              </a:ln>
            </c:spPr>
          </c:errBars>
          <c:cat>
            <c:strRef>
              <c:f>Sheet1!$A$2:$A$5</c:f>
              <c:strCache>
                <c:ptCount val="4"/>
                <c:pt idx="0">
                  <c:v>TN no cirrhosis</c:v>
                </c:pt>
                <c:pt idx="1">
                  <c:v>TN cirrhosis</c:v>
                </c:pt>
                <c:pt idx="2">
                  <c:v>TE no cirrhosis </c:v>
                </c:pt>
                <c:pt idx="3">
                  <c:v>TE cirrhosis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90.3</c:v>
                </c:pt>
                <c:pt idx="1">
                  <c:v>81.8</c:v>
                </c:pt>
                <c:pt idx="2">
                  <c:v>81.5</c:v>
                </c:pt>
                <c:pt idx="3">
                  <c:v>76.5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12</c:v>
                </c:pt>
              </c:strCache>
            </c:strRef>
          </c:tx>
          <c:spPr>
            <a:solidFill>
              <a:srgbClr val="CCFFCC"/>
            </a:solidFill>
            <a:ln>
              <a:solidFill>
                <a:schemeClr val="bg1">
                  <a:lumMod val="75000"/>
                </a:schemeClr>
              </a:solidFill>
            </a:ln>
          </c:spPr>
          <c:invertIfNegative val="0"/>
          <c:dLbls>
            <c:dLbl>
              <c:idx val="0"/>
              <c:layout>
                <c:manualLayout>
                  <c:x val="0"/>
                  <c:y val="-4.1895268426613501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333399"/>
                        </a:solidFill>
                        <a:latin typeface="Calibri" panose="020F0502020204030204" pitchFamily="34" charset="0"/>
                      </a:rPr>
                      <a:t>96</a:t>
                    </a:r>
                    <a:endParaRPr lang="en-US" b="1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216125700463454E-4"/>
                  <c:y val="-5.187729826455266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5515781365101198E-3"/>
                  <c:y val="-4.7880306773272568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333399"/>
                        </a:solidFill>
                        <a:latin typeface="Calibri" panose="020F0502020204030204" pitchFamily="34" charset="0"/>
                      </a:rPr>
                      <a:t>94</a:t>
                    </a:r>
                    <a:endParaRPr lang="en-US" b="1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1.2172197386033738E-16"/>
                  <c:y val="-6.564187961316869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rgbClr val="333399"/>
                    </a:solidFill>
                    <a:latin typeface="Calibri" panose="020F0502020204030204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errBars>
            <c:errBarType val="both"/>
            <c:errValType val="cust"/>
            <c:noEndCap val="0"/>
            <c:plus>
              <c:numRef>
                <c:f>Sheet1!$F$10:$F$13</c:f>
                <c:numCache>
                  <c:formatCode>General</c:formatCode>
                  <c:ptCount val="4"/>
                  <c:pt idx="0">
                    <c:v>3.2999999999999972</c:v>
                  </c:pt>
                  <c:pt idx="1">
                    <c:v>7.6000000000000076</c:v>
                  </c:pt>
                  <c:pt idx="2">
                    <c:v>4.5999999999999943</c:v>
                  </c:pt>
                  <c:pt idx="3">
                    <c:v>9.5</c:v>
                  </c:pt>
                </c:numCache>
              </c:numRef>
            </c:plus>
            <c:minus>
              <c:numRef>
                <c:f>Sheet1!$G$10:$G$13</c:f>
                <c:numCache>
                  <c:formatCode>General</c:formatCode>
                  <c:ptCount val="4"/>
                  <c:pt idx="0">
                    <c:v>7.7000000000000028</c:v>
                  </c:pt>
                  <c:pt idx="1">
                    <c:v>19.299999999999986</c:v>
                  </c:pt>
                  <c:pt idx="2">
                    <c:v>10.10000000000001</c:v>
                  </c:pt>
                  <c:pt idx="3">
                    <c:v>16</c:v>
                  </c:pt>
                </c:numCache>
              </c:numRef>
            </c:minus>
            <c:spPr>
              <a:ln>
                <a:solidFill>
                  <a:srgbClr val="000099"/>
                </a:solidFill>
              </a:ln>
            </c:spPr>
          </c:errBars>
          <c:cat>
            <c:strRef>
              <c:f>Sheet1!$A$2:$A$5</c:f>
              <c:strCache>
                <c:ptCount val="4"/>
                <c:pt idx="0">
                  <c:v>TN no cirrhosis</c:v>
                </c:pt>
                <c:pt idx="1">
                  <c:v>TN cirrhosis</c:v>
                </c:pt>
                <c:pt idx="2">
                  <c:v>TE no cirrhosis </c:v>
                </c:pt>
                <c:pt idx="3">
                  <c:v>TE cirrhosis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95.8</c:v>
                </c:pt>
                <c:pt idx="1">
                  <c:v>91.3</c:v>
                </c:pt>
                <c:pt idx="2">
                  <c:v>94.2</c:v>
                </c:pt>
                <c:pt idx="3">
                  <c:v>85.7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8"/>
        <c:axId val="120830976"/>
        <c:axId val="120837248"/>
      </c:barChart>
      <c:catAx>
        <c:axId val="1208309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20837248"/>
        <c:crosses val="autoZero"/>
        <c:auto val="1"/>
        <c:lblAlgn val="ctr"/>
        <c:lblOffset val="100"/>
        <c:noMultiLvlLbl val="0"/>
      </c:catAx>
      <c:valAx>
        <c:axId val="120837248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50">
            <a:solidFill>
              <a:srgbClr val="333399"/>
            </a:solidFill>
            <a:prstDash val="solid"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0066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fr-FR"/>
          </a:p>
        </c:txPr>
        <c:crossAx val="120830976"/>
        <c:crosses val="autoZero"/>
        <c:crossBetween val="between"/>
        <c:majorUnit val="20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04/12/2015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4711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  <a:defRPr/>
            </a:pPr>
            <a:endParaRPr lang="en-US" altLang="en-US" dirty="0" smtClean="0">
              <a:ea typeface="+mn-ea"/>
              <a:cs typeface="+mn-cs"/>
            </a:endParaRPr>
          </a:p>
        </p:txBody>
      </p:sp>
      <p:sp>
        <p:nvSpPr>
          <p:cNvPr id="1218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9057" indent="-280406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1071A64-CD06-8749-9033-7AF3ADA02BF0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259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>
              <a:latin typeface="Arial" charset="0"/>
            </a:endParaRPr>
          </a:p>
          <a:p>
            <a:pPr eaLnBrk="1" hangingPunct="1">
              <a:spcBef>
                <a:spcPct val="0"/>
              </a:spcBef>
              <a:buFontTx/>
              <a:buChar char="•"/>
            </a:pPr>
            <a:endParaRPr lang="en-US">
              <a:latin typeface="Arial" charset="0"/>
            </a:endParaRPr>
          </a:p>
        </p:txBody>
      </p:sp>
      <p:sp>
        <p:nvSpPr>
          <p:cNvPr id="1259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9057" indent="-280406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74E9C6E-1927-B145-94FB-82F71A541520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259342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322350" y="2380162"/>
            <a:ext cx="512416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939416"/>
              </p:ext>
            </p:extLst>
          </p:nvPr>
        </p:nvGraphicFramePr>
        <p:xfrm>
          <a:off x="4594115" y="2306107"/>
          <a:ext cx="1650278" cy="286512"/>
        </p:xfrm>
        <a:graphic>
          <a:graphicData uri="http://schemas.openxmlformats.org/drawingml/2006/table">
            <a:tbl>
              <a:tblPr/>
              <a:tblGrid>
                <a:gridCol w="1650278"/>
              </a:tblGrid>
              <a:tr h="25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988185"/>
              </p:ext>
            </p:extLst>
          </p:nvPr>
        </p:nvGraphicFramePr>
        <p:xfrm>
          <a:off x="4594115" y="2829402"/>
          <a:ext cx="2215791" cy="286512"/>
        </p:xfrm>
        <a:graphic>
          <a:graphicData uri="http://schemas.openxmlformats.org/drawingml/2006/table">
            <a:tbl>
              <a:tblPr/>
              <a:tblGrid>
                <a:gridCol w="2215791"/>
              </a:tblGrid>
              <a:tr h="260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66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825712" y="1268760"/>
            <a:ext cx="1586648" cy="827995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t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 : 1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BOSON </a:t>
            </a:r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SOF + RBV </a:t>
            </a:r>
            <a:r>
              <a:rPr lang="en-GB" sz="3200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PEG-IFN 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for genotypes 2 and 3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1" name="Line 172"/>
          <p:cNvSpPr>
            <a:spLocks noChangeShapeType="1"/>
          </p:cNvSpPr>
          <p:nvPr/>
        </p:nvSpPr>
        <p:spPr bwMode="auto">
          <a:xfrm>
            <a:off x="6828511" y="2179229"/>
            <a:ext cx="0" cy="162838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0" name="Line 172"/>
          <p:cNvSpPr>
            <a:spLocks noChangeShapeType="1"/>
          </p:cNvSpPr>
          <p:nvPr/>
        </p:nvSpPr>
        <p:spPr bwMode="auto">
          <a:xfrm>
            <a:off x="6262244" y="2163154"/>
            <a:ext cx="0" cy="162838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307348" y="1881875"/>
            <a:ext cx="2802401" cy="228147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≥ 18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2, treatment-experienced with cirrhosis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3,  naïve or experienced, with or without cirrhosis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graphicFrame>
        <p:nvGraphicFramePr>
          <p:cNvPr id="3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991423"/>
              </p:ext>
            </p:extLst>
          </p:nvPr>
        </p:nvGraphicFramePr>
        <p:xfrm>
          <a:off x="4594115" y="3270160"/>
          <a:ext cx="1130901" cy="481584"/>
        </p:xfrm>
        <a:graphic>
          <a:graphicData uri="http://schemas.openxmlformats.org/drawingml/2006/table">
            <a:tbl>
              <a:tblPr/>
              <a:tblGrid>
                <a:gridCol w="1130901"/>
              </a:tblGrid>
              <a:tr h="250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PEG-IFN + RBV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sp>
        <p:nvSpPr>
          <p:cNvPr id="71" name="ZoneTexte 70"/>
          <p:cNvSpPr txBox="1"/>
          <p:nvPr/>
        </p:nvSpPr>
        <p:spPr>
          <a:xfrm>
            <a:off x="539552" y="4149080"/>
            <a:ext cx="6216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</a:t>
            </a:r>
            <a:r>
              <a:rPr lang="en-US" sz="1400" dirty="0" err="1" smtClean="0"/>
              <a:t>Randomisation</a:t>
            </a:r>
            <a:r>
              <a:rPr lang="en-US" sz="1400" dirty="0" smtClean="0"/>
              <a:t> was stratified on genotype (2 or 3), prior therapy (yes or no) and cirrhosis (presence or absence)</a:t>
            </a:r>
            <a:endParaRPr lang="en-US" sz="1400" dirty="0"/>
          </a:p>
        </p:txBody>
      </p:sp>
      <p:sp>
        <p:nvSpPr>
          <p:cNvPr id="85" name="Rectangle 8"/>
          <p:cNvSpPr>
            <a:spLocks noChangeArrowheads="1"/>
          </p:cNvSpPr>
          <p:nvPr/>
        </p:nvSpPr>
        <p:spPr bwMode="auto">
          <a:xfrm>
            <a:off x="3817239" y="2155492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196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6" name="Rectangle 8"/>
          <p:cNvSpPr>
            <a:spLocks noChangeArrowheads="1"/>
          </p:cNvSpPr>
          <p:nvPr/>
        </p:nvSpPr>
        <p:spPr bwMode="auto">
          <a:xfrm>
            <a:off x="3817239" y="2693169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199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7" name="Rectangle 8"/>
          <p:cNvSpPr>
            <a:spLocks noChangeArrowheads="1"/>
          </p:cNvSpPr>
          <p:nvPr/>
        </p:nvSpPr>
        <p:spPr bwMode="auto">
          <a:xfrm>
            <a:off x="3817239" y="3234462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197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7609396" y="2302202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000099"/>
                </a:solidFill>
                <a:latin typeface="Calibri" pitchFamily="34" charset="0"/>
              </a:rPr>
              <a:t>SVR</a:t>
            </a:r>
            <a:r>
              <a:rPr lang="en-US" sz="1600" b="1" baseline="-25000" smtClean="0">
                <a:solidFill>
                  <a:srgbClr val="000099"/>
                </a:solidFill>
                <a:latin typeface="Calibri" pitchFamily="34" charset="0"/>
              </a:rPr>
              <a:t>12</a:t>
            </a:r>
            <a:endParaRPr lang="en-US" sz="1600" b="1" baseline="-25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61" name="ZoneTexte 60"/>
          <p:cNvSpPr txBox="1"/>
          <p:nvPr/>
        </p:nvSpPr>
        <p:spPr>
          <a:xfrm>
            <a:off x="8205780" y="2826425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000099"/>
                </a:solidFill>
                <a:latin typeface="Calibri" pitchFamily="34" charset="0"/>
              </a:rPr>
              <a:t>SVR</a:t>
            </a:r>
            <a:r>
              <a:rPr lang="en-US" sz="1600" b="1" baseline="-25000" smtClean="0">
                <a:solidFill>
                  <a:srgbClr val="000099"/>
                </a:solidFill>
                <a:latin typeface="Calibri" pitchFamily="34" charset="0"/>
              </a:rPr>
              <a:t>12</a:t>
            </a:r>
            <a:endParaRPr lang="en-US" sz="1600" b="1" baseline="-25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08268" y="4653136"/>
            <a:ext cx="8656220" cy="887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SOF 400 mg) : 1 pill QD 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RBV : 1000 or 1200 mg/day (bid dosing) according to body weight (&lt; or ≥ 75 kg)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PEG-IFN</a:t>
            </a: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Symbol" charset="2"/>
              </a:rPr>
              <a:t>a</a:t>
            </a: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-2a : 180 </a:t>
            </a: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Symbol" charset="2"/>
              </a:rPr>
              <a:t>m</a:t>
            </a: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g SC once weekly</a:t>
            </a:r>
            <a:endParaRPr lang="en-US" sz="1600" dirty="0">
              <a:solidFill>
                <a:srgbClr val="000066"/>
              </a:solidFill>
              <a:latin typeface="+mn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4" name="Espace réservé du contenu 2"/>
          <p:cNvSpPr>
            <a:spLocks/>
          </p:cNvSpPr>
          <p:nvPr/>
        </p:nvSpPr>
        <p:spPr bwMode="auto">
          <a:xfrm>
            <a:off x="323529" y="5671013"/>
            <a:ext cx="7885810" cy="998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buClr>
                <a:srgbClr val="0070C0"/>
              </a:buClr>
              <a:buFont typeface="Wingdings" pitchFamily="-84" charset="2"/>
              <a:buChar char="§"/>
            </a:pPr>
            <a:r>
              <a:rPr lang="en-US" sz="2400" b="1" smtClean="0">
                <a:solidFill>
                  <a:srgbClr val="0070C0"/>
                </a:solidFill>
                <a:latin typeface="Calibri" pitchFamily="-84" charset="0"/>
              </a:rPr>
              <a:t>Objective</a:t>
            </a:r>
          </a:p>
          <a:p>
            <a:pPr marL="800100" lvl="1" indent="-342900" defTabSz="914400">
              <a:buClr>
                <a:srgbClr val="0070C0"/>
              </a:buClr>
              <a:buFont typeface="Arial" charset="0"/>
              <a:buChar char="–"/>
            </a:pPr>
            <a:r>
              <a:rPr lang="en-US" smtClean="0">
                <a:solidFill>
                  <a:srgbClr val="000066"/>
                </a:solidFill>
              </a:rPr>
              <a:t>SVR</a:t>
            </a:r>
            <a:r>
              <a:rPr lang="en-US" baseline="-25000" smtClean="0">
                <a:solidFill>
                  <a:srgbClr val="000066"/>
                </a:solidFill>
              </a:rPr>
              <a:t>12</a:t>
            </a:r>
            <a:r>
              <a:rPr lang="en-US" smtClean="0">
                <a:solidFill>
                  <a:srgbClr val="000066"/>
                </a:solidFill>
              </a:rPr>
              <a:t> (HCV RNA &lt; 15 IU/ml)</a:t>
            </a:r>
            <a:endParaRPr lang="en-US">
              <a:solidFill>
                <a:srgbClr val="000066"/>
              </a:solidFill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6901279" y="3330953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000099"/>
                </a:solidFill>
                <a:latin typeface="Calibri" pitchFamily="34" charset="0"/>
              </a:rPr>
              <a:t>SVR</a:t>
            </a:r>
            <a:r>
              <a:rPr lang="en-US" sz="1600" b="1" baseline="-25000" smtClean="0">
                <a:solidFill>
                  <a:srgbClr val="000099"/>
                </a:solidFill>
                <a:latin typeface="Calibri" pitchFamily="34" charset="0"/>
              </a:rPr>
              <a:t>12</a:t>
            </a:r>
            <a:endParaRPr lang="en-US" sz="1600" b="1" baseline="-250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38" name="Line 172"/>
          <p:cNvSpPr>
            <a:spLocks noChangeShapeType="1"/>
          </p:cNvSpPr>
          <p:nvPr/>
        </p:nvSpPr>
        <p:spPr bwMode="auto">
          <a:xfrm>
            <a:off x="5736336" y="2166306"/>
            <a:ext cx="0" cy="1628389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2" name="AutoShape 162"/>
          <p:cNvSpPr>
            <a:spLocks noChangeArrowheads="1"/>
          </p:cNvSpPr>
          <p:nvPr/>
        </p:nvSpPr>
        <p:spPr bwMode="auto">
          <a:xfrm>
            <a:off x="0" y="6570663"/>
            <a:ext cx="70104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BOSON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3" name="ZoneTexte 69"/>
          <p:cNvSpPr txBox="1">
            <a:spLocks noChangeArrowheads="1"/>
          </p:cNvSpPr>
          <p:nvPr/>
        </p:nvSpPr>
        <p:spPr bwMode="auto">
          <a:xfrm>
            <a:off x="5157281" y="6565900"/>
            <a:ext cx="39787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Foster GR.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Gastroenterology. 2015 Nov;149(6):1462-70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44" name="Espace réservé du contenu 2"/>
          <p:cNvSpPr txBox="1">
            <a:spLocks/>
          </p:cNvSpPr>
          <p:nvPr/>
        </p:nvSpPr>
        <p:spPr bwMode="auto">
          <a:xfrm>
            <a:off x="323529" y="1277813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400" b="1" kern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400" b="1" kern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6" name="Line 63"/>
          <p:cNvSpPr>
            <a:spLocks noChangeShapeType="1"/>
          </p:cNvSpPr>
          <p:nvPr/>
        </p:nvSpPr>
        <p:spPr bwMode="auto">
          <a:xfrm>
            <a:off x="6813906" y="2992353"/>
            <a:ext cx="1352425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1" name="Line 63"/>
          <p:cNvSpPr>
            <a:spLocks noChangeShapeType="1"/>
          </p:cNvSpPr>
          <p:nvPr/>
        </p:nvSpPr>
        <p:spPr bwMode="auto">
          <a:xfrm>
            <a:off x="6245809" y="2469775"/>
            <a:ext cx="133441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2" name="Line 63"/>
          <p:cNvSpPr>
            <a:spLocks noChangeShapeType="1"/>
          </p:cNvSpPr>
          <p:nvPr/>
        </p:nvSpPr>
        <p:spPr bwMode="auto">
          <a:xfrm>
            <a:off x="5737189" y="3500230"/>
            <a:ext cx="116104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7" name="Oval 110"/>
          <p:cNvSpPr>
            <a:spLocks noChangeArrowheads="1"/>
          </p:cNvSpPr>
          <p:nvPr/>
        </p:nvSpPr>
        <p:spPr bwMode="auto">
          <a:xfrm>
            <a:off x="6588640" y="1682145"/>
            <a:ext cx="504000" cy="484148"/>
          </a:xfrm>
          <a:prstGeom prst="ellipse">
            <a:avLst/>
          </a:prstGeom>
          <a:solidFill>
            <a:srgbClr val="FFFFFF"/>
          </a:solidFill>
          <a:ln w="9525">
            <a:solidFill>
              <a:srgbClr val="BBE0E3"/>
            </a:solidFill>
            <a:round/>
            <a:headEnd/>
            <a:tailEnd/>
          </a:ln>
          <a:effectLst>
            <a:prstShdw prst="shdw17" dist="17961" dir="2700000">
              <a:srgbClr val="BBE0E3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kumimoji="0" lang="en-US" sz="1600" b="0" i="0" u="none" strike="noStrike" kern="0" cap="none" spc="0" normalizeH="0" baseline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8" name="Oval 110"/>
          <p:cNvSpPr>
            <a:spLocks noChangeArrowheads="1"/>
          </p:cNvSpPr>
          <p:nvPr/>
        </p:nvSpPr>
        <p:spPr bwMode="auto">
          <a:xfrm>
            <a:off x="6033370" y="1682145"/>
            <a:ext cx="504000" cy="484148"/>
          </a:xfrm>
          <a:prstGeom prst="ellipse">
            <a:avLst/>
          </a:prstGeom>
          <a:solidFill>
            <a:srgbClr val="FFFFFF"/>
          </a:solidFill>
          <a:ln w="9525">
            <a:solidFill>
              <a:srgbClr val="BBE0E3"/>
            </a:solidFill>
            <a:round/>
            <a:headEnd/>
            <a:tailEnd/>
          </a:ln>
          <a:effectLst>
            <a:prstShdw prst="shdw17" dist="17961" dir="2700000">
              <a:srgbClr val="BBE0E3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W16</a:t>
            </a:r>
            <a:endParaRPr kumimoji="0" lang="en-US" sz="1600" b="0" i="0" u="none" strike="noStrike" kern="0" cap="none" spc="0" normalizeH="0" baseline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9" name="Oval 110"/>
          <p:cNvSpPr>
            <a:spLocks noChangeArrowheads="1"/>
          </p:cNvSpPr>
          <p:nvPr/>
        </p:nvSpPr>
        <p:spPr bwMode="auto">
          <a:xfrm>
            <a:off x="5482062" y="1685297"/>
            <a:ext cx="504000" cy="484148"/>
          </a:xfrm>
          <a:prstGeom prst="ellipse">
            <a:avLst/>
          </a:prstGeom>
          <a:solidFill>
            <a:srgbClr val="FFFFFF"/>
          </a:solidFill>
          <a:ln w="9525">
            <a:solidFill>
              <a:srgbClr val="BBE0E3"/>
            </a:solidFill>
            <a:round/>
            <a:headEnd/>
            <a:tailEnd/>
          </a:ln>
          <a:effectLst>
            <a:prstShdw prst="shdw17" dist="17961" dir="2700000">
              <a:srgbClr val="BBE0E3">
                <a:gamma/>
                <a:shade val="60000"/>
                <a:invGamma/>
                <a:alpha val="74998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smtClean="0">
                <a:ln>
                  <a:noFill/>
                </a:ln>
                <a:solidFill>
                  <a:srgbClr val="0066FF"/>
                </a:solidFill>
                <a:effectLst/>
                <a:uLnTx/>
                <a:uFillTx/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kumimoji="0" lang="en-US" sz="1600" b="0" i="0" u="none" strike="noStrike" kern="0" cap="none" spc="0" normalizeH="0" baseline="0">
              <a:ln>
                <a:noFill/>
              </a:ln>
              <a:solidFill>
                <a:srgbClr val="0066FF"/>
              </a:solidFill>
              <a:effectLst/>
              <a:uLnTx/>
              <a:uFillTx/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" name="Forme libre 3"/>
          <p:cNvSpPr/>
          <p:nvPr/>
        </p:nvSpPr>
        <p:spPr bwMode="auto">
          <a:xfrm>
            <a:off x="3853433" y="2476530"/>
            <a:ext cx="638175" cy="1076325"/>
          </a:xfrm>
          <a:custGeom>
            <a:avLst/>
            <a:gdLst>
              <a:gd name="connsiteX0" fmla="*/ 628650 w 638175"/>
              <a:gd name="connsiteY0" fmla="*/ 0 h 1076325"/>
              <a:gd name="connsiteX1" fmla="*/ 0 w 638175"/>
              <a:gd name="connsiteY1" fmla="*/ 0 h 1076325"/>
              <a:gd name="connsiteX2" fmla="*/ 0 w 638175"/>
              <a:gd name="connsiteY2" fmla="*/ 1076325 h 1076325"/>
              <a:gd name="connsiteX3" fmla="*/ 638175 w 638175"/>
              <a:gd name="connsiteY3" fmla="*/ 1076325 h 107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8175" h="1076325">
                <a:moveTo>
                  <a:pt x="628650" y="0"/>
                </a:moveTo>
                <a:lnTo>
                  <a:pt x="0" y="0"/>
                </a:lnTo>
                <a:lnTo>
                  <a:pt x="0" y="1076325"/>
                </a:lnTo>
                <a:lnTo>
                  <a:pt x="638175" y="1076325"/>
                </a:lnTo>
              </a:path>
            </a:pathLst>
          </a:custGeom>
          <a:noFill/>
          <a:ln w="38100">
            <a:solidFill>
              <a:srgbClr val="333399"/>
            </a:solidFill>
            <a:round/>
            <a:headEnd type="triangle"/>
            <a:tailEnd type="triangle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Line 63"/>
          <p:cNvSpPr>
            <a:spLocks noChangeShapeType="1"/>
          </p:cNvSpPr>
          <p:nvPr/>
        </p:nvSpPr>
        <p:spPr bwMode="auto">
          <a:xfrm>
            <a:off x="3125274" y="3012673"/>
            <a:ext cx="1366334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582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BOSON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SOF + RBV </a:t>
            </a:r>
            <a:r>
              <a:rPr lang="en-GB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PEG-IFN 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GB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genotypes 2 and 3</a:t>
            </a:r>
            <a:endParaRPr lang="fr-FR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0160174"/>
              </p:ext>
            </p:extLst>
          </p:nvPr>
        </p:nvGraphicFramePr>
        <p:xfrm>
          <a:off x="323528" y="1695896"/>
          <a:ext cx="8410883" cy="4008225"/>
        </p:xfrm>
        <a:graphic>
          <a:graphicData uri="http://schemas.openxmlformats.org/drawingml/2006/table">
            <a:tbl>
              <a:tblPr/>
              <a:tblGrid>
                <a:gridCol w="2922661"/>
                <a:gridCol w="1665898"/>
                <a:gridCol w="1621473"/>
                <a:gridCol w="2200851"/>
              </a:tblGrid>
              <a:tr h="11312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196</a:t>
                      </a: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199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PEG-IFN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197</a:t>
                      </a: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59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9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9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9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9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9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59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596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Treatment-experienced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70104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BOSON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987107" y="1206277"/>
            <a:ext cx="3155479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</a:t>
            </a:r>
            <a:r>
              <a:rPr lang="en-US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characteristics</a:t>
            </a:r>
            <a:endParaRPr lang="en-US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157281" y="6565900"/>
            <a:ext cx="39787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Foster GR.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Gastroenterology. 2015 Nov;149(6):1462-70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446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AutoShape 126"/>
          <p:cNvSpPr>
            <a:spLocks noChangeArrowheads="1"/>
          </p:cNvSpPr>
          <p:nvPr/>
        </p:nvSpPr>
        <p:spPr bwMode="auto">
          <a:xfrm>
            <a:off x="1331640" y="1672325"/>
            <a:ext cx="6315075" cy="33257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endParaRPr lang="fr-FR" sz="280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BOSON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SOF + RBV </a:t>
            </a:r>
            <a:r>
              <a:rPr lang="en-GB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 PEG-IFN</a:t>
            </a:r>
            <a:br>
              <a:rPr lang="en-GB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genotypes 2 and 3</a:t>
            </a:r>
            <a:endParaRPr lang="fr-FR" dirty="0"/>
          </a:p>
        </p:txBody>
      </p:sp>
      <p:sp>
        <p:nvSpPr>
          <p:cNvPr id="62" name="AutoShape 162"/>
          <p:cNvSpPr>
            <a:spLocks noChangeArrowheads="1"/>
          </p:cNvSpPr>
          <p:nvPr/>
        </p:nvSpPr>
        <p:spPr bwMode="auto">
          <a:xfrm>
            <a:off x="0" y="6570663"/>
            <a:ext cx="70104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BOSON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6" name="Text Box 2"/>
          <p:cNvSpPr txBox="1">
            <a:spLocks noChangeArrowheads="1"/>
          </p:cNvSpPr>
          <p:nvPr/>
        </p:nvSpPr>
        <p:spPr bwMode="auto">
          <a:xfrm>
            <a:off x="1954966" y="1206277"/>
            <a:ext cx="5219762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</a:t>
            </a:r>
            <a:r>
              <a:rPr lang="fr-FR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15 IU/ml), % (95% CI)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6" name="TextBox 4"/>
          <p:cNvSpPr txBox="1"/>
          <p:nvPr/>
        </p:nvSpPr>
        <p:spPr>
          <a:xfrm>
            <a:off x="1598763" y="1669336"/>
            <a:ext cx="1548501" cy="338554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600" b="1" baseline="0" dirty="0" smtClean="0">
                <a:solidFill>
                  <a:srgbClr val="333399"/>
                </a:solidFill>
                <a:latin typeface="Calibri" panose="020F0502020204030204" pitchFamily="34" charset="0"/>
              </a:rPr>
              <a:t>SOF</a:t>
            </a: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 + </a:t>
            </a:r>
            <a:r>
              <a:rPr lang="en-US" sz="1600" b="1" baseline="0" dirty="0" smtClean="0">
                <a:solidFill>
                  <a:srgbClr val="333399"/>
                </a:solidFill>
                <a:latin typeface="Calibri" panose="020F0502020204030204" pitchFamily="34" charset="0"/>
              </a:rPr>
              <a:t>RBV 16</a:t>
            </a: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W</a:t>
            </a:r>
            <a:endParaRPr lang="en-US" sz="1600" b="1" baseline="0" dirty="0" smtClean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94" name="TextBox 4"/>
          <p:cNvSpPr txBox="1"/>
          <p:nvPr/>
        </p:nvSpPr>
        <p:spPr>
          <a:xfrm>
            <a:off x="3381024" y="1669336"/>
            <a:ext cx="1548501" cy="338554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baseline="0" dirty="0" smtClean="0">
                <a:solidFill>
                  <a:srgbClr val="333399"/>
                </a:solidFill>
                <a:latin typeface="Calibri" panose="020F0502020204030204" pitchFamily="34" charset="0"/>
              </a:rPr>
              <a:t>SOF + RBV 24W</a:t>
            </a:r>
          </a:p>
        </p:txBody>
      </p:sp>
      <p:sp>
        <p:nvSpPr>
          <p:cNvPr id="92" name="TextBox 4"/>
          <p:cNvSpPr txBox="1"/>
          <p:nvPr/>
        </p:nvSpPr>
        <p:spPr>
          <a:xfrm>
            <a:off x="5220296" y="1669336"/>
            <a:ext cx="2427139" cy="338554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baseline="0" dirty="0" smtClean="0">
                <a:solidFill>
                  <a:srgbClr val="333399"/>
                </a:solidFill>
                <a:latin typeface="Calibri" panose="020F0502020204030204" pitchFamily="34" charset="0"/>
              </a:rPr>
              <a:t>SOF +</a:t>
            </a: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 PEG-IFN + RBV </a:t>
            </a:r>
            <a:r>
              <a:rPr lang="en-US" sz="1600" b="1" baseline="0" dirty="0" smtClean="0">
                <a:solidFill>
                  <a:srgbClr val="333399"/>
                </a:solidFill>
                <a:latin typeface="Calibri" panose="020F0502020204030204" pitchFamily="34" charset="0"/>
              </a:rPr>
              <a:t>12</a:t>
            </a: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W</a:t>
            </a:r>
            <a:endParaRPr lang="en-US" sz="1600" b="1" baseline="0" dirty="0" smtClean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103" name="TextBox 22"/>
          <p:cNvSpPr txBox="1"/>
          <p:nvPr/>
        </p:nvSpPr>
        <p:spPr>
          <a:xfrm>
            <a:off x="902908" y="2113111"/>
            <a:ext cx="1045478" cy="307777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1400" b="1" smtClean="0">
                <a:solidFill>
                  <a:srgbClr val="000099"/>
                </a:solidFill>
                <a:latin typeface="Calibri" panose="020F0502020204030204" pitchFamily="34" charset="0"/>
              </a:rPr>
              <a:t>Genotype 2</a:t>
            </a:r>
            <a:endParaRPr lang="en-US" sz="1400" b="1" baseline="0" smtClean="0">
              <a:solidFill>
                <a:srgbClr val="000099"/>
              </a:solidFill>
              <a:latin typeface="Calibri" panose="020F0502020204030204" pitchFamily="34" charset="0"/>
            </a:endParaRPr>
          </a:p>
        </p:txBody>
      </p:sp>
      <p:sp>
        <p:nvSpPr>
          <p:cNvPr id="107" name="TextBox 36"/>
          <p:cNvSpPr txBox="1"/>
          <p:nvPr/>
        </p:nvSpPr>
        <p:spPr>
          <a:xfrm>
            <a:off x="2848608" y="2113111"/>
            <a:ext cx="1045478" cy="5232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ctr"/>
            <a:r>
              <a:rPr lang="en-US" sz="1400" b="1" smtClean="0">
                <a:solidFill>
                  <a:srgbClr val="000099"/>
                </a:solidFill>
                <a:latin typeface="Calibri" panose="020F0502020204030204" pitchFamily="34" charset="0"/>
              </a:rPr>
              <a:t>Genotype 3</a:t>
            </a:r>
            <a:br>
              <a:rPr lang="en-US" sz="1400" b="1" smtClean="0">
                <a:solidFill>
                  <a:srgbClr val="000099"/>
                </a:solidFill>
                <a:latin typeface="Calibri" panose="020F0502020204030204" pitchFamily="34" charset="0"/>
              </a:rPr>
            </a:br>
            <a:r>
              <a:rPr lang="en-US" sz="1400" b="1" smtClean="0">
                <a:solidFill>
                  <a:srgbClr val="000099"/>
                </a:solidFill>
                <a:latin typeface="Calibri" panose="020F0502020204030204" pitchFamily="34" charset="0"/>
              </a:rPr>
              <a:t>All patients</a:t>
            </a:r>
            <a:endParaRPr lang="en-US" sz="1400" b="1" baseline="0" smtClean="0">
              <a:solidFill>
                <a:srgbClr val="000099"/>
              </a:solidFill>
              <a:latin typeface="Calibri" panose="020F0502020204030204" pitchFamily="34" charset="0"/>
            </a:endParaRPr>
          </a:p>
        </p:txBody>
      </p:sp>
      <p:sp>
        <p:nvSpPr>
          <p:cNvPr id="109" name="Rectangle 3"/>
          <p:cNvSpPr>
            <a:spLocks noChangeArrowheads="1"/>
          </p:cNvSpPr>
          <p:nvPr/>
        </p:nvSpPr>
        <p:spPr bwMode="auto">
          <a:xfrm>
            <a:off x="1392264" y="1766382"/>
            <a:ext cx="177800" cy="144462"/>
          </a:xfrm>
          <a:prstGeom prst="rect">
            <a:avLst/>
          </a:prstGeom>
          <a:solidFill>
            <a:srgbClr val="00B200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0" name="Rectangle 4"/>
          <p:cNvSpPr>
            <a:spLocks noChangeArrowheads="1"/>
          </p:cNvSpPr>
          <p:nvPr/>
        </p:nvSpPr>
        <p:spPr bwMode="auto">
          <a:xfrm>
            <a:off x="3192464" y="1766382"/>
            <a:ext cx="177800" cy="144463"/>
          </a:xfrm>
          <a:prstGeom prst="rect">
            <a:avLst/>
          </a:prstGeom>
          <a:solidFill>
            <a:srgbClr val="006666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1" name="Rectangle 4"/>
          <p:cNvSpPr>
            <a:spLocks noChangeArrowheads="1"/>
          </p:cNvSpPr>
          <p:nvPr/>
        </p:nvSpPr>
        <p:spPr bwMode="auto">
          <a:xfrm>
            <a:off x="5030888" y="1766382"/>
            <a:ext cx="177800" cy="144463"/>
          </a:xfrm>
          <a:prstGeom prst="rect">
            <a:avLst/>
          </a:prstGeom>
          <a:solidFill>
            <a:srgbClr val="CCFFCC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42" name="Espace réservé du contenu 10"/>
          <p:cNvSpPr>
            <a:spLocks noGrp="1"/>
          </p:cNvSpPr>
          <p:nvPr>
            <p:ph idx="1"/>
          </p:nvPr>
        </p:nvSpPr>
        <p:spPr>
          <a:xfrm>
            <a:off x="179511" y="6006976"/>
            <a:ext cx="8840737" cy="575518"/>
          </a:xfrm>
        </p:spPr>
        <p:txBody>
          <a:bodyPr/>
          <a:lstStyle/>
          <a:p>
            <a:pPr marL="266700" lvl="1" indent="-266700"/>
            <a:r>
              <a:rPr lang="en-US" sz="1400" dirty="0"/>
              <a:t>In genotype 3, higher SVR</a:t>
            </a:r>
            <a:r>
              <a:rPr lang="en-US" sz="1400" baseline="-25000" dirty="0"/>
              <a:t>12</a:t>
            </a:r>
            <a:r>
              <a:rPr lang="en-US" sz="1400" dirty="0"/>
              <a:t> with SOF + PEG-IFN + RBV 12W compared to SOF + RBV for 16W or 24W, particularly in patients with cirrhosis and/or prior treatment</a:t>
            </a:r>
          </a:p>
          <a:p>
            <a:pPr marL="0" indent="0">
              <a:buNone/>
            </a:pPr>
            <a:endParaRPr lang="fr-FR" sz="2000" dirty="0"/>
          </a:p>
        </p:txBody>
      </p:sp>
      <p:grpSp>
        <p:nvGrpSpPr>
          <p:cNvPr id="53" name="Groupe 52"/>
          <p:cNvGrpSpPr/>
          <p:nvPr/>
        </p:nvGrpSpPr>
        <p:grpSpPr>
          <a:xfrm>
            <a:off x="-7937" y="2363078"/>
            <a:ext cx="9476481" cy="3658210"/>
            <a:chOff x="-7937" y="2363078"/>
            <a:chExt cx="9476481" cy="3658210"/>
          </a:xfrm>
        </p:grpSpPr>
        <p:graphicFrame>
          <p:nvGraphicFramePr>
            <p:cNvPr id="98" name="Object 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90745614"/>
                </p:ext>
              </p:extLst>
            </p:nvPr>
          </p:nvGraphicFramePr>
          <p:xfrm>
            <a:off x="-7937" y="2613484"/>
            <a:ext cx="4485447" cy="3407804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99" name="TextBox 21"/>
            <p:cNvSpPr txBox="1">
              <a:spLocks noChangeArrowheads="1"/>
            </p:cNvSpPr>
            <p:nvPr/>
          </p:nvSpPr>
          <p:spPr bwMode="auto">
            <a:xfrm>
              <a:off x="640135" y="5310327"/>
              <a:ext cx="502219" cy="27699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Clr>
                  <a:srgbClr val="990000"/>
                </a:buClr>
                <a:buFont typeface="Symbol" panose="05050102010706020507" pitchFamily="18" charset="2"/>
                <a:buChar char="¨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1200" smtClean="0">
                  <a:solidFill>
                    <a:schemeClr val="bg1"/>
                  </a:solidFill>
                  <a:latin typeface="+mn-lt"/>
                </a:rPr>
                <a:t>15</a:t>
              </a:r>
              <a:endParaRPr lang="en-US" altLang="en-US" sz="120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00" name="TextBox 5"/>
            <p:cNvSpPr txBox="1">
              <a:spLocks noChangeArrowheads="1"/>
            </p:cNvSpPr>
            <p:nvPr/>
          </p:nvSpPr>
          <p:spPr bwMode="auto">
            <a:xfrm>
              <a:off x="297871" y="2602517"/>
              <a:ext cx="32092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 smtClean="0">
                  <a:solidFill>
                    <a:srgbClr val="000066"/>
                  </a:solidFill>
                  <a:latin typeface="+mn-lt"/>
                </a:rPr>
                <a:t>%</a:t>
              </a:r>
              <a:endParaRPr lang="en-US" altLang="en-US" sz="1200" b="1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1" name="TextBox 21"/>
            <p:cNvSpPr txBox="1">
              <a:spLocks noChangeArrowheads="1"/>
            </p:cNvSpPr>
            <p:nvPr/>
          </p:nvSpPr>
          <p:spPr bwMode="auto">
            <a:xfrm>
              <a:off x="1178099" y="5310327"/>
              <a:ext cx="486206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200" smtClean="0">
                  <a:solidFill>
                    <a:srgbClr val="000066"/>
                  </a:solidFill>
                  <a:latin typeface="+mn-lt"/>
                </a:rPr>
                <a:t>17</a:t>
              </a:r>
              <a:endParaRPr lang="en-US" altLang="en-US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2" name="TextBox 21"/>
            <p:cNvSpPr txBox="1">
              <a:spLocks noChangeArrowheads="1"/>
            </p:cNvSpPr>
            <p:nvPr/>
          </p:nvSpPr>
          <p:spPr bwMode="auto">
            <a:xfrm>
              <a:off x="2584351" y="5310327"/>
              <a:ext cx="49673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200" smtClean="0">
                  <a:solidFill>
                    <a:schemeClr val="bg1"/>
                  </a:solidFill>
                  <a:latin typeface="+mn-lt"/>
                </a:rPr>
                <a:t>181</a:t>
              </a:r>
              <a:endParaRPr lang="en-US" altLang="en-US" sz="120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04" name="TextBox 21"/>
            <p:cNvSpPr txBox="1">
              <a:spLocks noChangeArrowheads="1"/>
            </p:cNvSpPr>
            <p:nvPr/>
          </p:nvSpPr>
          <p:spPr bwMode="auto">
            <a:xfrm>
              <a:off x="1720255" y="5310327"/>
              <a:ext cx="49673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200" smtClean="0">
                  <a:solidFill>
                    <a:srgbClr val="000066"/>
                  </a:solidFill>
                  <a:latin typeface="+mn-lt"/>
                </a:rPr>
                <a:t>16</a:t>
              </a:r>
              <a:endParaRPr lang="en-US" altLang="en-US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5" name="TextBox 21"/>
            <p:cNvSpPr txBox="1">
              <a:spLocks noChangeArrowheads="1"/>
            </p:cNvSpPr>
            <p:nvPr/>
          </p:nvSpPr>
          <p:spPr bwMode="auto">
            <a:xfrm>
              <a:off x="3107457" y="5310327"/>
              <a:ext cx="554447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200" smtClean="0">
                  <a:solidFill>
                    <a:srgbClr val="000066"/>
                  </a:solidFill>
                  <a:latin typeface="+mn-lt"/>
                </a:rPr>
                <a:t>182</a:t>
              </a:r>
              <a:endParaRPr lang="en-US" altLang="en-US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06" name="TextBox 21"/>
            <p:cNvSpPr txBox="1">
              <a:spLocks noChangeArrowheads="1"/>
            </p:cNvSpPr>
            <p:nvPr/>
          </p:nvSpPr>
          <p:spPr bwMode="auto">
            <a:xfrm>
              <a:off x="3693046" y="5310327"/>
              <a:ext cx="49673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200" smtClean="0">
                  <a:solidFill>
                    <a:srgbClr val="000066"/>
                  </a:solidFill>
                  <a:latin typeface="+mn-lt"/>
                </a:rPr>
                <a:t>181</a:t>
              </a:r>
              <a:endParaRPr lang="en-US" altLang="en-US" sz="12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12" name="TextBox 19"/>
            <p:cNvSpPr txBox="1">
              <a:spLocks noChangeArrowheads="1"/>
            </p:cNvSpPr>
            <p:nvPr/>
          </p:nvSpPr>
          <p:spPr bwMode="auto">
            <a:xfrm>
              <a:off x="5753643" y="5089315"/>
              <a:ext cx="691138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100" smtClean="0">
                  <a:solidFill>
                    <a:srgbClr val="FFFFFF"/>
                  </a:solidFill>
                  <a:latin typeface="Calibri" panose="020F0502020204030204" pitchFamily="34" charset="0"/>
                </a:rPr>
                <a:t>94/112</a:t>
              </a:r>
              <a:endParaRPr lang="en-US" altLang="en-US" sz="110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4" name="TextBox 20"/>
            <p:cNvSpPr txBox="1">
              <a:spLocks noChangeArrowheads="1"/>
            </p:cNvSpPr>
            <p:nvPr/>
          </p:nvSpPr>
          <p:spPr bwMode="auto">
            <a:xfrm>
              <a:off x="6424052" y="5089311"/>
              <a:ext cx="67949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100" smtClean="0">
                  <a:solidFill>
                    <a:srgbClr val="FFFFFF"/>
                  </a:solidFill>
                  <a:latin typeface="Calibri" panose="020F0502020204030204" pitchFamily="34" charset="0"/>
                </a:rPr>
                <a:t>83/100</a:t>
              </a:r>
              <a:endParaRPr lang="en-US" altLang="en-US" sz="110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15" name="TextBox 21"/>
            <p:cNvSpPr txBox="1">
              <a:spLocks noChangeArrowheads="1"/>
            </p:cNvSpPr>
            <p:nvPr/>
          </p:nvSpPr>
          <p:spPr bwMode="auto">
            <a:xfrm>
              <a:off x="7165039" y="5090213"/>
              <a:ext cx="679499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100" smtClean="0">
                  <a:solidFill>
                    <a:srgbClr val="FFFFFF"/>
                  </a:solidFill>
                  <a:latin typeface="Calibri" panose="020F0502020204030204" pitchFamily="34" charset="0"/>
                </a:rPr>
                <a:t>10/11</a:t>
              </a:r>
              <a:endParaRPr lang="en-US" altLang="en-US" sz="110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graphicFrame>
          <p:nvGraphicFramePr>
            <p:cNvPr id="116" name="Object 9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533671062"/>
                </p:ext>
              </p:extLst>
            </p:nvPr>
          </p:nvGraphicFramePr>
          <p:xfrm>
            <a:off x="4211960" y="2418501"/>
            <a:ext cx="5256584" cy="341650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17" name="TextBox 1"/>
            <p:cNvSpPr txBox="1"/>
            <p:nvPr/>
          </p:nvSpPr>
          <p:spPr>
            <a:xfrm>
              <a:off x="4686195" y="5062523"/>
              <a:ext cx="389401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baseline="0" smtClean="0">
                  <a:solidFill>
                    <a:schemeClr val="bg1"/>
                  </a:solidFill>
                </a:rPr>
                <a:t>70</a:t>
              </a:r>
            </a:p>
          </p:txBody>
        </p:sp>
        <p:sp>
          <p:nvSpPr>
            <p:cNvPr id="118" name="TextBox 1"/>
            <p:cNvSpPr txBox="1"/>
            <p:nvPr/>
          </p:nvSpPr>
          <p:spPr>
            <a:xfrm>
              <a:off x="5003404" y="5062523"/>
              <a:ext cx="389401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baseline="0" smtClean="0">
                  <a:solidFill>
                    <a:srgbClr val="333399"/>
                  </a:solidFill>
                </a:rPr>
                <a:t>72</a:t>
              </a:r>
            </a:p>
          </p:txBody>
        </p:sp>
        <p:sp>
          <p:nvSpPr>
            <p:cNvPr id="119" name="TextBox 1"/>
            <p:cNvSpPr txBox="1"/>
            <p:nvPr/>
          </p:nvSpPr>
          <p:spPr>
            <a:xfrm>
              <a:off x="5319197" y="5062523"/>
              <a:ext cx="389401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baseline="0" smtClean="0">
                  <a:solidFill>
                    <a:srgbClr val="333399"/>
                  </a:solidFill>
                </a:rPr>
                <a:t>71</a:t>
              </a:r>
            </a:p>
          </p:txBody>
        </p:sp>
        <p:sp>
          <p:nvSpPr>
            <p:cNvPr id="120" name="TextBox 1"/>
            <p:cNvSpPr txBox="1"/>
            <p:nvPr/>
          </p:nvSpPr>
          <p:spPr>
            <a:xfrm>
              <a:off x="5802623" y="5062523"/>
              <a:ext cx="389401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baseline="0" smtClean="0">
                  <a:solidFill>
                    <a:schemeClr val="bg1"/>
                  </a:solidFill>
                </a:rPr>
                <a:t>21</a:t>
              </a:r>
            </a:p>
          </p:txBody>
        </p:sp>
        <p:sp>
          <p:nvSpPr>
            <p:cNvPr id="121" name="TextBox 1"/>
            <p:cNvSpPr txBox="1"/>
            <p:nvPr/>
          </p:nvSpPr>
          <p:spPr>
            <a:xfrm>
              <a:off x="6111706" y="5062523"/>
              <a:ext cx="389401" cy="2616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baseline="0" smtClean="0">
                  <a:solidFill>
                    <a:srgbClr val="333399"/>
                  </a:solidFill>
                </a:rPr>
                <a:t>22</a:t>
              </a:r>
            </a:p>
          </p:txBody>
        </p:sp>
        <p:sp>
          <p:nvSpPr>
            <p:cNvPr id="122" name="TextBox 1"/>
            <p:cNvSpPr txBox="1"/>
            <p:nvPr/>
          </p:nvSpPr>
          <p:spPr>
            <a:xfrm>
              <a:off x="6470746" y="5066370"/>
              <a:ext cx="335349" cy="253916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50" baseline="0" smtClean="0">
                  <a:solidFill>
                    <a:srgbClr val="333399"/>
                  </a:solidFill>
                </a:rPr>
                <a:t>23</a:t>
              </a:r>
            </a:p>
          </p:txBody>
        </p:sp>
        <p:sp>
          <p:nvSpPr>
            <p:cNvPr id="123" name="TextBox 21"/>
            <p:cNvSpPr txBox="1">
              <a:spLocks noChangeArrowheads="1"/>
            </p:cNvSpPr>
            <p:nvPr/>
          </p:nvSpPr>
          <p:spPr bwMode="auto">
            <a:xfrm>
              <a:off x="8275779" y="5062523"/>
              <a:ext cx="546416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050" smtClean="0">
                  <a:solidFill>
                    <a:srgbClr val="333399"/>
                  </a:solidFill>
                  <a:latin typeface="+mn-lt"/>
                </a:rPr>
                <a:t>34</a:t>
              </a:r>
              <a:endParaRPr lang="en-US" altLang="en-US" sz="1050">
                <a:solidFill>
                  <a:srgbClr val="333399"/>
                </a:solidFill>
                <a:latin typeface="+mn-lt"/>
              </a:endParaRPr>
            </a:p>
          </p:txBody>
        </p:sp>
        <p:sp>
          <p:nvSpPr>
            <p:cNvPr id="124" name="TextBox 21"/>
            <p:cNvSpPr txBox="1">
              <a:spLocks noChangeArrowheads="1"/>
            </p:cNvSpPr>
            <p:nvPr/>
          </p:nvSpPr>
          <p:spPr bwMode="auto">
            <a:xfrm>
              <a:off x="7948876" y="5062523"/>
              <a:ext cx="546417" cy="26161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lr>
                  <a:srgbClr val="990000"/>
                </a:buClr>
                <a:buFont typeface="Symbol" panose="05050102010706020507" pitchFamily="18" charset="2"/>
                <a:buChar char="¨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2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  <a:defRPr/>
              </a:pPr>
              <a:r>
                <a:rPr lang="en-US" altLang="en-US" sz="1050" smtClean="0">
                  <a:solidFill>
                    <a:schemeClr val="bg1"/>
                  </a:solidFill>
                  <a:latin typeface="+mn-lt"/>
                </a:rPr>
                <a:t>36</a:t>
              </a:r>
              <a:endParaRPr lang="en-US" altLang="en-US" sz="105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25" name="TextBox 21"/>
            <p:cNvSpPr txBox="1">
              <a:spLocks noChangeArrowheads="1"/>
            </p:cNvSpPr>
            <p:nvPr/>
          </p:nvSpPr>
          <p:spPr bwMode="auto">
            <a:xfrm>
              <a:off x="8585588" y="5062523"/>
              <a:ext cx="546416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050" smtClean="0">
                  <a:solidFill>
                    <a:srgbClr val="333399"/>
                  </a:solidFill>
                  <a:latin typeface="+mn-lt"/>
                </a:rPr>
                <a:t>35</a:t>
              </a:r>
              <a:endParaRPr lang="en-US" altLang="en-US" sz="1050">
                <a:solidFill>
                  <a:srgbClr val="333399"/>
                </a:solidFill>
                <a:latin typeface="+mn-lt"/>
              </a:endParaRPr>
            </a:p>
          </p:txBody>
        </p:sp>
        <p:sp>
          <p:nvSpPr>
            <p:cNvPr id="126" name="TextBox 21"/>
            <p:cNvSpPr txBox="1">
              <a:spLocks noChangeArrowheads="1"/>
            </p:cNvSpPr>
            <p:nvPr/>
          </p:nvSpPr>
          <p:spPr bwMode="auto">
            <a:xfrm>
              <a:off x="7162272" y="5062523"/>
              <a:ext cx="546416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050" smtClean="0">
                  <a:solidFill>
                    <a:srgbClr val="333399"/>
                  </a:solidFill>
                  <a:latin typeface="+mn-lt"/>
                </a:rPr>
                <a:t>54</a:t>
              </a:r>
              <a:endParaRPr lang="en-US" altLang="en-US" sz="1050">
                <a:solidFill>
                  <a:srgbClr val="333399"/>
                </a:solidFill>
                <a:latin typeface="+mn-lt"/>
              </a:endParaRPr>
            </a:p>
          </p:txBody>
        </p:sp>
        <p:sp>
          <p:nvSpPr>
            <p:cNvPr id="127" name="TextBox 21"/>
            <p:cNvSpPr txBox="1">
              <a:spLocks noChangeArrowheads="1"/>
            </p:cNvSpPr>
            <p:nvPr/>
          </p:nvSpPr>
          <p:spPr bwMode="auto">
            <a:xfrm>
              <a:off x="7473479" y="5062523"/>
              <a:ext cx="546416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050" smtClean="0">
                  <a:solidFill>
                    <a:srgbClr val="333399"/>
                  </a:solidFill>
                  <a:latin typeface="+mn-lt"/>
                </a:rPr>
                <a:t>52</a:t>
              </a:r>
              <a:endParaRPr lang="en-US" altLang="en-US" sz="1050">
                <a:solidFill>
                  <a:srgbClr val="333399"/>
                </a:solidFill>
                <a:latin typeface="+mn-lt"/>
              </a:endParaRPr>
            </a:p>
          </p:txBody>
        </p:sp>
        <p:sp>
          <p:nvSpPr>
            <p:cNvPr id="128" name="TextBox 21"/>
            <p:cNvSpPr txBox="1">
              <a:spLocks noChangeArrowheads="1"/>
            </p:cNvSpPr>
            <p:nvPr/>
          </p:nvSpPr>
          <p:spPr bwMode="auto">
            <a:xfrm>
              <a:off x="6926990" y="5066370"/>
              <a:ext cx="335348" cy="2539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050" smtClean="0">
                  <a:solidFill>
                    <a:schemeClr val="bg1"/>
                  </a:solidFill>
                  <a:latin typeface="+mn-lt"/>
                </a:rPr>
                <a:t>54</a:t>
              </a:r>
              <a:endParaRPr lang="en-US" altLang="en-US" sz="105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30" name="TextBox 2"/>
            <p:cNvSpPr txBox="1"/>
            <p:nvPr/>
          </p:nvSpPr>
          <p:spPr>
            <a:xfrm>
              <a:off x="5145148" y="5704626"/>
              <a:ext cx="1256431" cy="244654"/>
            </a:xfrm>
            <a:prstGeom prst="rect">
              <a:avLst/>
            </a:prstGeom>
            <a:noFill/>
          </p:spPr>
          <p:txBody>
            <a:bodyPr wrap="square" rtlCol="0" anchor="b">
              <a:noAutofit/>
            </a:bodyPr>
            <a:lstStyle/>
            <a:p>
              <a:pPr algn="ctr"/>
              <a:r>
                <a:rPr lang="en-US" sz="1050" b="1" smtClean="0">
                  <a:latin typeface="+mn-lt"/>
                </a:rPr>
                <a:t>Treatment Naïve</a:t>
              </a:r>
              <a:endParaRPr lang="en-US" sz="1050" b="1">
                <a:latin typeface="+mn-lt"/>
              </a:endParaRPr>
            </a:p>
          </p:txBody>
        </p:sp>
        <p:sp>
          <p:nvSpPr>
            <p:cNvPr id="131" name="TextBox 38"/>
            <p:cNvSpPr txBox="1"/>
            <p:nvPr/>
          </p:nvSpPr>
          <p:spPr>
            <a:xfrm>
              <a:off x="6938739" y="5704626"/>
              <a:ext cx="2062298" cy="244654"/>
            </a:xfrm>
            <a:prstGeom prst="rect">
              <a:avLst/>
            </a:prstGeom>
            <a:noFill/>
          </p:spPr>
          <p:txBody>
            <a:bodyPr wrap="square" rtlCol="0" anchor="b">
              <a:noAutofit/>
            </a:bodyPr>
            <a:lstStyle/>
            <a:p>
              <a:pPr algn="ctr"/>
              <a:r>
                <a:rPr lang="en-US" sz="1050" b="1" smtClean="0">
                  <a:latin typeface="+mn-lt"/>
                </a:rPr>
                <a:t>Treatment Experienced</a:t>
              </a:r>
              <a:endParaRPr lang="en-US" sz="1050" b="1">
                <a:latin typeface="+mn-lt"/>
              </a:endParaRPr>
            </a:p>
          </p:txBody>
        </p:sp>
        <p:cxnSp>
          <p:nvCxnSpPr>
            <p:cNvPr id="132" name="Straight Connector 6"/>
            <p:cNvCxnSpPr/>
            <p:nvPr/>
          </p:nvCxnSpPr>
          <p:spPr bwMode="auto">
            <a:xfrm>
              <a:off x="4728556" y="5685614"/>
              <a:ext cx="1927294" cy="0"/>
            </a:xfrm>
            <a:prstGeom prst="line">
              <a:avLst/>
            </a:prstGeom>
            <a:ln w="19050">
              <a:solidFill>
                <a:srgbClr val="000099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33" name="Straight Connector 41"/>
            <p:cNvCxnSpPr/>
            <p:nvPr/>
          </p:nvCxnSpPr>
          <p:spPr bwMode="auto">
            <a:xfrm>
              <a:off x="7002102" y="5682991"/>
              <a:ext cx="1927294" cy="0"/>
            </a:xfrm>
            <a:prstGeom prst="line">
              <a:avLst/>
            </a:prstGeom>
            <a:ln w="19050">
              <a:solidFill>
                <a:srgbClr val="000099"/>
              </a:solidFill>
              <a:headEnd type="none" w="med" len="med"/>
              <a:tailEnd type="none" w="med" len="med"/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134" name="TextBox 7"/>
            <p:cNvSpPr txBox="1"/>
            <p:nvPr/>
          </p:nvSpPr>
          <p:spPr>
            <a:xfrm>
              <a:off x="4728556" y="5423923"/>
              <a:ext cx="2002082" cy="262129"/>
            </a:xfrm>
            <a:prstGeom prst="rect">
              <a:avLst/>
            </a:prstGeom>
            <a:noFill/>
          </p:spPr>
          <p:txBody>
            <a:bodyPr wrap="square" rtlCol="0" anchor="b">
              <a:noAutofit/>
            </a:bodyPr>
            <a:lstStyle/>
            <a:p>
              <a:endParaRPr lang="en-US" sz="1100">
                <a:latin typeface="Calibri" panose="020F0502020204030204" pitchFamily="34" charset="0"/>
              </a:endParaRPr>
            </a:p>
          </p:txBody>
        </p:sp>
        <p:sp>
          <p:nvSpPr>
            <p:cNvPr id="135" name="TextBox 42"/>
            <p:cNvSpPr txBox="1"/>
            <p:nvPr/>
          </p:nvSpPr>
          <p:spPr>
            <a:xfrm>
              <a:off x="6947835" y="5406664"/>
              <a:ext cx="2002082" cy="262129"/>
            </a:xfrm>
            <a:prstGeom prst="rect">
              <a:avLst/>
            </a:prstGeom>
            <a:noFill/>
          </p:spPr>
          <p:txBody>
            <a:bodyPr wrap="square" rtlCol="0" anchor="b">
              <a:noAutofit/>
            </a:bodyPr>
            <a:lstStyle/>
            <a:p>
              <a:endParaRPr lang="en-US" sz="1100">
                <a:latin typeface="Calibri" panose="020F0502020204030204" pitchFamily="34" charset="0"/>
              </a:endParaRPr>
            </a:p>
          </p:txBody>
        </p:sp>
        <p:sp>
          <p:nvSpPr>
            <p:cNvPr id="136" name="TextBox 8"/>
            <p:cNvSpPr txBox="1"/>
            <p:nvPr/>
          </p:nvSpPr>
          <p:spPr>
            <a:xfrm>
              <a:off x="4597323" y="5403533"/>
              <a:ext cx="1175276" cy="260894"/>
            </a:xfrm>
            <a:prstGeom prst="rect">
              <a:avLst/>
            </a:prstGeom>
            <a:noFill/>
          </p:spPr>
          <p:txBody>
            <a:bodyPr wrap="square" rtlCol="0" anchor="b">
              <a:noAutofit/>
            </a:bodyPr>
            <a:lstStyle/>
            <a:p>
              <a:pPr algn="ctr"/>
              <a:r>
                <a:rPr lang="en-US" sz="1050" smtClean="0">
                  <a:latin typeface="+mn-lt"/>
                </a:rPr>
                <a:t>TN no cirrhosis</a:t>
              </a:r>
              <a:endParaRPr lang="en-US" sz="1050">
                <a:latin typeface="+mn-lt"/>
              </a:endParaRPr>
            </a:p>
          </p:txBody>
        </p:sp>
        <p:sp>
          <p:nvSpPr>
            <p:cNvPr id="137" name="TextBox 43"/>
            <p:cNvSpPr txBox="1"/>
            <p:nvPr/>
          </p:nvSpPr>
          <p:spPr>
            <a:xfrm>
              <a:off x="5812978" y="5403530"/>
              <a:ext cx="963647" cy="260894"/>
            </a:xfrm>
            <a:prstGeom prst="rect">
              <a:avLst/>
            </a:prstGeom>
            <a:noFill/>
          </p:spPr>
          <p:txBody>
            <a:bodyPr wrap="square" rtlCol="0" anchor="b">
              <a:noAutofit/>
            </a:bodyPr>
            <a:lstStyle/>
            <a:p>
              <a:pPr algn="ctr"/>
              <a:r>
                <a:rPr lang="en-US" sz="1050" smtClean="0">
                  <a:latin typeface="+mn-lt"/>
                </a:rPr>
                <a:t>TN cirrhosis</a:t>
              </a:r>
              <a:endParaRPr lang="en-US" sz="1050">
                <a:latin typeface="+mn-lt"/>
              </a:endParaRPr>
            </a:p>
          </p:txBody>
        </p:sp>
        <p:sp>
          <p:nvSpPr>
            <p:cNvPr id="138" name="TextBox 44"/>
            <p:cNvSpPr txBox="1"/>
            <p:nvPr/>
          </p:nvSpPr>
          <p:spPr>
            <a:xfrm>
              <a:off x="6885877" y="5403530"/>
              <a:ext cx="1097815" cy="260894"/>
            </a:xfrm>
            <a:prstGeom prst="rect">
              <a:avLst/>
            </a:prstGeom>
            <a:noFill/>
          </p:spPr>
          <p:txBody>
            <a:bodyPr wrap="square" rtlCol="0" anchor="b">
              <a:noAutofit/>
            </a:bodyPr>
            <a:lstStyle/>
            <a:p>
              <a:pPr algn="ctr"/>
              <a:r>
                <a:rPr lang="en-US" sz="1050" smtClean="0">
                  <a:latin typeface="+mn-lt"/>
                </a:rPr>
                <a:t>TE no cirrhosis</a:t>
              </a:r>
              <a:endParaRPr lang="en-US" sz="1050">
                <a:latin typeface="+mn-lt"/>
              </a:endParaRPr>
            </a:p>
          </p:txBody>
        </p:sp>
        <p:sp>
          <p:nvSpPr>
            <p:cNvPr id="139" name="TextBox 45"/>
            <p:cNvSpPr txBox="1"/>
            <p:nvPr/>
          </p:nvSpPr>
          <p:spPr>
            <a:xfrm>
              <a:off x="8056602" y="5403526"/>
              <a:ext cx="963647" cy="260894"/>
            </a:xfrm>
            <a:prstGeom prst="rect">
              <a:avLst/>
            </a:prstGeom>
            <a:noFill/>
          </p:spPr>
          <p:txBody>
            <a:bodyPr wrap="square" rtlCol="0" anchor="b">
              <a:noAutofit/>
            </a:bodyPr>
            <a:lstStyle/>
            <a:p>
              <a:pPr algn="ctr"/>
              <a:r>
                <a:rPr lang="en-US" sz="1050" smtClean="0">
                  <a:latin typeface="+mn-lt"/>
                </a:rPr>
                <a:t>TE cirrhosis</a:t>
              </a:r>
              <a:endParaRPr lang="en-US" sz="1050">
                <a:latin typeface="+mn-lt"/>
              </a:endParaRPr>
            </a:p>
          </p:txBody>
        </p:sp>
        <p:sp>
          <p:nvSpPr>
            <p:cNvPr id="141" name="TextBox 5"/>
            <p:cNvSpPr txBox="1">
              <a:spLocks noChangeArrowheads="1"/>
            </p:cNvSpPr>
            <p:nvPr/>
          </p:nvSpPr>
          <p:spPr bwMode="auto">
            <a:xfrm>
              <a:off x="4485804" y="2363078"/>
              <a:ext cx="32092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>
                <a:defRPr sz="2200">
                  <a:solidFill>
                    <a:schemeClr val="tx1"/>
                  </a:solidFill>
                  <a:latin typeface="Arial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en-US" sz="1200" b="1" smtClean="0">
                  <a:solidFill>
                    <a:srgbClr val="000066"/>
                  </a:solidFill>
                  <a:latin typeface="+mn-lt"/>
                </a:rPr>
                <a:t>%</a:t>
              </a:r>
              <a:endParaRPr lang="en-US" altLang="en-US" sz="1200" b="1">
                <a:solidFill>
                  <a:srgbClr val="000066"/>
                </a:solidFill>
                <a:latin typeface="+mn-lt"/>
              </a:endParaRPr>
            </a:p>
          </p:txBody>
        </p:sp>
        <p:cxnSp>
          <p:nvCxnSpPr>
            <p:cNvPr id="14" name="Connecteur droit 13"/>
            <p:cNvCxnSpPr/>
            <p:nvPr/>
          </p:nvCxnSpPr>
          <p:spPr>
            <a:xfrm>
              <a:off x="4597323" y="5376462"/>
              <a:ext cx="4489527" cy="0"/>
            </a:xfrm>
            <a:prstGeom prst="line">
              <a:avLst/>
            </a:prstGeom>
            <a:ln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3" name="TextBox 36"/>
          <p:cNvSpPr txBox="1"/>
          <p:nvPr/>
        </p:nvSpPr>
        <p:spPr>
          <a:xfrm>
            <a:off x="5841192" y="2113111"/>
            <a:ext cx="2215767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400" b="1" smtClean="0">
                <a:solidFill>
                  <a:srgbClr val="000099"/>
                </a:solidFill>
                <a:latin typeface="Calibri" panose="020F0502020204030204" pitchFamily="34" charset="0"/>
              </a:rPr>
              <a:t>Genotype 3 by subgroup</a:t>
            </a:r>
            <a:endParaRPr lang="en-US" sz="1400" b="1" baseline="0" smtClean="0">
              <a:solidFill>
                <a:srgbClr val="000099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ZoneTexte 69"/>
          <p:cNvSpPr txBox="1">
            <a:spLocks noChangeArrowheads="1"/>
          </p:cNvSpPr>
          <p:nvPr/>
        </p:nvSpPr>
        <p:spPr bwMode="auto">
          <a:xfrm>
            <a:off x="5157281" y="6565900"/>
            <a:ext cx="39787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Foster GR.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Gastroenterology. 2015 Nov;149(6):1462-70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494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BOSON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SOF + RBV </a:t>
            </a:r>
            <a:r>
              <a:rPr lang="en-GB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PEG-IFN 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GB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genotypes 2 and 3</a:t>
            </a:r>
            <a:endParaRPr lang="fr-FR" dirty="0"/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0" y="6570663"/>
            <a:ext cx="70104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BOSON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644468" y="1206277"/>
            <a:ext cx="184076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GB" sz="24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fr-FR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in GT 3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AutoShape 126"/>
          <p:cNvSpPr>
            <a:spLocks noChangeArrowheads="1"/>
          </p:cNvSpPr>
          <p:nvPr/>
        </p:nvSpPr>
        <p:spPr bwMode="auto">
          <a:xfrm>
            <a:off x="1331640" y="1672325"/>
            <a:ext cx="6315075" cy="33257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endParaRPr lang="fr-FR" sz="2800"/>
          </a:p>
        </p:txBody>
      </p:sp>
      <p:sp>
        <p:nvSpPr>
          <p:cNvPr id="9" name="TextBox 4"/>
          <p:cNvSpPr txBox="1"/>
          <p:nvPr/>
        </p:nvSpPr>
        <p:spPr>
          <a:xfrm>
            <a:off x="1598763" y="1669336"/>
            <a:ext cx="1548501" cy="338554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600" b="1" baseline="0" dirty="0" smtClean="0">
                <a:solidFill>
                  <a:srgbClr val="333399"/>
                </a:solidFill>
                <a:latin typeface="Calibri" panose="020F0502020204030204" pitchFamily="34" charset="0"/>
              </a:rPr>
              <a:t>SOF</a:t>
            </a: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 + </a:t>
            </a:r>
            <a:r>
              <a:rPr lang="en-US" sz="1600" b="1" baseline="0" dirty="0" smtClean="0">
                <a:solidFill>
                  <a:srgbClr val="333399"/>
                </a:solidFill>
                <a:latin typeface="Calibri" panose="020F0502020204030204" pitchFamily="34" charset="0"/>
              </a:rPr>
              <a:t>RBV 16</a:t>
            </a: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W</a:t>
            </a:r>
            <a:endParaRPr lang="en-US" sz="1600" b="1" baseline="0" dirty="0" smtClean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4"/>
          <p:cNvSpPr txBox="1"/>
          <p:nvPr/>
        </p:nvSpPr>
        <p:spPr>
          <a:xfrm>
            <a:off x="3381024" y="1669336"/>
            <a:ext cx="1548501" cy="338554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baseline="0" dirty="0" smtClean="0">
                <a:solidFill>
                  <a:srgbClr val="333399"/>
                </a:solidFill>
                <a:latin typeface="Calibri" panose="020F0502020204030204" pitchFamily="34" charset="0"/>
              </a:rPr>
              <a:t>SOF + RBV 24W</a:t>
            </a:r>
          </a:p>
        </p:txBody>
      </p:sp>
      <p:sp>
        <p:nvSpPr>
          <p:cNvPr id="11" name="TextBox 4"/>
          <p:cNvSpPr txBox="1"/>
          <p:nvPr/>
        </p:nvSpPr>
        <p:spPr>
          <a:xfrm>
            <a:off x="5220296" y="1669336"/>
            <a:ext cx="2427139" cy="338554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baseline="0" dirty="0" smtClean="0">
                <a:solidFill>
                  <a:srgbClr val="333399"/>
                </a:solidFill>
                <a:latin typeface="Calibri" panose="020F0502020204030204" pitchFamily="34" charset="0"/>
              </a:rPr>
              <a:t>SOF +</a:t>
            </a: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 PEG-IFN + RBV </a:t>
            </a:r>
            <a:r>
              <a:rPr lang="en-US" sz="1600" b="1" baseline="0" dirty="0" smtClean="0">
                <a:solidFill>
                  <a:srgbClr val="333399"/>
                </a:solidFill>
                <a:latin typeface="Calibri" panose="020F0502020204030204" pitchFamily="34" charset="0"/>
              </a:rPr>
              <a:t>12</a:t>
            </a:r>
            <a:r>
              <a:rPr lang="en-US" sz="1600" b="1" dirty="0" smtClean="0">
                <a:solidFill>
                  <a:srgbClr val="333399"/>
                </a:solidFill>
                <a:latin typeface="Calibri" panose="020F0502020204030204" pitchFamily="34" charset="0"/>
              </a:rPr>
              <a:t>W</a:t>
            </a:r>
            <a:endParaRPr lang="en-US" sz="1600" b="1" baseline="0" dirty="0" smtClean="0">
              <a:solidFill>
                <a:srgbClr val="333399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1392264" y="1766382"/>
            <a:ext cx="177800" cy="144462"/>
          </a:xfrm>
          <a:prstGeom prst="rect">
            <a:avLst/>
          </a:prstGeom>
          <a:solidFill>
            <a:srgbClr val="00B200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3192464" y="1766382"/>
            <a:ext cx="177800" cy="144463"/>
          </a:xfrm>
          <a:prstGeom prst="rect">
            <a:avLst/>
          </a:prstGeom>
          <a:solidFill>
            <a:srgbClr val="006666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5030888" y="1766382"/>
            <a:ext cx="177800" cy="144463"/>
          </a:xfrm>
          <a:prstGeom prst="rect">
            <a:avLst/>
          </a:prstGeom>
          <a:solidFill>
            <a:srgbClr val="CCFFCC"/>
          </a:solidFill>
          <a:ln w="9525">
            <a:solidFill>
              <a:schemeClr val="bg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88" name="Groupe 87"/>
          <p:cNvGrpSpPr/>
          <p:nvPr/>
        </p:nvGrpSpPr>
        <p:grpSpPr>
          <a:xfrm>
            <a:off x="611560" y="2217251"/>
            <a:ext cx="7413062" cy="4236085"/>
            <a:chOff x="770817" y="2096408"/>
            <a:chExt cx="7413062" cy="4236085"/>
          </a:xfrm>
        </p:grpSpPr>
        <p:sp>
          <p:nvSpPr>
            <p:cNvPr id="15" name="Rectangle 133"/>
            <p:cNvSpPr>
              <a:spLocks noChangeArrowheads="1"/>
            </p:cNvSpPr>
            <p:nvPr/>
          </p:nvSpPr>
          <p:spPr bwMode="auto">
            <a:xfrm>
              <a:off x="1910081" y="3098800"/>
              <a:ext cx="441960" cy="2520477"/>
            </a:xfrm>
            <a:prstGeom prst="rect">
              <a:avLst/>
            </a:prstGeom>
            <a:solidFill>
              <a:srgbClr val="00B200"/>
            </a:solidFill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7" name="Rectangle 133"/>
            <p:cNvSpPr>
              <a:spLocks noChangeArrowheads="1"/>
            </p:cNvSpPr>
            <p:nvPr/>
          </p:nvSpPr>
          <p:spPr bwMode="auto">
            <a:xfrm>
              <a:off x="2353336" y="2888882"/>
              <a:ext cx="441960" cy="2730395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8" name="Rectangle 133"/>
            <p:cNvSpPr>
              <a:spLocks noChangeArrowheads="1"/>
            </p:cNvSpPr>
            <p:nvPr/>
          </p:nvSpPr>
          <p:spPr bwMode="auto">
            <a:xfrm>
              <a:off x="2801022" y="2616200"/>
              <a:ext cx="441960" cy="300307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69" name="Rectangle 133"/>
            <p:cNvSpPr>
              <a:spLocks noChangeArrowheads="1"/>
            </p:cNvSpPr>
            <p:nvPr/>
          </p:nvSpPr>
          <p:spPr bwMode="auto">
            <a:xfrm>
              <a:off x="3497848" y="4013200"/>
              <a:ext cx="441960" cy="1606077"/>
            </a:xfrm>
            <a:prstGeom prst="rect">
              <a:avLst/>
            </a:prstGeom>
            <a:solidFill>
              <a:srgbClr val="00B200"/>
            </a:solidFill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0" name="Rectangle 133"/>
            <p:cNvSpPr>
              <a:spLocks noChangeArrowheads="1"/>
            </p:cNvSpPr>
            <p:nvPr/>
          </p:nvSpPr>
          <p:spPr bwMode="auto">
            <a:xfrm>
              <a:off x="3944527" y="3134360"/>
              <a:ext cx="441960" cy="2484917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1" name="Rectangle 133"/>
            <p:cNvSpPr>
              <a:spLocks noChangeArrowheads="1"/>
            </p:cNvSpPr>
            <p:nvPr/>
          </p:nvSpPr>
          <p:spPr bwMode="auto">
            <a:xfrm>
              <a:off x="4391091" y="2849880"/>
              <a:ext cx="441960" cy="276939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2" name="Rectangle 133"/>
            <p:cNvSpPr>
              <a:spLocks noChangeArrowheads="1"/>
            </p:cNvSpPr>
            <p:nvPr/>
          </p:nvSpPr>
          <p:spPr bwMode="auto">
            <a:xfrm>
              <a:off x="5083182" y="3190240"/>
              <a:ext cx="441960" cy="2429037"/>
            </a:xfrm>
            <a:prstGeom prst="rect">
              <a:avLst/>
            </a:prstGeom>
            <a:solidFill>
              <a:srgbClr val="00B200"/>
            </a:solidFill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3" name="Rectangle 133"/>
            <p:cNvSpPr>
              <a:spLocks noChangeArrowheads="1"/>
            </p:cNvSpPr>
            <p:nvPr/>
          </p:nvSpPr>
          <p:spPr bwMode="auto">
            <a:xfrm>
              <a:off x="5529861" y="2829560"/>
              <a:ext cx="441960" cy="2789717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4" name="Rectangle 133"/>
            <p:cNvSpPr>
              <a:spLocks noChangeArrowheads="1"/>
            </p:cNvSpPr>
            <p:nvPr/>
          </p:nvSpPr>
          <p:spPr bwMode="auto">
            <a:xfrm>
              <a:off x="5976425" y="2631440"/>
              <a:ext cx="441960" cy="298783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5" name="Rectangle 133"/>
            <p:cNvSpPr>
              <a:spLocks noChangeArrowheads="1"/>
            </p:cNvSpPr>
            <p:nvPr/>
          </p:nvSpPr>
          <p:spPr bwMode="auto">
            <a:xfrm>
              <a:off x="6648993" y="3586480"/>
              <a:ext cx="441960" cy="2032797"/>
            </a:xfrm>
            <a:prstGeom prst="rect">
              <a:avLst/>
            </a:prstGeom>
            <a:solidFill>
              <a:srgbClr val="00B200"/>
            </a:solidFill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6" name="Rectangle 133"/>
            <p:cNvSpPr>
              <a:spLocks noChangeArrowheads="1"/>
            </p:cNvSpPr>
            <p:nvPr/>
          </p:nvSpPr>
          <p:spPr bwMode="auto">
            <a:xfrm>
              <a:off x="7095672" y="3114040"/>
              <a:ext cx="441960" cy="2505237"/>
            </a:xfrm>
            <a:prstGeom prst="rect">
              <a:avLst/>
            </a:prstGeom>
            <a:solidFill>
              <a:srgbClr val="006666"/>
            </a:solidFill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7" name="Rectangle 133"/>
            <p:cNvSpPr>
              <a:spLocks noChangeArrowheads="1"/>
            </p:cNvSpPr>
            <p:nvPr/>
          </p:nvSpPr>
          <p:spPr bwMode="auto">
            <a:xfrm>
              <a:off x="7542236" y="2753360"/>
              <a:ext cx="441960" cy="2865917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bg1">
                  <a:lumMod val="75000"/>
                </a:schemeClr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16" name="Rectangle 135"/>
            <p:cNvSpPr>
              <a:spLocks noChangeArrowheads="1"/>
            </p:cNvSpPr>
            <p:nvPr/>
          </p:nvSpPr>
          <p:spPr bwMode="auto">
            <a:xfrm>
              <a:off x="1211033" y="4174437"/>
              <a:ext cx="344179" cy="36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2000" tIns="72000" rIns="72000" bIns="7200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40</a:t>
              </a:r>
              <a:endParaRPr lang="en-US" sz="14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7" name="Rectangle 136"/>
            <p:cNvSpPr>
              <a:spLocks noChangeArrowheads="1"/>
            </p:cNvSpPr>
            <p:nvPr/>
          </p:nvSpPr>
          <p:spPr bwMode="auto">
            <a:xfrm>
              <a:off x="1211033" y="3546685"/>
              <a:ext cx="344179" cy="36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2000" tIns="72000" rIns="72000" bIns="7200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60</a:t>
              </a:r>
              <a:endParaRPr lang="en-US" sz="14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8" name="Rectangle 137"/>
            <p:cNvSpPr>
              <a:spLocks noChangeArrowheads="1"/>
            </p:cNvSpPr>
            <p:nvPr/>
          </p:nvSpPr>
          <p:spPr bwMode="auto">
            <a:xfrm>
              <a:off x="1111647" y="2267290"/>
              <a:ext cx="443565" cy="36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2000" tIns="72000" rIns="72000" bIns="7200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100</a:t>
              </a:r>
              <a:endParaRPr lang="en-US" sz="14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9" name="Rectangle 138"/>
            <p:cNvSpPr>
              <a:spLocks noChangeArrowheads="1"/>
            </p:cNvSpPr>
            <p:nvPr/>
          </p:nvSpPr>
          <p:spPr bwMode="auto">
            <a:xfrm>
              <a:off x="1211033" y="2914090"/>
              <a:ext cx="344179" cy="36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2000" tIns="72000" rIns="72000" bIns="7200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80</a:t>
              </a:r>
              <a:endParaRPr lang="en-US" sz="14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0" name="Rectangle 144"/>
            <p:cNvSpPr>
              <a:spLocks noChangeArrowheads="1"/>
            </p:cNvSpPr>
            <p:nvPr/>
          </p:nvSpPr>
          <p:spPr bwMode="auto">
            <a:xfrm>
              <a:off x="1934533" y="2463577"/>
              <a:ext cx="39305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80</a:t>
              </a:r>
              <a:endParaRPr lang="en-US" sz="1600" b="1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1" name="ZoneTexte 20"/>
            <p:cNvSpPr txBox="1"/>
            <p:nvPr/>
          </p:nvSpPr>
          <p:spPr>
            <a:xfrm>
              <a:off x="1611637" y="5308068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smtClean="0"/>
                <a:t>n</a:t>
              </a:r>
              <a:endParaRPr lang="en-US" sz="1400"/>
            </a:p>
          </p:txBody>
        </p:sp>
        <p:sp>
          <p:nvSpPr>
            <p:cNvPr id="22" name="ZoneTexte 21"/>
            <p:cNvSpPr txBox="1"/>
            <p:nvPr/>
          </p:nvSpPr>
          <p:spPr>
            <a:xfrm>
              <a:off x="1925716" y="5229200"/>
              <a:ext cx="410690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u="sng" smtClean="0">
                  <a:solidFill>
                    <a:schemeClr val="bg1"/>
                  </a:solidFill>
                </a:rPr>
                <a:t>99</a:t>
              </a:r>
            </a:p>
            <a:p>
              <a:pPr algn="ctr"/>
              <a:r>
                <a:rPr lang="en-US" sz="1050" smtClean="0">
                  <a:solidFill>
                    <a:schemeClr val="bg1"/>
                  </a:solidFill>
                </a:rPr>
                <a:t>124</a:t>
              </a:r>
              <a:endParaRPr lang="en-US" sz="1050">
                <a:solidFill>
                  <a:schemeClr val="bg1"/>
                </a:solidFill>
              </a:endParaRPr>
            </a:p>
          </p:txBody>
        </p:sp>
        <p:sp>
          <p:nvSpPr>
            <p:cNvPr id="23" name="Line 139"/>
            <p:cNvSpPr>
              <a:spLocks noChangeShapeType="1"/>
            </p:cNvSpPr>
            <p:nvPr/>
          </p:nvSpPr>
          <p:spPr bwMode="auto">
            <a:xfrm>
              <a:off x="1568829" y="4354860"/>
              <a:ext cx="73184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4" name="Line 140"/>
            <p:cNvSpPr>
              <a:spLocks noChangeShapeType="1"/>
            </p:cNvSpPr>
            <p:nvPr/>
          </p:nvSpPr>
          <p:spPr bwMode="auto">
            <a:xfrm>
              <a:off x="1568829" y="3728930"/>
              <a:ext cx="73184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5" name="Line 141"/>
            <p:cNvSpPr>
              <a:spLocks noChangeShapeType="1"/>
            </p:cNvSpPr>
            <p:nvPr/>
          </p:nvSpPr>
          <p:spPr bwMode="auto">
            <a:xfrm>
              <a:off x="1568829" y="2456822"/>
              <a:ext cx="73184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6" name="Line 142"/>
            <p:cNvSpPr>
              <a:spLocks noChangeShapeType="1"/>
            </p:cNvSpPr>
            <p:nvPr/>
          </p:nvSpPr>
          <p:spPr bwMode="auto">
            <a:xfrm>
              <a:off x="1568829" y="3092692"/>
              <a:ext cx="73184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7" name="Line 143"/>
            <p:cNvSpPr>
              <a:spLocks noChangeShapeType="1"/>
            </p:cNvSpPr>
            <p:nvPr/>
          </p:nvSpPr>
          <p:spPr bwMode="auto">
            <a:xfrm>
              <a:off x="1640753" y="2445892"/>
              <a:ext cx="0" cy="3172387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29" name="Rectangle 135"/>
            <p:cNvSpPr>
              <a:spLocks noChangeArrowheads="1"/>
            </p:cNvSpPr>
            <p:nvPr/>
          </p:nvSpPr>
          <p:spPr bwMode="auto">
            <a:xfrm>
              <a:off x="1211033" y="4804688"/>
              <a:ext cx="344179" cy="36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2000" tIns="72000" rIns="72000" bIns="7200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20</a:t>
              </a:r>
              <a:endParaRPr lang="en-US" sz="14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0" name="Line 139"/>
            <p:cNvSpPr>
              <a:spLocks noChangeShapeType="1"/>
            </p:cNvSpPr>
            <p:nvPr/>
          </p:nvSpPr>
          <p:spPr bwMode="auto">
            <a:xfrm>
              <a:off x="1568829" y="4985111"/>
              <a:ext cx="73184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rgbClr val="FFFFFF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31" name="Rectangle 135"/>
            <p:cNvSpPr>
              <a:spLocks noChangeArrowheads="1"/>
            </p:cNvSpPr>
            <p:nvPr/>
          </p:nvSpPr>
          <p:spPr bwMode="auto">
            <a:xfrm>
              <a:off x="1310420" y="5411956"/>
              <a:ext cx="244792" cy="36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2000" tIns="72000" rIns="72000" bIns="7200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0</a:t>
              </a:r>
              <a:endParaRPr lang="en-US" sz="1400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2" name="Rectangle 144"/>
            <p:cNvSpPr>
              <a:spLocks noChangeArrowheads="1"/>
            </p:cNvSpPr>
            <p:nvPr/>
          </p:nvSpPr>
          <p:spPr bwMode="auto">
            <a:xfrm>
              <a:off x="2377788" y="2302272"/>
              <a:ext cx="39305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87</a:t>
              </a:r>
              <a:endParaRPr lang="en-US" sz="1600" b="1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3" name="Rectangle 144"/>
            <p:cNvSpPr>
              <a:spLocks noChangeArrowheads="1"/>
            </p:cNvSpPr>
            <p:nvPr/>
          </p:nvSpPr>
          <p:spPr bwMode="auto">
            <a:xfrm>
              <a:off x="2825474" y="2105407"/>
              <a:ext cx="39305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95</a:t>
              </a:r>
              <a:endParaRPr lang="en-US" sz="1600" b="1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4" name="Rectangle 144"/>
            <p:cNvSpPr>
              <a:spLocks noChangeArrowheads="1"/>
            </p:cNvSpPr>
            <p:nvPr/>
          </p:nvSpPr>
          <p:spPr bwMode="auto">
            <a:xfrm>
              <a:off x="3522300" y="3240425"/>
              <a:ext cx="39305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51</a:t>
              </a:r>
              <a:endParaRPr lang="en-US" sz="1600" b="1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5" name="Rectangle 144"/>
            <p:cNvSpPr>
              <a:spLocks noChangeArrowheads="1"/>
            </p:cNvSpPr>
            <p:nvPr/>
          </p:nvSpPr>
          <p:spPr bwMode="auto">
            <a:xfrm>
              <a:off x="3968979" y="2410728"/>
              <a:ext cx="39305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79</a:t>
              </a:r>
              <a:endParaRPr lang="en-US" sz="1600" b="1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6" name="Rectangle 144"/>
            <p:cNvSpPr>
              <a:spLocks noChangeArrowheads="1"/>
            </p:cNvSpPr>
            <p:nvPr/>
          </p:nvSpPr>
          <p:spPr bwMode="auto">
            <a:xfrm>
              <a:off x="4415543" y="2267873"/>
              <a:ext cx="39305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88</a:t>
              </a:r>
              <a:endParaRPr lang="en-US" sz="1600" b="1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7" name="Rectangle 144"/>
            <p:cNvSpPr>
              <a:spLocks noChangeArrowheads="1"/>
            </p:cNvSpPr>
            <p:nvPr/>
          </p:nvSpPr>
          <p:spPr bwMode="auto">
            <a:xfrm>
              <a:off x="5107634" y="2606705"/>
              <a:ext cx="39305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77</a:t>
              </a:r>
              <a:endParaRPr lang="en-US" sz="1600" b="1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8" name="Rectangle 144"/>
            <p:cNvSpPr>
              <a:spLocks noChangeArrowheads="1"/>
            </p:cNvSpPr>
            <p:nvPr/>
          </p:nvSpPr>
          <p:spPr bwMode="auto">
            <a:xfrm>
              <a:off x="5554313" y="2247553"/>
              <a:ext cx="39305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88</a:t>
              </a:r>
              <a:endParaRPr lang="en-US" sz="1600" b="1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39" name="Rectangle 144"/>
            <p:cNvSpPr>
              <a:spLocks noChangeArrowheads="1"/>
            </p:cNvSpPr>
            <p:nvPr/>
          </p:nvSpPr>
          <p:spPr bwMode="auto">
            <a:xfrm>
              <a:off x="6000877" y="2096408"/>
              <a:ext cx="39305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95</a:t>
              </a:r>
              <a:endParaRPr lang="en-US" sz="1600" b="1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0" name="Rectangle 144"/>
            <p:cNvSpPr>
              <a:spLocks noChangeArrowheads="1"/>
            </p:cNvSpPr>
            <p:nvPr/>
          </p:nvSpPr>
          <p:spPr bwMode="auto">
            <a:xfrm>
              <a:off x="6673445" y="2919864"/>
              <a:ext cx="39305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64</a:t>
              </a:r>
              <a:endParaRPr lang="en-US" sz="1600" b="1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1" name="Rectangle 144"/>
            <p:cNvSpPr>
              <a:spLocks noChangeArrowheads="1"/>
            </p:cNvSpPr>
            <p:nvPr/>
          </p:nvSpPr>
          <p:spPr bwMode="auto">
            <a:xfrm>
              <a:off x="7120124" y="2436128"/>
              <a:ext cx="39305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80</a:t>
              </a:r>
              <a:endParaRPr lang="en-US" sz="1600" b="1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2" name="Rectangle 144"/>
            <p:cNvSpPr>
              <a:spLocks noChangeArrowheads="1"/>
            </p:cNvSpPr>
            <p:nvPr/>
          </p:nvSpPr>
          <p:spPr bwMode="auto">
            <a:xfrm>
              <a:off x="7566688" y="2221265"/>
              <a:ext cx="39305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600" b="1" smtClean="0">
                  <a:solidFill>
                    <a:srgbClr val="333399"/>
                  </a:solidFill>
                  <a:latin typeface="Calibri" panose="020F0502020204030204" pitchFamily="34" charset="0"/>
                  <a:ea typeface="Arial" pitchFamily="-1" charset="0"/>
                  <a:cs typeface="Arial" pitchFamily="-1" charset="0"/>
                </a:rPr>
                <a:t>91</a:t>
              </a:r>
              <a:endParaRPr lang="en-US" sz="1600" b="1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3" name="Rectangle 135"/>
            <p:cNvSpPr>
              <a:spLocks noChangeArrowheads="1"/>
            </p:cNvSpPr>
            <p:nvPr/>
          </p:nvSpPr>
          <p:spPr bwMode="auto">
            <a:xfrm rot="16200000">
              <a:off x="461758" y="3810067"/>
              <a:ext cx="978968" cy="360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72000" tIns="72000" rIns="72000" bIns="72000" anchor="ctr">
              <a:prstTxWarp prst="textNoShape">
                <a:avLst/>
              </a:prstTxWarp>
              <a:spAutoFit/>
            </a:bodyPr>
            <a:lstStyle/>
            <a:p>
              <a:pPr algn="r"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SVR</a:t>
              </a:r>
              <a:r>
                <a:rPr lang="en-US" sz="1400" b="1" baseline="-25000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12</a:t>
              </a:r>
              <a:r>
                <a:rPr lang="en-US" sz="1400" b="1" smtClean="0">
                  <a:solidFill>
                    <a:srgbClr val="000066"/>
                  </a:solidFill>
                  <a:ea typeface="Arial" pitchFamily="-1" charset="0"/>
                  <a:cs typeface="Arial" pitchFamily="-1" charset="0"/>
                </a:rPr>
                <a:t> (%)</a:t>
              </a:r>
              <a:endParaRPr lang="en-US" sz="1400" b="1">
                <a:solidFill>
                  <a:srgbClr val="000066"/>
                </a:solidFill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44" name="Forme libre 43"/>
            <p:cNvSpPr/>
            <p:nvPr/>
          </p:nvSpPr>
          <p:spPr>
            <a:xfrm>
              <a:off x="2098877" y="2888882"/>
              <a:ext cx="64368" cy="471538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orme libre 44"/>
            <p:cNvSpPr/>
            <p:nvPr/>
          </p:nvSpPr>
          <p:spPr>
            <a:xfrm>
              <a:off x="2542132" y="2711460"/>
              <a:ext cx="64368" cy="407660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orme libre 45"/>
            <p:cNvSpPr/>
            <p:nvPr/>
          </p:nvSpPr>
          <p:spPr>
            <a:xfrm>
              <a:off x="2989818" y="2519184"/>
              <a:ext cx="64368" cy="264656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orme libre 46"/>
            <p:cNvSpPr/>
            <p:nvPr/>
          </p:nvSpPr>
          <p:spPr>
            <a:xfrm>
              <a:off x="3686644" y="3578096"/>
              <a:ext cx="64368" cy="869444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orme libre 47"/>
            <p:cNvSpPr/>
            <p:nvPr/>
          </p:nvSpPr>
          <p:spPr>
            <a:xfrm>
              <a:off x="4133323" y="2829808"/>
              <a:ext cx="64368" cy="716032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orme libre 48"/>
            <p:cNvSpPr/>
            <p:nvPr/>
          </p:nvSpPr>
          <p:spPr>
            <a:xfrm>
              <a:off x="4579887" y="2621672"/>
              <a:ext cx="64368" cy="578728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orme libre 49"/>
            <p:cNvSpPr/>
            <p:nvPr/>
          </p:nvSpPr>
          <p:spPr>
            <a:xfrm>
              <a:off x="5271978" y="2934980"/>
              <a:ext cx="64368" cy="578728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orme libre 50"/>
            <p:cNvSpPr/>
            <p:nvPr/>
          </p:nvSpPr>
          <p:spPr>
            <a:xfrm>
              <a:off x="5718657" y="2654692"/>
              <a:ext cx="64368" cy="444108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orme libre 51"/>
            <p:cNvSpPr/>
            <p:nvPr/>
          </p:nvSpPr>
          <p:spPr>
            <a:xfrm>
              <a:off x="6165221" y="2518296"/>
              <a:ext cx="64368" cy="326504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orme libre 52"/>
            <p:cNvSpPr/>
            <p:nvPr/>
          </p:nvSpPr>
          <p:spPr>
            <a:xfrm>
              <a:off x="6837789" y="3282444"/>
              <a:ext cx="64368" cy="644396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orme libre 53"/>
            <p:cNvSpPr/>
            <p:nvPr/>
          </p:nvSpPr>
          <p:spPr>
            <a:xfrm>
              <a:off x="7284468" y="2863096"/>
              <a:ext cx="64368" cy="555744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orme libre 54"/>
            <p:cNvSpPr/>
            <p:nvPr/>
          </p:nvSpPr>
          <p:spPr>
            <a:xfrm>
              <a:off x="7731032" y="2587764"/>
              <a:ext cx="64368" cy="429756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rgbClr val="0000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2368971" y="5229200"/>
              <a:ext cx="410690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u="sng" smtClean="0">
                  <a:solidFill>
                    <a:schemeClr val="bg1"/>
                  </a:solidFill>
                </a:rPr>
                <a:t>109</a:t>
              </a:r>
            </a:p>
            <a:p>
              <a:pPr algn="ctr"/>
              <a:r>
                <a:rPr lang="en-US" sz="1050" smtClean="0">
                  <a:solidFill>
                    <a:schemeClr val="bg1"/>
                  </a:solidFill>
                </a:rPr>
                <a:t>126</a:t>
              </a:r>
              <a:endParaRPr lang="en-US" sz="1050">
                <a:solidFill>
                  <a:schemeClr val="bg1"/>
                </a:solidFill>
              </a:endParaRPr>
            </a:p>
          </p:txBody>
        </p:sp>
        <p:sp>
          <p:nvSpPr>
            <p:cNvPr id="57" name="ZoneTexte 56"/>
            <p:cNvSpPr txBox="1"/>
            <p:nvPr/>
          </p:nvSpPr>
          <p:spPr>
            <a:xfrm>
              <a:off x="2816657" y="5229200"/>
              <a:ext cx="410690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u="sng" smtClean="0"/>
                <a:t>117</a:t>
              </a:r>
            </a:p>
            <a:p>
              <a:pPr algn="ctr"/>
              <a:r>
                <a:rPr lang="en-US" sz="1050" smtClean="0"/>
                <a:t>123</a:t>
              </a:r>
              <a:endParaRPr lang="en-US" sz="1050"/>
            </a:p>
          </p:txBody>
        </p:sp>
        <p:sp>
          <p:nvSpPr>
            <p:cNvPr id="58" name="ZoneTexte 57"/>
            <p:cNvSpPr txBox="1"/>
            <p:nvPr/>
          </p:nvSpPr>
          <p:spPr>
            <a:xfrm>
              <a:off x="3551154" y="5229200"/>
              <a:ext cx="33534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u="sng" smtClean="0">
                  <a:solidFill>
                    <a:schemeClr val="bg1"/>
                  </a:solidFill>
                </a:rPr>
                <a:t>29</a:t>
              </a:r>
            </a:p>
            <a:p>
              <a:pPr algn="ctr"/>
              <a:r>
                <a:rPr lang="en-US" sz="1050" smtClean="0">
                  <a:solidFill>
                    <a:schemeClr val="bg1"/>
                  </a:solidFill>
                </a:rPr>
                <a:t>57</a:t>
              </a:r>
              <a:endParaRPr lang="en-US" sz="1050">
                <a:solidFill>
                  <a:schemeClr val="bg1"/>
                </a:solidFill>
              </a:endParaRPr>
            </a:p>
          </p:txBody>
        </p:sp>
        <p:sp>
          <p:nvSpPr>
            <p:cNvPr id="59" name="ZoneTexte 58"/>
            <p:cNvSpPr txBox="1"/>
            <p:nvPr/>
          </p:nvSpPr>
          <p:spPr>
            <a:xfrm>
              <a:off x="3997833" y="5229200"/>
              <a:ext cx="33534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u="sng" smtClean="0">
                  <a:solidFill>
                    <a:schemeClr val="bg1"/>
                  </a:solidFill>
                </a:rPr>
                <a:t>44</a:t>
              </a:r>
            </a:p>
            <a:p>
              <a:pPr algn="ctr"/>
              <a:r>
                <a:rPr lang="en-US" sz="1050" smtClean="0">
                  <a:solidFill>
                    <a:schemeClr val="bg1"/>
                  </a:solidFill>
                </a:rPr>
                <a:t>56</a:t>
              </a:r>
              <a:endParaRPr lang="en-US" sz="1050">
                <a:solidFill>
                  <a:schemeClr val="bg1"/>
                </a:solidFill>
              </a:endParaRPr>
            </a:p>
          </p:txBody>
        </p:sp>
        <p:sp>
          <p:nvSpPr>
            <p:cNvPr id="60" name="ZoneTexte 59"/>
            <p:cNvSpPr txBox="1"/>
            <p:nvPr/>
          </p:nvSpPr>
          <p:spPr>
            <a:xfrm>
              <a:off x="4444397" y="5229200"/>
              <a:ext cx="33534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u="sng" smtClean="0"/>
                <a:t>51</a:t>
              </a:r>
            </a:p>
            <a:p>
              <a:pPr algn="ctr"/>
              <a:r>
                <a:rPr lang="en-US" sz="1050" smtClean="0"/>
                <a:t>58</a:t>
              </a:r>
              <a:endParaRPr lang="en-US" sz="1050"/>
            </a:p>
          </p:txBody>
        </p:sp>
        <p:sp>
          <p:nvSpPr>
            <p:cNvPr id="61" name="ZoneTexte 60"/>
            <p:cNvSpPr txBox="1"/>
            <p:nvPr/>
          </p:nvSpPr>
          <p:spPr>
            <a:xfrm>
              <a:off x="5136488" y="5229200"/>
              <a:ext cx="33534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u="sng" smtClean="0">
                  <a:solidFill>
                    <a:schemeClr val="bg1"/>
                  </a:solidFill>
                </a:rPr>
                <a:t>70</a:t>
              </a:r>
            </a:p>
            <a:p>
              <a:pPr algn="ctr"/>
              <a:r>
                <a:rPr lang="en-US" sz="1050" smtClean="0">
                  <a:solidFill>
                    <a:schemeClr val="bg1"/>
                  </a:solidFill>
                </a:rPr>
                <a:t>91</a:t>
              </a:r>
              <a:endParaRPr lang="en-US" sz="1050">
                <a:solidFill>
                  <a:schemeClr val="bg1"/>
                </a:solidFill>
              </a:endParaRPr>
            </a:p>
          </p:txBody>
        </p:sp>
        <p:sp>
          <p:nvSpPr>
            <p:cNvPr id="62" name="ZoneTexte 61"/>
            <p:cNvSpPr txBox="1"/>
            <p:nvPr/>
          </p:nvSpPr>
          <p:spPr>
            <a:xfrm>
              <a:off x="5583167" y="5229200"/>
              <a:ext cx="33534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u="sng" smtClean="0">
                  <a:solidFill>
                    <a:schemeClr val="bg1"/>
                  </a:solidFill>
                </a:rPr>
                <a:t>83</a:t>
              </a:r>
            </a:p>
            <a:p>
              <a:pPr algn="ctr"/>
              <a:r>
                <a:rPr lang="en-US" sz="1050" smtClean="0">
                  <a:solidFill>
                    <a:schemeClr val="bg1"/>
                  </a:solidFill>
                </a:rPr>
                <a:t>94</a:t>
              </a:r>
              <a:endParaRPr lang="en-US" sz="1050">
                <a:solidFill>
                  <a:schemeClr val="bg1"/>
                </a:solidFill>
              </a:endParaRPr>
            </a:p>
          </p:txBody>
        </p:sp>
        <p:sp>
          <p:nvSpPr>
            <p:cNvPr id="63" name="ZoneTexte 62"/>
            <p:cNvSpPr txBox="1"/>
            <p:nvPr/>
          </p:nvSpPr>
          <p:spPr>
            <a:xfrm>
              <a:off x="6029731" y="5229200"/>
              <a:ext cx="33534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u="sng" smtClean="0"/>
                <a:t>89</a:t>
              </a:r>
            </a:p>
            <a:p>
              <a:pPr algn="ctr"/>
              <a:r>
                <a:rPr lang="en-US" sz="1050" smtClean="0"/>
                <a:t>94</a:t>
              </a:r>
              <a:endParaRPr lang="en-US" sz="1050"/>
            </a:p>
          </p:txBody>
        </p:sp>
        <p:sp>
          <p:nvSpPr>
            <p:cNvPr id="64" name="ZoneTexte 63"/>
            <p:cNvSpPr txBox="1"/>
            <p:nvPr/>
          </p:nvSpPr>
          <p:spPr>
            <a:xfrm>
              <a:off x="6702299" y="5229200"/>
              <a:ext cx="33534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u="sng" smtClean="0">
                  <a:solidFill>
                    <a:schemeClr val="bg1"/>
                  </a:solidFill>
                </a:rPr>
                <a:t>58</a:t>
              </a:r>
            </a:p>
            <a:p>
              <a:pPr algn="ctr"/>
              <a:r>
                <a:rPr lang="en-US" sz="1050" smtClean="0">
                  <a:solidFill>
                    <a:schemeClr val="bg1"/>
                  </a:solidFill>
                </a:rPr>
                <a:t>90</a:t>
              </a:r>
              <a:endParaRPr lang="en-US" sz="1050">
                <a:solidFill>
                  <a:schemeClr val="bg1"/>
                </a:solidFill>
              </a:endParaRPr>
            </a:p>
          </p:txBody>
        </p:sp>
        <p:sp>
          <p:nvSpPr>
            <p:cNvPr id="65" name="ZoneTexte 64"/>
            <p:cNvSpPr txBox="1"/>
            <p:nvPr/>
          </p:nvSpPr>
          <p:spPr>
            <a:xfrm>
              <a:off x="7148978" y="5229200"/>
              <a:ext cx="33534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u="sng" smtClean="0">
                  <a:solidFill>
                    <a:schemeClr val="bg1"/>
                  </a:solidFill>
                </a:rPr>
                <a:t>70</a:t>
              </a:r>
            </a:p>
            <a:p>
              <a:pPr algn="ctr"/>
              <a:r>
                <a:rPr lang="en-US" sz="1050" smtClean="0">
                  <a:solidFill>
                    <a:schemeClr val="bg1"/>
                  </a:solidFill>
                </a:rPr>
                <a:t>88</a:t>
              </a:r>
              <a:endParaRPr lang="en-US" sz="1050">
                <a:solidFill>
                  <a:schemeClr val="bg1"/>
                </a:solidFill>
              </a:endParaRP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7595542" y="5229200"/>
              <a:ext cx="335348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u="sng" smtClean="0"/>
                <a:t>79</a:t>
              </a:r>
            </a:p>
            <a:p>
              <a:pPr algn="ctr"/>
              <a:r>
                <a:rPr lang="en-US" sz="1050" smtClean="0"/>
                <a:t>87</a:t>
              </a:r>
              <a:endParaRPr lang="en-US" sz="1050"/>
            </a:p>
          </p:txBody>
        </p:sp>
        <p:sp>
          <p:nvSpPr>
            <p:cNvPr id="28" name="Line 146"/>
            <p:cNvSpPr>
              <a:spLocks noChangeShapeType="1"/>
            </p:cNvSpPr>
            <p:nvPr/>
          </p:nvSpPr>
          <p:spPr bwMode="auto">
            <a:xfrm>
              <a:off x="1568826" y="5615860"/>
              <a:ext cx="6615053" cy="0"/>
            </a:xfrm>
            <a:prstGeom prst="line">
              <a:avLst/>
            </a:prstGeom>
            <a:noFill/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US" sz="2400" i="1">
                <a:solidFill>
                  <a:schemeClr val="bg1"/>
                </a:solidFill>
                <a:ea typeface="ＭＳ Ｐゴシック" pitchFamily="-1" charset="-128"/>
                <a:cs typeface="ＭＳ Ｐゴシック" pitchFamily="-1" charset="-128"/>
              </a:endParaRPr>
            </a:p>
          </p:txBody>
        </p:sp>
        <p:sp>
          <p:nvSpPr>
            <p:cNvPr id="78" name="TextBox 22"/>
            <p:cNvSpPr txBox="1"/>
            <p:nvPr/>
          </p:nvSpPr>
          <p:spPr>
            <a:xfrm>
              <a:off x="1954617" y="5644698"/>
              <a:ext cx="1260281" cy="30777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ctr"/>
              <a:r>
                <a:rPr lang="en-US" sz="1400" b="1" smtClean="0">
                  <a:latin typeface="+mn-lt"/>
                </a:rPr>
                <a:t>No Cirrhosis</a:t>
              </a:r>
              <a:endParaRPr lang="en-US" sz="1400" b="1" baseline="0" smtClean="0">
                <a:latin typeface="+mn-lt"/>
              </a:endParaRPr>
            </a:p>
          </p:txBody>
        </p:sp>
        <p:sp>
          <p:nvSpPr>
            <p:cNvPr id="80" name="TextBox 22"/>
            <p:cNvSpPr txBox="1"/>
            <p:nvPr/>
          </p:nvSpPr>
          <p:spPr>
            <a:xfrm>
              <a:off x="3683298" y="5644698"/>
              <a:ext cx="971740" cy="30777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ctr"/>
              <a:r>
                <a:rPr lang="en-US" sz="1400" b="1" smtClean="0">
                  <a:latin typeface="+mn-lt"/>
                </a:rPr>
                <a:t>Cirrhosis</a:t>
              </a:r>
              <a:endParaRPr lang="en-US" sz="1400" b="1" baseline="0" smtClean="0">
                <a:latin typeface="+mn-lt"/>
              </a:endParaRPr>
            </a:p>
          </p:txBody>
        </p:sp>
        <p:sp>
          <p:nvSpPr>
            <p:cNvPr id="81" name="TextBox 22"/>
            <p:cNvSpPr txBox="1"/>
            <p:nvPr/>
          </p:nvSpPr>
          <p:spPr>
            <a:xfrm>
              <a:off x="5709600" y="6024716"/>
              <a:ext cx="1707263" cy="30777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ctr"/>
              <a:r>
                <a:rPr lang="en-US" sz="1400" b="1" smtClean="0">
                  <a:latin typeface="+mn-lt"/>
                </a:rPr>
                <a:t>Treatment History</a:t>
              </a:r>
              <a:endParaRPr lang="en-US" sz="1400" b="1" baseline="0" smtClean="0">
                <a:latin typeface="+mn-lt"/>
              </a:endParaRPr>
            </a:p>
          </p:txBody>
        </p:sp>
        <p:sp>
          <p:nvSpPr>
            <p:cNvPr id="83" name="TextBox 22"/>
            <p:cNvSpPr txBox="1"/>
            <p:nvPr/>
          </p:nvSpPr>
          <p:spPr>
            <a:xfrm>
              <a:off x="5436096" y="5644698"/>
              <a:ext cx="662362" cy="30777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ctr"/>
              <a:r>
                <a:rPr lang="en-US" sz="1400" b="1" smtClean="0">
                  <a:latin typeface="+mn-lt"/>
                </a:rPr>
                <a:t>Naïve</a:t>
              </a:r>
              <a:endParaRPr lang="en-US" sz="1400" b="1" baseline="0" smtClean="0">
                <a:latin typeface="+mn-lt"/>
              </a:endParaRPr>
            </a:p>
          </p:txBody>
        </p:sp>
        <p:sp>
          <p:nvSpPr>
            <p:cNvPr id="84" name="TextBox 22"/>
            <p:cNvSpPr txBox="1"/>
            <p:nvPr/>
          </p:nvSpPr>
          <p:spPr>
            <a:xfrm>
              <a:off x="6708596" y="5644698"/>
              <a:ext cx="1249061" cy="307777"/>
            </a:xfrm>
            <a:prstGeom prst="rect">
              <a:avLst/>
            </a:prstGeom>
            <a:noFill/>
          </p:spPr>
          <p:txBody>
            <a:bodyPr wrap="none" rtlCol="0" anchor="t">
              <a:spAutoFit/>
            </a:bodyPr>
            <a:lstStyle/>
            <a:p>
              <a:pPr algn="ctr"/>
              <a:r>
                <a:rPr lang="en-US" sz="1400" b="1" smtClean="0">
                  <a:latin typeface="+mn-lt"/>
                </a:rPr>
                <a:t>Experienced</a:t>
              </a:r>
              <a:endParaRPr lang="en-US" sz="1400" b="1" baseline="0" smtClean="0">
                <a:latin typeface="+mn-lt"/>
              </a:endParaRPr>
            </a:p>
          </p:txBody>
        </p:sp>
        <p:cxnSp>
          <p:nvCxnSpPr>
            <p:cNvPr id="86" name="Connecteur droit 85"/>
            <p:cNvCxnSpPr/>
            <p:nvPr/>
          </p:nvCxnSpPr>
          <p:spPr>
            <a:xfrm>
              <a:off x="5083182" y="5983188"/>
              <a:ext cx="2925438" cy="0"/>
            </a:xfrm>
            <a:prstGeom prst="line">
              <a:avLst/>
            </a:prstGeom>
            <a:ln w="19050">
              <a:solidFill>
                <a:srgbClr val="0000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ZoneTexte 69"/>
          <p:cNvSpPr txBox="1">
            <a:spLocks noChangeArrowheads="1"/>
          </p:cNvSpPr>
          <p:nvPr/>
        </p:nvSpPr>
        <p:spPr bwMode="auto">
          <a:xfrm>
            <a:off x="5157281" y="6565900"/>
            <a:ext cx="39787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Foster GR.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Gastroenterology. 2015 Nov;149(6):1462-70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111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BOSON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SOF + RBV </a:t>
            </a:r>
            <a:r>
              <a:rPr lang="en-GB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PEG-IFN 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GB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genotypes 2 and 3</a:t>
            </a:r>
            <a:endParaRPr lang="fr-FR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449229" y="1196752"/>
            <a:ext cx="4232890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Reasons for not achieving SVR</a:t>
            </a:r>
            <a:r>
              <a:rPr lang="en-US" sz="2400" b="1" baseline="-2500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endParaRPr lang="en-US" sz="2400" b="1" baseline="-2500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259102" y="4509120"/>
            <a:ext cx="2613151" cy="404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400" b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Resistance analysis</a:t>
            </a:r>
            <a:endParaRPr lang="en-US" sz="2400" b="1" baseline="-2500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70104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BOSON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" name="Espace réservé du contenu 11"/>
          <p:cNvSpPr txBox="1">
            <a:spLocks/>
          </p:cNvSpPr>
          <p:nvPr/>
        </p:nvSpPr>
        <p:spPr bwMode="auto">
          <a:xfrm>
            <a:off x="251520" y="4941168"/>
            <a:ext cx="835183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marL="814387" lvl="1" indent="-342900">
              <a:buFont typeface="Wingdings" pitchFamily="2" charset="2"/>
              <a:buChar char="§"/>
            </a:pPr>
            <a:r>
              <a:rPr lang="en-US" sz="2000" b="1" dirty="0">
                <a:solidFill>
                  <a:srgbClr val="0070C0"/>
                </a:solidFill>
                <a:latin typeface="Calibri" pitchFamily="34" charset="0"/>
              </a:rPr>
              <a:t>Deep sequencing </a:t>
            </a:r>
            <a:r>
              <a:rPr lang="en-US" sz="2000" b="1" dirty="0" smtClean="0">
                <a:solidFill>
                  <a:srgbClr val="0070C0"/>
                </a:solidFill>
                <a:latin typeface="Calibri" pitchFamily="34" charset="0"/>
              </a:rPr>
              <a:t>successful </a:t>
            </a:r>
            <a:r>
              <a:rPr lang="en-US" sz="2000" b="1" dirty="0">
                <a:solidFill>
                  <a:srgbClr val="0070C0"/>
                </a:solidFill>
                <a:latin typeface="Calibri" pitchFamily="34" charset="0"/>
              </a:rPr>
              <a:t>on 78/88 patients with </a:t>
            </a:r>
            <a:r>
              <a:rPr lang="en-US" sz="2000" b="1" dirty="0" err="1">
                <a:solidFill>
                  <a:srgbClr val="0070C0"/>
                </a:solidFill>
                <a:latin typeface="Calibri" pitchFamily="34" charset="0"/>
              </a:rPr>
              <a:t>virologic</a:t>
            </a:r>
            <a:r>
              <a:rPr lang="en-US" sz="2000" b="1" dirty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Calibri" pitchFamily="34" charset="0"/>
              </a:rPr>
              <a:t>failure</a:t>
            </a:r>
          </a:p>
          <a:p>
            <a:pPr lvl="2">
              <a:buFont typeface="Arial" pitchFamily="34" charset="0"/>
              <a:buChar char="–"/>
            </a:pPr>
            <a:r>
              <a:rPr lang="en-US" dirty="0" smtClean="0"/>
              <a:t>No </a:t>
            </a:r>
            <a:r>
              <a:rPr lang="en-US" dirty="0"/>
              <a:t>S282T variants</a:t>
            </a:r>
          </a:p>
          <a:p>
            <a:pPr lvl="2">
              <a:buFont typeface="Arial" pitchFamily="34" charset="0"/>
              <a:buChar char="–"/>
            </a:pPr>
            <a:r>
              <a:rPr lang="en-US" dirty="0"/>
              <a:t>SOF treatment-emergent variants L159F and V321A in 9/78 (21</a:t>
            </a:r>
            <a:r>
              <a:rPr lang="en-US" dirty="0" smtClean="0"/>
              <a:t>%)</a:t>
            </a:r>
          </a:p>
          <a:p>
            <a:pPr lvl="3">
              <a:buFont typeface="Arial" pitchFamily="34" charset="0"/>
              <a:buChar char="•"/>
            </a:pPr>
            <a:r>
              <a:rPr lang="en-US" sz="1600" dirty="0" smtClean="0"/>
              <a:t>L159F </a:t>
            </a:r>
            <a:r>
              <a:rPr lang="en-US" sz="1600" dirty="0"/>
              <a:t>at baseline and failure, </a:t>
            </a:r>
            <a:r>
              <a:rPr lang="en-US" sz="1600" dirty="0" smtClean="0"/>
              <a:t>N </a:t>
            </a:r>
            <a:r>
              <a:rPr lang="en-US" sz="1600" dirty="0"/>
              <a:t>= 1, only at failure, </a:t>
            </a:r>
            <a:r>
              <a:rPr lang="en-US" sz="1600" dirty="0" smtClean="0"/>
              <a:t>N </a:t>
            </a:r>
            <a:r>
              <a:rPr lang="en-US" sz="1600" dirty="0"/>
              <a:t>= 5</a:t>
            </a:r>
          </a:p>
          <a:p>
            <a:pPr lvl="3">
              <a:buFont typeface="Arial" pitchFamily="34" charset="0"/>
              <a:buChar char="•"/>
            </a:pPr>
            <a:r>
              <a:rPr lang="en-US" sz="1600" dirty="0" smtClean="0"/>
              <a:t>V321A emerged </a:t>
            </a:r>
            <a:r>
              <a:rPr lang="en-US" sz="1600" dirty="0"/>
              <a:t>at failure in 2 </a:t>
            </a:r>
            <a:r>
              <a:rPr lang="en-US" sz="1600" dirty="0" smtClean="0"/>
              <a:t>patients</a:t>
            </a:r>
            <a:endParaRPr lang="en-US" sz="1600" dirty="0"/>
          </a:p>
        </p:txBody>
      </p:sp>
      <p:graphicFrame>
        <p:nvGraphicFramePr>
          <p:cNvPr id="12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2197747"/>
              </p:ext>
            </p:extLst>
          </p:nvPr>
        </p:nvGraphicFramePr>
        <p:xfrm>
          <a:off x="520502" y="1700808"/>
          <a:ext cx="8064896" cy="2039587"/>
        </p:xfrm>
        <a:graphic>
          <a:graphicData uri="http://schemas.openxmlformats.org/drawingml/2006/table">
            <a:tbl>
              <a:tblPr/>
              <a:tblGrid>
                <a:gridCol w="2490613"/>
                <a:gridCol w="1665898"/>
                <a:gridCol w="1621473"/>
                <a:gridCol w="2286912"/>
              </a:tblGrid>
              <a:tr h="903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anose="020F0502020204030204" pitchFamily="34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Patients, n (%)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Calibri" panose="020F0502020204030204" pitchFamily="34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16W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196</a:t>
                      </a: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199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PEG-IFN + RBV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197</a:t>
                      </a: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79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SVR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</a:t>
                      </a:r>
                      <a:endParaRPr kumimoji="0" lang="en-GB" sz="1400" b="1" i="0" u="none" strike="noStrike" cap="none" normalizeH="0" baseline="-2500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141 (72)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170 (85)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183 (93)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9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On-treatment failure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(2)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79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52/195 (27)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24/195 (12)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9/195 (5)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79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Other*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 (2)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 (1)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(3)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6808" marR="96808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467544" y="3861048"/>
            <a:ext cx="81358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 Patients who discontinued before achieving HCV RNA &lt; LLOQ or did not return for week </a:t>
            </a:r>
            <a:br>
              <a:rPr lang="en-US" sz="1400" dirty="0" smtClean="0"/>
            </a:br>
            <a:r>
              <a:rPr lang="en-US" sz="1400" dirty="0" smtClean="0"/>
              <a:t>12 post-treatment visit</a:t>
            </a:r>
            <a:endParaRPr lang="en-US" sz="1400" dirty="0"/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157281" y="6565900"/>
            <a:ext cx="39787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Foster GR.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Gastroenterology. 2015 Nov;149(6):1462-70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72210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932" name="Straight Arrow Connector 24"/>
          <p:cNvCxnSpPr>
            <a:cxnSpLocks noChangeShapeType="1"/>
          </p:cNvCxnSpPr>
          <p:nvPr/>
        </p:nvCxnSpPr>
        <p:spPr bwMode="auto">
          <a:xfrm>
            <a:off x="8982075" y="5705475"/>
            <a:ext cx="914400" cy="9144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3622201"/>
              </p:ext>
            </p:extLst>
          </p:nvPr>
        </p:nvGraphicFramePr>
        <p:xfrm>
          <a:off x="232037" y="1628800"/>
          <a:ext cx="8657965" cy="4830012"/>
        </p:xfrm>
        <a:graphic>
          <a:graphicData uri="http://schemas.openxmlformats.org/drawingml/2006/table">
            <a:tbl>
              <a:tblPr/>
              <a:tblGrid>
                <a:gridCol w="3199634"/>
                <a:gridCol w="132217"/>
                <a:gridCol w="1394328"/>
                <a:gridCol w="1477695"/>
                <a:gridCol w="2454091"/>
              </a:tblGrid>
              <a:tr h="54459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marT="45722" marB="45722" anchor="b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91440" marB="91440" anchor="b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Arial" charset="0"/>
                        </a:rPr>
                        <a:t>SOF + RBV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Arial" charset="0"/>
                        </a:rPr>
                        <a:t>16W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Arial" charset="0"/>
                        </a:rPr>
                        <a:t>N = 196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91440" marB="91440" anchor="b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2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Arial" charset="0"/>
                        </a:rPr>
                        <a:t>SOF + RBV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Arial" charset="0"/>
                        </a:rPr>
                        <a:t>24W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Arial" charset="0"/>
                        </a:rPr>
                        <a:t>N = 199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91440" marB="91440" anchor="b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Arial" charset="0"/>
                        </a:rPr>
                        <a:t>SOF + 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Arial" charset="0"/>
                        </a:rPr>
                        <a:t>PEG-IFN 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Arial" charset="0"/>
                        </a:rPr>
                        <a:t>+ RBV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Arial" charset="0"/>
                        </a:rPr>
                        <a:t>12W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ＭＳ Ｐゴシック" charset="0"/>
                          <a:cs typeface="Arial" charset="0"/>
                        </a:rPr>
                        <a:t>N = 197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ＭＳ Ｐゴシック" charset="0"/>
                        <a:cs typeface="Arial" charset="0"/>
                      </a:endParaRPr>
                    </a:p>
                  </a:txBody>
                  <a:tcPr marT="91440" marB="91440" anchor="b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452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Grade 3–4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adverse event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11 (6)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7 (4)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15 (8)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2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Serious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adverse event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8 (4)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10 (5)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12 (6)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52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Treatment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discontinuation due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to 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AE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3 (2)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2 (1)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1 (&lt; 1)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236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Adverse event ≥ 15% in any arm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4284">
                <a:tc>
                  <a:txBody>
                    <a:bodyPr/>
                    <a:lstStyle/>
                    <a:p>
                      <a:pPr lvl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400" b="1" i="0" u="none" strike="noStrike" baseline="0" dirty="0" smtClean="0">
                          <a:solidFill>
                            <a:srgbClr val="000066"/>
                          </a:solidFill>
                          <a:latin typeface="+mn-lt"/>
                        </a:rPr>
                        <a:t>Fatigue 		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36%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41%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dirty="0" smtClean="0">
                          <a:solidFill>
                            <a:srgbClr val="000066"/>
                          </a:solidFill>
                          <a:latin typeface="+mn-lt"/>
                        </a:rPr>
                        <a:t>46%</a:t>
                      </a:r>
                      <a:endParaRPr lang="fr-FR" sz="1400" b="1" dirty="0">
                        <a:solidFill>
                          <a:srgbClr val="000066"/>
                        </a:solidFill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28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baseline="0" noProof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Headache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31%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36%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36%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94284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b="1" i="0" u="none" strike="noStrike" kern="1200" baseline="0" dirty="0" err="1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Insomnia</a:t>
                      </a:r>
                      <a:r>
                        <a:rPr lang="da-DK" sz="1400" b="1" i="0" u="none" strike="noStrike" kern="1200" baseline="0" dirty="0" smtClean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24%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28%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25%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523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Nausea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16%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17%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25%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523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Rash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12%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14%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20%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523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Flu-like illness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4%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4%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19%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523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Decreased appetite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7%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8%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18%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523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Myalgia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6%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10%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17%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523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Dyspnea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exertional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11%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11%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15%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5236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Pyrexia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3%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4%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15%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52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Hemoglobin &lt; 10g/dl / 8.5 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g/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charset="0"/>
                          <a:cs typeface="Arial" charset="0"/>
                        </a:rPr>
                        <a:t>dL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ＭＳ Ｐゴシック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4% / 0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6% / 0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38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Batang" charset="0"/>
                          <a:cs typeface="Batang" charset="0"/>
                        </a:rPr>
                        <a:t>12% / 1%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+mn-lt"/>
                        <a:ea typeface="Batang" charset="0"/>
                        <a:cs typeface="Batang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BOSON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SOF + RBV </a:t>
            </a:r>
            <a:r>
              <a:rPr lang="en-GB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PEG-IFN 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GB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genotypes 2 and 3</a:t>
            </a:r>
            <a:endParaRPr lang="fr-FR" dirty="0"/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70104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BOSON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080049" y="1206277"/>
            <a:ext cx="296959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events, 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N </a:t>
            </a: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(%)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5157281" y="6565900"/>
            <a:ext cx="39787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Foster GR.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Gastroenterology. 2015 Nov;149(6):1462-70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909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BOSON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SOF + RBV </a:t>
            </a:r>
            <a:r>
              <a:rPr lang="en-GB" u="sng" dirty="0" smtClean="0">
                <a:ea typeface="ＭＳ Ｐゴシック" pitchFamily="-1" charset="-128"/>
                <a:cs typeface="ＭＳ Ｐゴシック" pitchFamily="-1" charset="-128"/>
              </a:rPr>
              <a:t>+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PEG-IFN </a:t>
            </a: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/>
            </a:r>
            <a:br>
              <a:rPr lang="en-GB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dirty="0" smtClean="0">
                <a:ea typeface="ＭＳ Ｐゴシック" pitchFamily="-1" charset="-128"/>
                <a:cs typeface="ＭＳ Ｐゴシック" pitchFamily="-1" charset="-128"/>
              </a:rPr>
              <a:t>for 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genotypes 2 and 3</a:t>
            </a:r>
            <a:endParaRPr lang="fr-FR" dirty="0"/>
          </a:p>
        </p:txBody>
      </p:sp>
      <p:sp>
        <p:nvSpPr>
          <p:cNvPr id="24474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br>
              <a:rPr lang="en-US" sz="2800" b="1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endParaRPr lang="en-US" sz="2400" b="1" dirty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Genotype 2 : treatment-experienced patients with cirrhosis achieved high SVR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 rates with all regimens 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Genotype 3 : higher SVR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 rates with SOF + PEG/RBV than with SOF + RBV for 16 or 24 weeks </a:t>
            </a:r>
          </a:p>
          <a:p>
            <a:pPr lvl="2">
              <a:spcBef>
                <a:spcPts val="600"/>
              </a:spcBef>
            </a:pPr>
            <a:r>
              <a:rPr lang="en-US" sz="2000" dirty="0" smtClean="0"/>
              <a:t>Genotype 3 treatment-experienced patients with cirrhosis achieved an SVR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 of 86% with SOF + PEG + RBV for 12 weeks 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SOF + RBV for 24 weeks achieved SVR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 rates &gt; 80% in all other subgroups; results consistent with earlier phase III studies </a:t>
            </a:r>
          </a:p>
          <a:p>
            <a:pPr lvl="1">
              <a:spcBef>
                <a:spcPts val="600"/>
              </a:spcBef>
            </a:pPr>
            <a:r>
              <a:rPr lang="en-US" sz="2000" dirty="0" smtClean="0"/>
              <a:t>SOF + RBV for 16 or 24 weeks and SOF + PEG + RBV for 12 weeks were well tolerated with a low rate of treatment discontinuations due to adverse events </a:t>
            </a:r>
            <a:endParaRPr lang="en-US" sz="2000" dirty="0"/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70104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BOSON</a:t>
            </a:r>
            <a:endParaRPr lang="en-US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5157281" y="6565900"/>
            <a:ext cx="39787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Foster GR. </a:t>
            </a:r>
            <a:r>
              <a:rPr lang="en-US" sz="1200" i="1" dirty="0">
                <a:solidFill>
                  <a:srgbClr val="0070C0"/>
                </a:solidFill>
                <a:ea typeface="ＭＳ Ｐゴシック" pitchFamily="34" charset="-128"/>
              </a:rPr>
              <a:t>Gastroenterology. 2015 Nov;149(6):1462-70</a:t>
            </a:r>
            <a:endParaRPr lang="en-US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072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rgbClr val="333399"/>
          </a:solidFill>
          <a:round/>
          <a:headEnd/>
          <a:tailEnd/>
        </a:ln>
      </a:spPr>
      <a:bodyPr>
        <a:prstTxWarp prst="textNoShape">
          <a:avLst/>
        </a:prstTxWarp>
      </a:bodyPr>
      <a:lstStyle>
        <a:defPPr algn="ctr" defTabSz="914400" fontAlgn="base">
          <a:spcBef>
            <a:spcPct val="0"/>
          </a:spcBef>
          <a:spcAft>
            <a:spcPct val="0"/>
          </a:spcAft>
          <a:defRPr sz="2400" i="1">
            <a:solidFill>
              <a:srgbClr val="FFFFFF"/>
            </a:solidFill>
            <a:ea typeface="ＭＳ Ｐゴシック" pitchFamily="-1" charset="-128"/>
            <a:cs typeface="ＭＳ Ｐゴシック" pitchFamily="-1" charset="-128"/>
          </a:defRPr>
        </a:defPPr>
      </a:lstStyle>
    </a:spDef>
  </a:objectDefaults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5458</TotalTime>
  <Words>865</Words>
  <Application>Microsoft Office PowerPoint</Application>
  <PresentationFormat>Affichage à l'écran (4:3)</PresentationFormat>
  <Paragraphs>313</Paragraphs>
  <Slides>7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HCV-trials.com 2015 </vt:lpstr>
      <vt:lpstr>BOSON Study: SOF + RBV + PEG-IFN  for genotypes 2 and 3</vt:lpstr>
      <vt:lpstr>BOSON Study: SOF + RBV + PEG-IFN  for genotypes 2 and 3</vt:lpstr>
      <vt:lpstr>BOSON Study: SOF + RBV + PEG-IFN for genotypes 2 and 3</vt:lpstr>
      <vt:lpstr>BOSON Study: SOF + RBV + PEG-IFN  for genotypes 2 and 3</vt:lpstr>
      <vt:lpstr>BOSON Study: SOF + RBV + PEG-IFN  for genotypes 2 and 3</vt:lpstr>
      <vt:lpstr>BOSON Study: SOF + RBV + PEG-IFN  for genotypes 2 and 3</vt:lpstr>
      <vt:lpstr>BOSON Study: SOF + RBV + PEG-IFN  for genotypes 2 and 3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</cp:lastModifiedBy>
  <cp:revision>200</cp:revision>
  <dcterms:created xsi:type="dcterms:W3CDTF">2015-05-24T23:02:59Z</dcterms:created>
  <dcterms:modified xsi:type="dcterms:W3CDTF">2015-12-04T09:50:31Z</dcterms:modified>
</cp:coreProperties>
</file>