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5" r:id="rId3"/>
    <p:sldId id="293" r:id="rId4"/>
    <p:sldId id="287" r:id="rId5"/>
    <p:sldId id="294" r:id="rId6"/>
    <p:sldId id="290" r:id="rId7"/>
    <p:sldId id="288" r:id="rId8"/>
    <p:sldId id="29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FFFF"/>
    <a:srgbClr val="DDDDDD"/>
    <a:srgbClr val="002060"/>
    <a:srgbClr val="000066"/>
    <a:srgbClr val="10EB00"/>
    <a:srgbClr val="FF66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922" autoAdjust="0"/>
    <p:restoredTop sz="94660"/>
  </p:normalViewPr>
  <p:slideViewPr>
    <p:cSldViewPr>
      <p:cViewPr>
        <p:scale>
          <a:sx n="112" d="100"/>
          <a:sy n="112" d="100"/>
        </p:scale>
        <p:origin x="-96" y="-232"/>
      </p:cViewPr>
      <p:guideLst>
        <p:guide orient="horz" pos="1842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01/07/15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471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B532577-32D2-4479-AEFC-682FF659550B}" type="slidenum">
              <a:rPr lang="fr-FR" sz="1200">
                <a:solidFill>
                  <a:srgbClr val="000000"/>
                </a:solidFill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6D54D1C-C977-456F-B479-C9F02EE96D13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6D54D1C-C977-456F-B479-C9F02EE96D13}" type="slidenum">
              <a:rPr lang="fr-FR" sz="1200">
                <a:solidFill>
                  <a:srgbClr val="000000"/>
                </a:solidFill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6549645" y="1835150"/>
            <a:ext cx="0" cy="2151063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172"/>
          <p:cNvSpPr>
            <a:spLocks noChangeShapeType="1"/>
          </p:cNvSpPr>
          <p:nvPr/>
        </p:nvSpPr>
        <p:spPr bwMode="auto">
          <a:xfrm>
            <a:off x="5229488" y="1835150"/>
            <a:ext cx="0" cy="2151063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8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3075037" y="2044056"/>
            <a:ext cx="400050" cy="15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2528069" y="1219201"/>
            <a:ext cx="1395859" cy="62562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US" sz="1400" b="1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262908" y="1703984"/>
            <a:ext cx="2347676" cy="2247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US" sz="1400" b="1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18-70 years</a:t>
            </a:r>
          </a:p>
          <a:p>
            <a:pPr algn="ctr" defTabSz="914400"/>
            <a:r>
              <a:rPr lang="en-US" sz="1400" b="1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Chronic HCV infection</a:t>
            </a:r>
          </a:p>
          <a:p>
            <a:pPr algn="ctr" defTabSz="914400"/>
            <a:r>
              <a:rPr lang="en-US" sz="1400" b="1" smtClean="0">
                <a:latin typeface="Calibri" pitchFamily="-84" charset="0"/>
              </a:rPr>
              <a:t>Genotype 1</a:t>
            </a:r>
            <a:endParaRPr lang="en-US" sz="1400" b="1" smtClean="0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  <a:p>
            <a:pPr algn="ctr" defTabSz="914400"/>
            <a:r>
              <a:rPr lang="en-US" sz="1400" b="1" smtClean="0">
                <a:latin typeface="Calibri" pitchFamily="-84" charset="0"/>
              </a:rPr>
              <a:t>HCV RNA &gt; 10,000 IU/mL</a:t>
            </a:r>
          </a:p>
          <a:p>
            <a:pPr algn="ctr" defTabSz="914400"/>
            <a:r>
              <a:rPr lang="en-US" sz="1400" b="1" smtClean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HIV co-infection</a:t>
            </a:r>
          </a:p>
          <a:p>
            <a:pPr algn="ctr"/>
            <a:r>
              <a:rPr lang="en-US" sz="1400" b="1" smtClean="0">
                <a:latin typeface="Calibri" pitchFamily="-84" charset="0"/>
              </a:rPr>
              <a:t>Stable ART* with HIV </a:t>
            </a:r>
          </a:p>
          <a:p>
            <a:pPr algn="ctr"/>
            <a:r>
              <a:rPr lang="en-US" sz="1400" b="1" smtClean="0">
                <a:latin typeface="Calibri" pitchFamily="-84" charset="0"/>
              </a:rPr>
              <a:t>RNA &lt; 50 c/mL ≥ 24 weeks</a:t>
            </a:r>
            <a:endParaRPr lang="en-US" sz="1400" b="1" smtClean="0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  <a:p>
            <a:pPr algn="ctr"/>
            <a:r>
              <a:rPr lang="en-US" sz="1400" b="1" smtClean="0">
                <a:latin typeface="Calibri" pitchFamily="-84" charset="0"/>
              </a:rPr>
              <a:t>CD4 ≥ 300/mm</a:t>
            </a:r>
            <a:r>
              <a:rPr lang="en-US" sz="1400" b="1" baseline="30000" smtClean="0">
                <a:latin typeface="Calibri" pitchFamily="-84" charset="0"/>
              </a:rPr>
              <a:t>3</a:t>
            </a:r>
            <a:r>
              <a:rPr lang="en-US" sz="1400" b="1" smtClean="0">
                <a:latin typeface="Calibri" pitchFamily="-84" charset="0"/>
              </a:rPr>
              <a:t> if on ART, </a:t>
            </a:r>
          </a:p>
          <a:p>
            <a:pPr algn="ctr"/>
            <a:r>
              <a:rPr lang="en-US" sz="1400" b="1" smtClean="0">
                <a:latin typeface="Calibri" pitchFamily="-84" charset="0"/>
              </a:rPr>
              <a:t>&gt; 500/mm</a:t>
            </a:r>
            <a:r>
              <a:rPr lang="en-US" sz="1400" b="1" baseline="30000" smtClean="0">
                <a:latin typeface="Calibri" pitchFamily="-84" charset="0"/>
              </a:rPr>
              <a:t>3</a:t>
            </a:r>
            <a:r>
              <a:rPr lang="en-US" sz="1400" b="1" smtClean="0">
                <a:latin typeface="Calibri" pitchFamily="-84" charset="0"/>
              </a:rPr>
              <a:t> if no ART</a:t>
            </a:r>
            <a:endParaRPr lang="en-US" sz="1400" b="1">
              <a:solidFill>
                <a:srgbClr val="000066"/>
              </a:solidFill>
              <a:latin typeface="Calibri" pitchFamily="-84" charset="0"/>
              <a:cs typeface="Arial" charset="0"/>
            </a:endParaRPr>
          </a:p>
        </p:txBody>
      </p: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627784" y="2708920"/>
            <a:ext cx="17282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3813796" y="3341803"/>
            <a:ext cx="5902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1200" b="1" smtClean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</a:t>
            </a:r>
            <a:r>
              <a:rPr lang="en-US" sz="1200" b="1" smtClean="0">
                <a:solidFill>
                  <a:srgbClr val="C00000"/>
                </a:solidFill>
                <a:latin typeface="Calibri" pitchFamily="-84" charset="0"/>
              </a:rPr>
              <a:t>53</a:t>
            </a:r>
            <a:endParaRPr lang="en-US" sz="1200" b="1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3776469" y="2382333"/>
            <a:ext cx="5902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1200" b="1" smtClean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</a:t>
            </a:r>
            <a:r>
              <a:rPr lang="en-US" sz="1200" b="1" smtClean="0">
                <a:solidFill>
                  <a:srgbClr val="C00000"/>
                </a:solidFill>
                <a:latin typeface="Calibri" pitchFamily="-84" charset="0"/>
              </a:rPr>
              <a:t>53</a:t>
            </a:r>
            <a:endParaRPr lang="en-US" sz="1200" b="1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259435" y="12954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84" charset="0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77443" y="12954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84" charset="0"/>
              </a:rPr>
              <a:t>W48</a:t>
            </a:r>
            <a:endParaRPr lang="en-US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763000" y="1835150"/>
            <a:ext cx="0" cy="2151063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309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3098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27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4389512" y="3200401"/>
            <a:ext cx="1252800" cy="396000"/>
          </a:xfrm>
          <a:prstGeom prst="rect">
            <a:avLst/>
          </a:prstGeom>
          <a:solidFill>
            <a:srgbClr val="FF660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SMV +</a:t>
            </a:r>
            <a:endParaRPr kumimoji="0" lang="en-US" sz="14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389512" y="2276872"/>
            <a:ext cx="1252800" cy="396000"/>
          </a:xfrm>
          <a:prstGeom prst="rect">
            <a:avLst/>
          </a:prstGeom>
          <a:solidFill>
            <a:srgbClr val="00206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SMV +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389512" y="2674049"/>
            <a:ext cx="2160000" cy="396000"/>
          </a:xfrm>
          <a:prstGeom prst="rect">
            <a:avLst/>
          </a:prstGeom>
          <a:solidFill>
            <a:srgbClr val="00206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PEG-IFN + RBV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590394" y="2674049"/>
            <a:ext cx="2160000" cy="381000"/>
          </a:xfrm>
          <a:prstGeom prst="rect">
            <a:avLst/>
          </a:prstGeom>
          <a:solidFill>
            <a:srgbClr val="00206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PEG-IFN + RBV</a:t>
            </a: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4389512" y="3608123"/>
            <a:ext cx="4358952" cy="396941"/>
          </a:xfrm>
          <a:prstGeom prst="rect">
            <a:avLst/>
          </a:prstGeom>
          <a:solidFill>
            <a:srgbClr val="FF6600"/>
          </a:solidFill>
          <a:ln w="12700" cmpd="sng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PEG-IFN </a:t>
            </a:r>
            <a:r>
              <a:rPr kumimoji="0" lang="en-US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+ RBV</a:t>
            </a:r>
            <a:endParaRPr kumimoji="0" lang="en-US" sz="1400" b="0" i="0" u="none" strike="noStrike" kern="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0" name="Oval 109"/>
          <p:cNvSpPr>
            <a:spLocks noChangeArrowheads="1"/>
          </p:cNvSpPr>
          <p:nvPr/>
        </p:nvSpPr>
        <p:spPr bwMode="auto">
          <a:xfrm>
            <a:off x="4932439" y="12954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84" charset="0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43" name="Étoile à 7 branches 42"/>
          <p:cNvSpPr/>
          <p:nvPr/>
        </p:nvSpPr>
        <p:spPr>
          <a:xfrm>
            <a:off x="6372200" y="2276912"/>
            <a:ext cx="324000" cy="324000"/>
          </a:xfrm>
          <a:prstGeom prst="star7">
            <a:avLst/>
          </a:prstGeom>
          <a:solidFill>
            <a:srgbClr val="FF0000"/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45876" y="4342802"/>
            <a:ext cx="8656220" cy="59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SMV 150 mg : 1 pill </a:t>
            </a: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; PEG-IFN</a:t>
            </a:r>
            <a:r>
              <a:rPr lang="en-US" sz="16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-2a : 180 </a:t>
            </a:r>
            <a:r>
              <a:rPr lang="en-US" sz="1600" dirty="0" smtClean="0"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g SC once weekly</a:t>
            </a:r>
            <a:endParaRPr lang="en-US" sz="1600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: 1000 or 1200 mg/day (bid dosing) according to body weight (&lt; or ≥ 75 kg)</a:t>
            </a:r>
          </a:p>
        </p:txBody>
      </p:sp>
      <p:grpSp>
        <p:nvGrpSpPr>
          <p:cNvPr id="42" name="Groupe 41"/>
          <p:cNvGrpSpPr/>
          <p:nvPr/>
        </p:nvGrpSpPr>
        <p:grpSpPr>
          <a:xfrm>
            <a:off x="381000" y="4968572"/>
            <a:ext cx="8763000" cy="1077218"/>
            <a:chOff x="381000" y="4968572"/>
            <a:chExt cx="8763000" cy="1077218"/>
          </a:xfrm>
        </p:grpSpPr>
        <p:sp>
          <p:nvSpPr>
            <p:cNvPr id="45" name="Étoile à 7 branches 44"/>
            <p:cNvSpPr/>
            <p:nvPr/>
          </p:nvSpPr>
          <p:spPr>
            <a:xfrm>
              <a:off x="3169527" y="5016274"/>
              <a:ext cx="227877" cy="234000"/>
            </a:xfrm>
            <a:prstGeom prst="star7">
              <a:avLst/>
            </a:prstGeom>
            <a:solidFill>
              <a:srgbClr val="FF0000"/>
            </a:solidFill>
            <a:ln>
              <a:solidFill>
                <a:srgbClr val="00B0F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81000" y="4968572"/>
              <a:ext cx="8763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Response-guided therapy </a:t>
              </a:r>
              <a:r>
                <a:rPr lang="en-US" sz="1600" dirty="0" smtClean="0"/>
                <a:t>:      Patients with HCV RNA &lt; 25 IU/ml at  W4 and &lt; 15 IU/ml </a:t>
              </a:r>
              <a:br>
                <a:rPr lang="en-US" sz="1600" dirty="0" smtClean="0"/>
              </a:br>
              <a:r>
                <a:rPr lang="en-US" sz="1600" dirty="0" smtClean="0"/>
                <a:t>at W12 stopped treatment at W24, otherwise they continued until W48</a:t>
              </a:r>
            </a:p>
            <a:p>
              <a:r>
                <a:rPr lang="en-US" sz="1600" b="1" dirty="0" err="1" smtClean="0"/>
                <a:t>Virological</a:t>
              </a:r>
              <a:r>
                <a:rPr lang="en-US" sz="1600" b="1" dirty="0" smtClean="0"/>
                <a:t> stopping rules </a:t>
              </a:r>
              <a:r>
                <a:rPr lang="en-US" sz="1600" dirty="0" smtClean="0"/>
                <a:t>: SMV discontinued if HCV RNA &gt;1000 IU/</a:t>
              </a:r>
              <a:r>
                <a:rPr lang="en-US" sz="1600" dirty="0" err="1" smtClean="0"/>
                <a:t>mL</a:t>
              </a:r>
              <a:r>
                <a:rPr lang="en-US" sz="1600" dirty="0" smtClean="0"/>
                <a:t> at W4 or W12, </a:t>
              </a:r>
              <a:br>
                <a:rPr lang="en-US" sz="1600" dirty="0" smtClean="0"/>
              </a:br>
              <a:r>
                <a:rPr lang="en-US" sz="1600" dirty="0" smtClean="0"/>
                <a:t>or if HCV RNA confirmed ≥ 25 IU/</a:t>
              </a:r>
              <a:r>
                <a:rPr lang="en-US" sz="1600" dirty="0" err="1" smtClean="0"/>
                <a:t>mL</a:t>
              </a:r>
              <a:r>
                <a:rPr lang="en-US" sz="1600" dirty="0" smtClean="0"/>
                <a:t> at W24 or W36</a:t>
              </a:r>
            </a:p>
          </p:txBody>
        </p:sp>
      </p:grpSp>
      <p:sp>
        <p:nvSpPr>
          <p:cNvPr id="31" name="Line 63"/>
          <p:cNvSpPr>
            <a:spLocks noChangeShapeType="1"/>
          </p:cNvSpPr>
          <p:nvPr/>
        </p:nvSpPr>
        <p:spPr bwMode="auto">
          <a:xfrm>
            <a:off x="2627785" y="3645024"/>
            <a:ext cx="17281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2652877" y="2204864"/>
            <a:ext cx="1132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mtClean="0">
                <a:solidFill>
                  <a:srgbClr val="0070C0"/>
                </a:solidFill>
                <a:latin typeface="Calibri" pitchFamily="34" charset="0"/>
              </a:rPr>
              <a:t>Naïve or</a:t>
            </a:r>
          </a:p>
          <a:p>
            <a:pPr algn="ctr"/>
            <a:r>
              <a:rPr lang="en-US" sz="1400" b="1" smtClean="0">
                <a:solidFill>
                  <a:srgbClr val="0070C0"/>
                </a:solidFill>
                <a:latin typeface="Calibri" pitchFamily="34" charset="0"/>
              </a:rPr>
              <a:t>prior relapse</a:t>
            </a:r>
            <a:endParaRPr lang="en-US" sz="1400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619351" y="2924944"/>
            <a:ext cx="12327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Calibri" pitchFamily="34" charset="0"/>
              </a:rPr>
              <a:t>Partial or null 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Calibri" pitchFamily="34" charset="0"/>
              </a:rPr>
              <a:t>response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Calibri" pitchFamily="34" charset="0"/>
              </a:rPr>
              <a:t>or cirrhosis</a:t>
            </a:r>
            <a:endParaRPr lang="en-US" sz="14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8287" y="3977660"/>
            <a:ext cx="4637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* Permitted ART : 3TC/FTC, ABC, TDF, RPV, RAL, MVC </a:t>
            </a:r>
            <a:endParaRPr lang="en-US" sz="1400"/>
          </a:p>
        </p:txBody>
      </p:sp>
      <p:sp>
        <p:nvSpPr>
          <p:cNvPr id="5" name="Rectangle 4"/>
          <p:cNvSpPr/>
          <p:nvPr/>
        </p:nvSpPr>
        <p:spPr>
          <a:xfrm>
            <a:off x="107504" y="602128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>
              <a:spcBef>
                <a:spcPct val="2000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 smtClean="0">
                <a:solidFill>
                  <a:srgbClr val="0070C0"/>
                </a:solidFill>
                <a:latin typeface="Calibri" pitchFamily="-84" charset="0"/>
              </a:rPr>
              <a:t>Objective : </a:t>
            </a:r>
            <a:r>
              <a:rPr lang="en-GB" dirty="0" smtClean="0"/>
              <a:t>SVR</a:t>
            </a:r>
            <a:r>
              <a:rPr lang="en-GB" baseline="-25000" dirty="0" smtClean="0"/>
              <a:t>12</a:t>
            </a:r>
            <a:r>
              <a:rPr lang="en-GB" dirty="0" smtClean="0"/>
              <a:t> (HCV RNA &lt; 25 IU/mL) by intention to treat </a:t>
            </a:r>
            <a:endParaRPr lang="fr-FR" dirty="0"/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9538683"/>
              </p:ext>
            </p:extLst>
          </p:nvPr>
        </p:nvGraphicFramePr>
        <p:xfrm>
          <a:off x="190500" y="1758249"/>
          <a:ext cx="8748713" cy="4623075"/>
        </p:xfrm>
        <a:graphic>
          <a:graphicData uri="http://schemas.openxmlformats.org/drawingml/2006/table">
            <a:tbl>
              <a:tblPr/>
              <a:tblGrid>
                <a:gridCol w="3517404"/>
                <a:gridCol w="1296144"/>
                <a:gridCol w="1224136"/>
                <a:gridCol w="1486689"/>
                <a:gridCol w="1224340"/>
              </a:tblGrid>
              <a:tr h="794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Naïve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</a:b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84" charset="0"/>
                        <a:ea typeface="ＭＳ Ｐゴシック" pitchFamily="-8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Prior relapse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Prior Partial response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Prior null response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N = 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White / Black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76% / 19%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80% / 13%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90% / 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93% / 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Genotype 1a /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79% / 19%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80% / 20%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90% / 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86% / 14%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Baseline HCV RNA,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IU/ML,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6.57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6.45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6.22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6.49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score F3-F4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IL28B genotype CC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treatment at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257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RAL / RPV / MVC,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79 / 23 /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87 / 20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89 / 11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100 / 0 /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105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Discontinued study,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Non-compliance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Other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173" name="Rectangle 6"/>
          <p:cNvSpPr>
            <a:spLocks noChangeArrowheads="1"/>
          </p:cNvSpPr>
          <p:nvPr/>
        </p:nvSpPr>
        <p:spPr bwMode="auto">
          <a:xfrm>
            <a:off x="971550" y="1250950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-84" charset="0"/>
              </a:rPr>
              <a:t>Baseline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84" charset="0"/>
              </a:rPr>
              <a:t>characteristics and patient disposition</a:t>
            </a:r>
            <a:endParaRPr lang="en-GB" sz="2400" b="1" dirty="0">
              <a:solidFill>
                <a:srgbClr val="0070C0"/>
              </a:solidFill>
              <a:latin typeface="Calibri" pitchFamily="-84" charset="0"/>
            </a:endParaRPr>
          </a:p>
        </p:txBody>
      </p:sp>
      <p:grpSp>
        <p:nvGrpSpPr>
          <p:cNvPr id="5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670723" y="1195619"/>
            <a:ext cx="3789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968160" y="2565277"/>
            <a:ext cx="608400" cy="2042120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434091" y="3818637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434091" y="3126487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334704" y="1745362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434091" y="2435924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668337" y="392635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668337" y="3235796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668337" y="1851496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668337" y="254205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758826" y="1841971"/>
            <a:ext cx="0" cy="276455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1062441" y="2163480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74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523875" y="1484784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7092280" y="2352645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70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668336" y="4604418"/>
            <a:ext cx="795633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chemeClr val="bg1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Rectangle 133"/>
          <p:cNvSpPr>
            <a:spLocks noChangeArrowheads="1"/>
          </p:cNvSpPr>
          <p:nvPr/>
        </p:nvSpPr>
        <p:spPr bwMode="auto">
          <a:xfrm>
            <a:off x="6994534" y="2750200"/>
            <a:ext cx="608400" cy="1857196"/>
          </a:xfrm>
          <a:prstGeom prst="rect">
            <a:avLst/>
          </a:prstGeom>
          <a:solidFill>
            <a:srgbClr val="FF66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1" name="Rectangle 144"/>
          <p:cNvSpPr>
            <a:spLocks noChangeArrowheads="1"/>
          </p:cNvSpPr>
          <p:nvPr/>
        </p:nvSpPr>
        <p:spPr bwMode="auto">
          <a:xfrm>
            <a:off x="4018238" y="2283076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72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22195" y="431547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</a:t>
            </a:r>
            <a:endParaRPr lang="fr-FR" sz="1200" dirty="0"/>
          </a:p>
        </p:txBody>
      </p:sp>
      <p:sp>
        <p:nvSpPr>
          <p:cNvPr id="80" name="ZoneTexte 79"/>
          <p:cNvSpPr txBox="1"/>
          <p:nvPr/>
        </p:nvSpPr>
        <p:spPr>
          <a:xfrm>
            <a:off x="1037215" y="43651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106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40" name="Rectangle 133"/>
          <p:cNvSpPr>
            <a:spLocks noChangeArrowheads="1"/>
          </p:cNvSpPr>
          <p:nvPr/>
        </p:nvSpPr>
        <p:spPr bwMode="auto">
          <a:xfrm>
            <a:off x="5567568" y="2348880"/>
            <a:ext cx="608400" cy="2258516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Rectangle 133"/>
          <p:cNvSpPr>
            <a:spLocks noChangeArrowheads="1"/>
          </p:cNvSpPr>
          <p:nvPr/>
        </p:nvSpPr>
        <p:spPr bwMode="auto">
          <a:xfrm>
            <a:off x="6281051" y="2248396"/>
            <a:ext cx="608400" cy="2359000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Rectangle 133"/>
          <p:cNvSpPr>
            <a:spLocks noChangeArrowheads="1"/>
          </p:cNvSpPr>
          <p:nvPr/>
        </p:nvSpPr>
        <p:spPr bwMode="auto">
          <a:xfrm>
            <a:off x="3165738" y="2783654"/>
            <a:ext cx="608400" cy="1823743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Rectangle 133"/>
          <p:cNvSpPr>
            <a:spLocks noChangeArrowheads="1"/>
          </p:cNvSpPr>
          <p:nvPr/>
        </p:nvSpPr>
        <p:spPr bwMode="auto">
          <a:xfrm>
            <a:off x="3898263" y="2638688"/>
            <a:ext cx="608400" cy="1968709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5" name="Rectangle 133"/>
          <p:cNvSpPr>
            <a:spLocks noChangeArrowheads="1"/>
          </p:cNvSpPr>
          <p:nvPr/>
        </p:nvSpPr>
        <p:spPr bwMode="auto">
          <a:xfrm>
            <a:off x="1700686" y="2204915"/>
            <a:ext cx="608400" cy="2402482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144"/>
          <p:cNvSpPr>
            <a:spLocks noChangeArrowheads="1"/>
          </p:cNvSpPr>
          <p:nvPr/>
        </p:nvSpPr>
        <p:spPr bwMode="auto">
          <a:xfrm>
            <a:off x="1813868" y="1795497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89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8" name="Rectangle 133"/>
          <p:cNvSpPr>
            <a:spLocks noChangeArrowheads="1"/>
          </p:cNvSpPr>
          <p:nvPr/>
        </p:nvSpPr>
        <p:spPr bwMode="auto">
          <a:xfrm>
            <a:off x="7708016" y="3028981"/>
            <a:ext cx="608400" cy="157841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Rectangle 144"/>
          <p:cNvSpPr>
            <a:spLocks noChangeArrowheads="1"/>
          </p:cNvSpPr>
          <p:nvPr/>
        </p:nvSpPr>
        <p:spPr bwMode="auto">
          <a:xfrm>
            <a:off x="7812360" y="2619606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57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071959" y="457816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All</a:t>
            </a:r>
            <a:endParaRPr lang="fr-FR" sz="1400" b="1" dirty="0"/>
          </a:p>
        </p:txBody>
      </p:sp>
      <p:sp>
        <p:nvSpPr>
          <p:cNvPr id="67" name="ZoneTexte 66"/>
          <p:cNvSpPr txBox="1"/>
          <p:nvPr/>
        </p:nvSpPr>
        <p:spPr>
          <a:xfrm>
            <a:off x="5498160" y="4578160"/>
            <a:ext cx="66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Naïve</a:t>
            </a:r>
            <a:endParaRPr lang="fr-FR" sz="1400" b="1" dirty="0"/>
          </a:p>
        </p:txBody>
      </p:sp>
      <p:sp>
        <p:nvSpPr>
          <p:cNvPr id="69" name="Rectangle 144"/>
          <p:cNvSpPr>
            <a:spLocks noChangeArrowheads="1"/>
          </p:cNvSpPr>
          <p:nvPr/>
        </p:nvSpPr>
        <p:spPr bwMode="auto">
          <a:xfrm>
            <a:off x="5682822" y="1961538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79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6" name="Rectangle 144"/>
          <p:cNvSpPr>
            <a:spLocks noChangeArrowheads="1"/>
          </p:cNvSpPr>
          <p:nvPr/>
        </p:nvSpPr>
        <p:spPr bwMode="auto">
          <a:xfrm>
            <a:off x="6392054" y="1878006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87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7" name="Rectangle 144"/>
          <p:cNvSpPr>
            <a:spLocks noChangeArrowheads="1"/>
          </p:cNvSpPr>
          <p:nvPr/>
        </p:nvSpPr>
        <p:spPr bwMode="auto">
          <a:xfrm>
            <a:off x="3289873" y="2383320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67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091201" y="4578160"/>
            <a:ext cx="870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Relapse</a:t>
            </a:r>
            <a:endParaRPr lang="fr-FR" sz="1400" b="1" dirty="0"/>
          </a:p>
        </p:txBody>
      </p:sp>
      <p:sp>
        <p:nvSpPr>
          <p:cNvPr id="92" name="ZoneTexte 91"/>
          <p:cNvSpPr txBox="1"/>
          <p:nvPr/>
        </p:nvSpPr>
        <p:spPr>
          <a:xfrm>
            <a:off x="7769439" y="4578160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 smtClean="0"/>
              <a:t>Null</a:t>
            </a:r>
            <a:endParaRPr lang="fr-FR" sz="1400" b="1" dirty="0" smtClean="0"/>
          </a:p>
        </p:txBody>
      </p:sp>
      <p:sp>
        <p:nvSpPr>
          <p:cNvPr id="94" name="ZoneTexte 93"/>
          <p:cNvSpPr txBox="1"/>
          <p:nvPr/>
        </p:nvSpPr>
        <p:spPr>
          <a:xfrm>
            <a:off x="5669320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53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392054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15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280808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30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3995828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58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1800231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18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81" name="Rectangle 133"/>
          <p:cNvSpPr>
            <a:spLocks noChangeArrowheads="1"/>
          </p:cNvSpPr>
          <p:nvPr/>
        </p:nvSpPr>
        <p:spPr bwMode="auto">
          <a:xfrm>
            <a:off x="2433212" y="2706202"/>
            <a:ext cx="608400" cy="1901195"/>
          </a:xfrm>
          <a:prstGeom prst="rect">
            <a:avLst/>
          </a:prstGeom>
          <a:solidFill>
            <a:srgbClr val="660066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3" name="Rectangle 144"/>
          <p:cNvSpPr>
            <a:spLocks noChangeArrowheads="1"/>
          </p:cNvSpPr>
          <p:nvPr/>
        </p:nvSpPr>
        <p:spPr bwMode="auto">
          <a:xfrm>
            <a:off x="2533948" y="2301155"/>
            <a:ext cx="367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71</a:t>
            </a:r>
            <a:endParaRPr lang="en-GB" sz="1400" b="1" dirty="0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6944956" y="457816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Partial</a:t>
            </a:r>
            <a:endParaRPr lang="fr-FR" sz="1400" b="1" dirty="0"/>
          </a:p>
        </p:txBody>
      </p:sp>
      <p:sp>
        <p:nvSpPr>
          <p:cNvPr id="85" name="ZoneTexte 84"/>
          <p:cNvSpPr txBox="1"/>
          <p:nvPr/>
        </p:nvSpPr>
        <p:spPr>
          <a:xfrm>
            <a:off x="2553764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88</a:t>
            </a:r>
            <a:endParaRPr lang="fr-FR" sz="1200" dirty="0">
              <a:solidFill>
                <a:srgbClr val="FFFFFF"/>
              </a:solidFill>
            </a:endParaRPr>
          </a:p>
        </p:txBody>
      </p:sp>
      <p:cxnSp>
        <p:nvCxnSpPr>
          <p:cNvPr id="103" name="Connecteur droit 102"/>
          <p:cNvCxnSpPr/>
          <p:nvPr/>
        </p:nvCxnSpPr>
        <p:spPr>
          <a:xfrm>
            <a:off x="6156176" y="5080628"/>
            <a:ext cx="223224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690203" y="5373216"/>
            <a:ext cx="798625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Clr>
                <a:srgbClr val="0070C0"/>
              </a:buClr>
              <a:buFont typeface="Wingdings" pitchFamily="2" charset="2"/>
              <a:buChar char="§"/>
            </a:pPr>
            <a:r>
              <a:rPr lang="fr-FR" sz="2000" b="1" dirty="0" err="1" smtClean="0">
                <a:solidFill>
                  <a:srgbClr val="0070C0"/>
                </a:solidFill>
                <a:latin typeface="Calibri" pitchFamily="34" charset="0"/>
              </a:rPr>
              <a:t>Response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2000" b="1" dirty="0" err="1" smtClean="0">
                <a:solidFill>
                  <a:srgbClr val="0070C0"/>
                </a:solidFill>
                <a:latin typeface="Calibri" pitchFamily="34" charset="0"/>
              </a:rPr>
              <a:t>guided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2000" b="1" dirty="0" err="1" smtClean="0">
                <a:solidFill>
                  <a:srgbClr val="0070C0"/>
                </a:solidFill>
                <a:latin typeface="Calibri" pitchFamily="34" charset="0"/>
              </a:rPr>
              <a:t>therapy</a:t>
            </a:r>
            <a:r>
              <a:rPr lang="fr-FR" sz="2000" b="1" dirty="0" smtClean="0">
                <a:solidFill>
                  <a:srgbClr val="0070C0"/>
                </a:solidFill>
                <a:latin typeface="Calibri" pitchFamily="34" charset="0"/>
              </a:rPr>
              <a:t> (RGT) :</a:t>
            </a:r>
          </a:p>
          <a:p>
            <a:pPr marL="814388" lvl="1" indent="-357188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latin typeface="Arial"/>
                <a:cs typeface="Arial"/>
              </a:rPr>
              <a:t>Patients </a:t>
            </a:r>
            <a:r>
              <a:rPr lang="en-US" sz="1600" dirty="0">
                <a:latin typeface="Arial"/>
                <a:cs typeface="Arial"/>
              </a:rPr>
              <a:t>with HCV </a:t>
            </a:r>
            <a:r>
              <a:rPr lang="en-US" sz="1600" dirty="0" smtClean="0">
                <a:latin typeface="Arial"/>
                <a:cs typeface="Arial"/>
              </a:rPr>
              <a:t>RNA &lt; 25 </a:t>
            </a:r>
            <a:r>
              <a:rPr lang="en-US" sz="1600" dirty="0">
                <a:latin typeface="Arial"/>
                <a:cs typeface="Arial"/>
              </a:rPr>
              <a:t>IU/ml at W</a:t>
            </a:r>
            <a:r>
              <a:rPr lang="en-US" sz="1600" dirty="0" smtClean="0">
                <a:latin typeface="Arial"/>
                <a:cs typeface="Arial"/>
              </a:rPr>
              <a:t>4 </a:t>
            </a:r>
            <a:r>
              <a:rPr lang="en-US" sz="1600" dirty="0">
                <a:latin typeface="Arial"/>
                <a:cs typeface="Arial"/>
              </a:rPr>
              <a:t>(undetectable or detectable) and </a:t>
            </a:r>
            <a:r>
              <a:rPr lang="en-US" sz="1600" dirty="0" smtClean="0">
                <a:latin typeface="Arial"/>
                <a:cs typeface="Arial"/>
              </a:rPr>
              <a:t>&lt;15 </a:t>
            </a:r>
            <a:r>
              <a:rPr lang="en-US" sz="1600" dirty="0">
                <a:latin typeface="Arial"/>
                <a:cs typeface="Arial"/>
              </a:rPr>
              <a:t>IU/ml at W</a:t>
            </a:r>
            <a:r>
              <a:rPr lang="en-US" sz="1600" dirty="0" smtClean="0">
                <a:latin typeface="Arial"/>
                <a:cs typeface="Arial"/>
              </a:rPr>
              <a:t>12 </a:t>
            </a:r>
            <a:r>
              <a:rPr lang="en-US" sz="1600" dirty="0">
                <a:latin typeface="Arial"/>
                <a:cs typeface="Arial"/>
              </a:rPr>
              <a:t>(undetectable) stopped treatment after </a:t>
            </a:r>
            <a:r>
              <a:rPr lang="en-US" sz="1600" dirty="0" smtClean="0">
                <a:latin typeface="Arial"/>
                <a:cs typeface="Arial"/>
              </a:rPr>
              <a:t>W24 </a:t>
            </a:r>
            <a:endParaRPr lang="en-US" sz="1600" dirty="0" smtClean="0">
              <a:latin typeface="Arial"/>
              <a:cs typeface="Arial"/>
            </a:endParaRPr>
          </a:p>
          <a:p>
            <a:pPr marL="814388" lvl="1" indent="-357188"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latin typeface="Arial"/>
                <a:cs typeface="Arial"/>
              </a:rPr>
              <a:t>Of </a:t>
            </a:r>
            <a:r>
              <a:rPr lang="en-US" sz="1600" dirty="0" smtClean="0">
                <a:latin typeface="Arial"/>
                <a:cs typeface="Arial"/>
              </a:rPr>
              <a:t>the 54 (58%) patients who met RGT, 87% had SVR</a:t>
            </a:r>
            <a:r>
              <a:rPr lang="en-US" sz="1600" baseline="-25000" dirty="0" smtClean="0">
                <a:latin typeface="Arial"/>
                <a:cs typeface="Arial"/>
              </a:rPr>
              <a:t>12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6245145" y="5082216"/>
            <a:ext cx="2143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 smtClean="0"/>
              <a:t>Treatment-experienced</a:t>
            </a:r>
            <a:endParaRPr lang="fr-FR" sz="1400" b="1" dirty="0"/>
          </a:p>
        </p:txBody>
      </p:sp>
      <p:sp>
        <p:nvSpPr>
          <p:cNvPr id="90" name="ZoneTexte 89"/>
          <p:cNvSpPr txBox="1"/>
          <p:nvPr/>
        </p:nvSpPr>
        <p:spPr>
          <a:xfrm>
            <a:off x="1775201" y="4578160"/>
            <a:ext cx="430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GT</a:t>
            </a:r>
          </a:p>
          <a:p>
            <a:pPr algn="ctr"/>
            <a:r>
              <a:rPr lang="fr-FR" sz="1400" b="1" dirty="0" smtClean="0"/>
              <a:t>1b</a:t>
            </a:r>
            <a:endParaRPr lang="fr-FR" sz="1400" b="1" dirty="0"/>
          </a:p>
        </p:txBody>
      </p:sp>
      <p:sp>
        <p:nvSpPr>
          <p:cNvPr id="91" name="ZoneTexte 90"/>
          <p:cNvSpPr txBox="1"/>
          <p:nvPr/>
        </p:nvSpPr>
        <p:spPr>
          <a:xfrm>
            <a:off x="2521087" y="4578160"/>
            <a:ext cx="430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GT</a:t>
            </a:r>
          </a:p>
          <a:p>
            <a:pPr algn="ctr"/>
            <a:r>
              <a:rPr lang="fr-FR" sz="1400" b="1" dirty="0" smtClean="0"/>
              <a:t>1a</a:t>
            </a:r>
          </a:p>
          <a:p>
            <a:pPr algn="ctr"/>
            <a:r>
              <a:rPr lang="fr-FR" sz="1400" b="1" dirty="0" smtClean="0"/>
              <a:t>All</a:t>
            </a:r>
            <a:endParaRPr lang="fr-FR" sz="1400" b="1" dirty="0"/>
          </a:p>
        </p:txBody>
      </p:sp>
      <p:sp>
        <p:nvSpPr>
          <p:cNvPr id="93" name="ZoneTexte 92"/>
          <p:cNvSpPr txBox="1"/>
          <p:nvPr/>
        </p:nvSpPr>
        <p:spPr>
          <a:xfrm>
            <a:off x="3081790" y="4578160"/>
            <a:ext cx="7569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GT</a:t>
            </a:r>
          </a:p>
          <a:p>
            <a:pPr algn="ctr"/>
            <a:r>
              <a:rPr lang="fr-FR" sz="1400" b="1" dirty="0" smtClean="0"/>
              <a:t>1a</a:t>
            </a:r>
          </a:p>
          <a:p>
            <a:pPr algn="ctr"/>
            <a:r>
              <a:rPr lang="fr-FR" sz="1400" b="1" dirty="0" smtClean="0"/>
              <a:t>Q80K+</a:t>
            </a:r>
            <a:endParaRPr lang="fr-FR" sz="1400" b="1" dirty="0"/>
          </a:p>
        </p:txBody>
      </p:sp>
      <p:sp>
        <p:nvSpPr>
          <p:cNvPr id="105" name="ZoneTexte 104"/>
          <p:cNvSpPr txBox="1"/>
          <p:nvPr/>
        </p:nvSpPr>
        <p:spPr>
          <a:xfrm>
            <a:off x="3857202" y="4578160"/>
            <a:ext cx="7120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/>
              <a:t>GT</a:t>
            </a:r>
          </a:p>
          <a:p>
            <a:pPr algn="ctr"/>
            <a:r>
              <a:rPr lang="fr-FR" sz="1400" b="1" dirty="0" smtClean="0"/>
              <a:t>1a</a:t>
            </a:r>
          </a:p>
          <a:p>
            <a:pPr algn="ctr"/>
            <a:r>
              <a:rPr lang="fr-FR" sz="1400" b="1" dirty="0" smtClean="0"/>
              <a:t>Q80K-</a:t>
            </a:r>
            <a:endParaRPr lang="fr-FR" sz="1400" b="1" dirty="0"/>
          </a:p>
        </p:txBody>
      </p:sp>
      <p:grpSp>
        <p:nvGrpSpPr>
          <p:cNvPr id="57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6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63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6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68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  <p:sp>
        <p:nvSpPr>
          <p:cNvPr id="70" name="Rectangle 135"/>
          <p:cNvSpPr>
            <a:spLocks noChangeArrowheads="1"/>
          </p:cNvSpPr>
          <p:nvPr/>
        </p:nvSpPr>
        <p:spPr bwMode="auto">
          <a:xfrm>
            <a:off x="533477" y="4482296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7092280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10</a:t>
            </a:r>
            <a:endParaRPr lang="fr-FR" sz="1200" dirty="0">
              <a:solidFill>
                <a:srgbClr val="FFFFFF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812360" y="436510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FFFF"/>
                </a:solidFill>
              </a:rPr>
              <a:t>28</a:t>
            </a:r>
            <a:endParaRPr lang="fr-FR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8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555776" y="1156682"/>
            <a:ext cx="3789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2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6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65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6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67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  <p:grpSp>
        <p:nvGrpSpPr>
          <p:cNvPr id="68" name="Groupe 67"/>
          <p:cNvGrpSpPr/>
          <p:nvPr/>
        </p:nvGrpSpPr>
        <p:grpSpPr>
          <a:xfrm>
            <a:off x="2339751" y="1755621"/>
            <a:ext cx="4104457" cy="393700"/>
            <a:chOff x="2339751" y="1755621"/>
            <a:chExt cx="4104457" cy="393700"/>
          </a:xfrm>
        </p:grpSpPr>
        <p:sp>
          <p:nvSpPr>
            <p:cNvPr id="70" name="AutoShape 126"/>
            <p:cNvSpPr>
              <a:spLocks noChangeArrowheads="1"/>
            </p:cNvSpPr>
            <p:nvPr/>
          </p:nvSpPr>
          <p:spPr bwMode="auto">
            <a:xfrm>
              <a:off x="2339751" y="1755621"/>
              <a:ext cx="4104457" cy="393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71" name="Rectangle 3"/>
            <p:cNvSpPr>
              <a:spLocks noChangeArrowheads="1"/>
            </p:cNvSpPr>
            <p:nvPr/>
          </p:nvSpPr>
          <p:spPr bwMode="auto">
            <a:xfrm>
              <a:off x="2627784" y="1795646"/>
              <a:ext cx="285800" cy="252462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2" name="ZoneTexte 84"/>
            <p:cNvSpPr txBox="1">
              <a:spLocks noChangeArrowheads="1"/>
            </p:cNvSpPr>
            <p:nvPr/>
          </p:nvSpPr>
          <p:spPr bwMode="auto">
            <a:xfrm>
              <a:off x="2898756" y="1760076"/>
              <a:ext cx="15048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err="1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Metavir</a:t>
              </a: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F0-F2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3" name="Rectangle 3"/>
            <p:cNvSpPr>
              <a:spLocks noChangeArrowheads="1"/>
            </p:cNvSpPr>
            <p:nvPr/>
          </p:nvSpPr>
          <p:spPr bwMode="auto">
            <a:xfrm>
              <a:off x="4499992" y="1795646"/>
              <a:ext cx="285800" cy="252462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prstClr val="white"/>
              </a:bgClr>
            </a:patt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4" name="ZoneTexte 84"/>
            <p:cNvSpPr txBox="1">
              <a:spLocks noChangeArrowheads="1"/>
            </p:cNvSpPr>
            <p:nvPr/>
          </p:nvSpPr>
          <p:spPr bwMode="auto">
            <a:xfrm>
              <a:off x="4788024" y="1760076"/>
              <a:ext cx="15048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err="1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Metavir</a:t>
              </a: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 F3-F4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178" name="Groupe 177"/>
          <p:cNvGrpSpPr/>
          <p:nvPr/>
        </p:nvGrpSpPr>
        <p:grpSpPr>
          <a:xfrm>
            <a:off x="1358094" y="2352099"/>
            <a:ext cx="5977223" cy="3885213"/>
            <a:chOff x="1358094" y="2352099"/>
            <a:chExt cx="5977223" cy="3885213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1983066" y="3173708"/>
              <a:ext cx="431999" cy="2310071"/>
            </a:xfrm>
            <a:prstGeom prst="rect">
              <a:avLst/>
            </a:prstGeom>
            <a:solidFill>
              <a:srgbClr val="6600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1457481" y="472847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1457481" y="403632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1358094" y="2655197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1457481" y="334575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1683242" y="483619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1683242" y="414563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1683242" y="276133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1683242" y="345189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1773731" y="2751806"/>
              <a:ext cx="0" cy="276455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2023037" y="2756509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1538780" y="2394619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6820689" y="3812901"/>
              <a:ext cx="431999" cy="1670878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1683241" y="5514253"/>
              <a:ext cx="5652076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5271489" y="4120052"/>
              <a:ext cx="431999" cy="1363727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4230188" y="2842652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78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1" name="Rectangle 133"/>
            <p:cNvSpPr>
              <a:spLocks noChangeArrowheads="1"/>
            </p:cNvSpPr>
            <p:nvPr/>
          </p:nvSpPr>
          <p:spPr bwMode="auto">
            <a:xfrm>
              <a:off x="4703991" y="2737339"/>
              <a:ext cx="431999" cy="2746440"/>
            </a:xfrm>
            <a:prstGeom prst="rect">
              <a:avLst/>
            </a:prstGeom>
            <a:pattFill prst="wdUpDiag">
              <a:fgClr>
                <a:srgbClr val="0000FF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Rectangle 133"/>
            <p:cNvSpPr>
              <a:spLocks noChangeArrowheads="1"/>
            </p:cNvSpPr>
            <p:nvPr/>
          </p:nvSpPr>
          <p:spPr bwMode="auto">
            <a:xfrm>
              <a:off x="3642689" y="3898537"/>
              <a:ext cx="431999" cy="1585242"/>
            </a:xfrm>
            <a:prstGeom prst="rect">
              <a:avLst/>
            </a:prstGeom>
            <a:pattFill prst="wdUpDiag">
              <a:fgClr>
                <a:srgbClr val="002060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33"/>
            <p:cNvSpPr>
              <a:spLocks noChangeArrowheads="1"/>
            </p:cNvSpPr>
            <p:nvPr/>
          </p:nvSpPr>
          <p:spPr bwMode="auto">
            <a:xfrm>
              <a:off x="4218753" y="3218313"/>
              <a:ext cx="431999" cy="2265466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5" name="Rectangle 133"/>
            <p:cNvSpPr>
              <a:spLocks noChangeArrowheads="1"/>
            </p:cNvSpPr>
            <p:nvPr/>
          </p:nvSpPr>
          <p:spPr bwMode="auto">
            <a:xfrm>
              <a:off x="2510536" y="3775874"/>
              <a:ext cx="431999" cy="1707905"/>
            </a:xfrm>
            <a:prstGeom prst="rect">
              <a:avLst/>
            </a:prstGeom>
            <a:pattFill prst="wdUpDiag">
              <a:fgClr>
                <a:srgbClr val="660066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Rectangle 144"/>
            <p:cNvSpPr>
              <a:spLocks noChangeArrowheads="1"/>
            </p:cNvSpPr>
            <p:nvPr/>
          </p:nvSpPr>
          <p:spPr bwMode="auto">
            <a:xfrm>
              <a:off x="2512863" y="3395547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64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8" name="Rectangle 133"/>
            <p:cNvSpPr>
              <a:spLocks noChangeArrowheads="1"/>
            </p:cNvSpPr>
            <p:nvPr/>
          </p:nvSpPr>
          <p:spPr bwMode="auto">
            <a:xfrm>
              <a:off x="5802929" y="3608605"/>
              <a:ext cx="431999" cy="1875174"/>
            </a:xfrm>
            <a:prstGeom prst="rect">
              <a:avLst/>
            </a:prstGeom>
            <a:pattFill prst="wdUpDiag">
              <a:fgClr>
                <a:srgbClr val="FF6600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6380600" y="3539368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57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6" name="Rectangle 144"/>
            <p:cNvSpPr>
              <a:spLocks noChangeArrowheads="1"/>
            </p:cNvSpPr>
            <p:nvPr/>
          </p:nvSpPr>
          <p:spPr bwMode="auto">
            <a:xfrm>
              <a:off x="6833359" y="3400081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7" name="Rectangle 144"/>
            <p:cNvSpPr>
              <a:spLocks noChangeArrowheads="1"/>
            </p:cNvSpPr>
            <p:nvPr/>
          </p:nvSpPr>
          <p:spPr bwMode="auto">
            <a:xfrm>
              <a:off x="3668763" y="3489295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7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1" name="Rectangle 133"/>
            <p:cNvSpPr>
              <a:spLocks noChangeArrowheads="1"/>
            </p:cNvSpPr>
            <p:nvPr/>
          </p:nvSpPr>
          <p:spPr bwMode="auto">
            <a:xfrm>
              <a:off x="3142354" y="2968322"/>
              <a:ext cx="431999" cy="2515457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3" name="Rectangle 144"/>
            <p:cNvSpPr>
              <a:spLocks noChangeArrowheads="1"/>
            </p:cNvSpPr>
            <p:nvPr/>
          </p:nvSpPr>
          <p:spPr bwMode="auto">
            <a:xfrm>
              <a:off x="3166983" y="2559654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89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0" name="Rectangle 133"/>
            <p:cNvSpPr>
              <a:spLocks noChangeArrowheads="1"/>
            </p:cNvSpPr>
            <p:nvPr/>
          </p:nvSpPr>
          <p:spPr bwMode="auto">
            <a:xfrm>
              <a:off x="6334774" y="3924413"/>
              <a:ext cx="431999" cy="1559366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0" name="Rectangle 144"/>
            <p:cNvSpPr>
              <a:spLocks noChangeArrowheads="1"/>
            </p:cNvSpPr>
            <p:nvPr/>
          </p:nvSpPr>
          <p:spPr bwMode="auto">
            <a:xfrm>
              <a:off x="5835638" y="3251915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67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1" name="Rectangle 144"/>
            <p:cNvSpPr>
              <a:spLocks noChangeArrowheads="1"/>
            </p:cNvSpPr>
            <p:nvPr/>
          </p:nvSpPr>
          <p:spPr bwMode="auto">
            <a:xfrm>
              <a:off x="5286128" y="3717032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</a:t>
              </a:r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132" name="Rectangle 144"/>
            <p:cNvSpPr>
              <a:spLocks noChangeArrowheads="1"/>
            </p:cNvSpPr>
            <p:nvPr/>
          </p:nvSpPr>
          <p:spPr bwMode="auto">
            <a:xfrm>
              <a:off x="4684254" y="2352099"/>
              <a:ext cx="4587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1726149" y="5219708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333399"/>
                  </a:solidFill>
                </a:rPr>
                <a:t>N</a:t>
              </a:r>
              <a:endParaRPr lang="fr-FR" sz="1200" dirty="0">
                <a:solidFill>
                  <a:srgbClr val="333399"/>
                </a:solidFill>
              </a:endParaRP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2018867" y="521970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45</a:t>
              </a:r>
              <a:endParaRPr lang="fr-FR" sz="1200" dirty="0">
                <a:solidFill>
                  <a:schemeClr val="bg1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4307064" y="521970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9</a:t>
              </a:r>
              <a:endParaRPr lang="fr-FR" sz="1200" dirty="0">
                <a:solidFill>
                  <a:schemeClr val="bg1"/>
                </a:solidFill>
              </a:endParaRP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2514259" y="521970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22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3196461" y="521970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27</a:t>
              </a:r>
              <a:endParaRPr lang="fr-FR" sz="1200" dirty="0">
                <a:solidFill>
                  <a:schemeClr val="bg1"/>
                </a:solidFill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3733970" y="521970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7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4802939" y="521970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2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5362750" y="521970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2060"/>
                  </a:solidFill>
                </a:rPr>
                <a:t>2</a:t>
              </a:r>
              <a:endParaRPr lang="fr-FR" sz="1200" dirty="0">
                <a:solidFill>
                  <a:srgbClr val="002060"/>
                </a:solidFill>
              </a:endParaRP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5894210" y="521970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3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6375964" y="521970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2060"/>
                  </a:solidFill>
                </a:rPr>
                <a:t>7</a:t>
              </a:r>
              <a:endParaRPr lang="fr-FR" sz="1200" dirty="0">
                <a:solidFill>
                  <a:srgbClr val="002060"/>
                </a:solidFill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6851669" y="521970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10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2051720" y="5527567"/>
              <a:ext cx="8819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err="1" smtClean="0"/>
                <a:t>Overall</a:t>
              </a:r>
              <a:endParaRPr lang="fr-FR" sz="1600" b="1" dirty="0"/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3237046" y="5527567"/>
              <a:ext cx="7312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smtClean="0"/>
                <a:t>Naïve</a:t>
              </a:r>
              <a:endParaRPr lang="fr-FR" sz="1600" b="1" dirty="0"/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4169300" y="5527567"/>
              <a:ext cx="9701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smtClean="0"/>
                <a:t>Relapse</a:t>
              </a:r>
              <a:endParaRPr lang="fr-FR" sz="1600" b="1" dirty="0"/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6482942" y="5527567"/>
              <a:ext cx="5725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err="1" smtClean="0"/>
                <a:t>Null</a:t>
              </a:r>
              <a:endParaRPr lang="fr-FR" sz="1600" b="1" dirty="0" smtClean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5314656" y="5527567"/>
              <a:ext cx="8130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smtClean="0"/>
                <a:t>Partial</a:t>
              </a:r>
              <a:endParaRPr lang="fr-FR" sz="1600" b="1" dirty="0"/>
            </a:p>
          </p:txBody>
        </p:sp>
        <p:cxnSp>
          <p:nvCxnSpPr>
            <p:cNvPr id="104" name="Connecteur droit 103"/>
            <p:cNvCxnSpPr/>
            <p:nvPr/>
          </p:nvCxnSpPr>
          <p:spPr>
            <a:xfrm>
              <a:off x="4139952" y="5898758"/>
              <a:ext cx="3024336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" name="ZoneTexte 104"/>
            <p:cNvSpPr txBox="1"/>
            <p:nvPr/>
          </p:nvSpPr>
          <p:spPr>
            <a:xfrm>
              <a:off x="4499992" y="5898758"/>
              <a:ext cx="24303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err="1" smtClean="0"/>
                <a:t>Treatment-experienced</a:t>
              </a:r>
              <a:endParaRPr lang="fr-FR" sz="1600" b="1" dirty="0"/>
            </a:p>
          </p:txBody>
        </p:sp>
        <p:sp>
          <p:nvSpPr>
            <p:cNvPr id="110" name="Rectangle 135"/>
            <p:cNvSpPr>
              <a:spLocks noChangeArrowheads="1"/>
            </p:cNvSpPr>
            <p:nvPr/>
          </p:nvSpPr>
          <p:spPr bwMode="auto">
            <a:xfrm>
              <a:off x="1556867" y="5371857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670723" y="1128713"/>
            <a:ext cx="3789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</a:t>
            </a:r>
            <a:r>
              <a:rPr lang="fr-FR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90" name="Groupe 89"/>
          <p:cNvGrpSpPr/>
          <p:nvPr/>
        </p:nvGrpSpPr>
        <p:grpSpPr>
          <a:xfrm>
            <a:off x="2339751" y="1755621"/>
            <a:ext cx="4104457" cy="393700"/>
            <a:chOff x="2339751" y="1755621"/>
            <a:chExt cx="4104457" cy="393700"/>
          </a:xfrm>
        </p:grpSpPr>
        <p:sp>
          <p:nvSpPr>
            <p:cNvPr id="89" name="AutoShape 126"/>
            <p:cNvSpPr>
              <a:spLocks noChangeArrowheads="1"/>
            </p:cNvSpPr>
            <p:nvPr/>
          </p:nvSpPr>
          <p:spPr bwMode="auto">
            <a:xfrm>
              <a:off x="2339751" y="1755621"/>
              <a:ext cx="4104457" cy="393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110" name="Rectangle 3"/>
            <p:cNvSpPr>
              <a:spLocks noChangeArrowheads="1"/>
            </p:cNvSpPr>
            <p:nvPr/>
          </p:nvSpPr>
          <p:spPr bwMode="auto">
            <a:xfrm>
              <a:off x="2627784" y="1795646"/>
              <a:ext cx="285800" cy="252462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1" name="ZoneTexte 84"/>
            <p:cNvSpPr txBox="1">
              <a:spLocks noChangeArrowheads="1"/>
            </p:cNvSpPr>
            <p:nvPr/>
          </p:nvSpPr>
          <p:spPr bwMode="auto">
            <a:xfrm>
              <a:off x="2898756" y="1760076"/>
              <a:ext cx="10037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IL28B CC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2" name="Rectangle 3"/>
            <p:cNvSpPr>
              <a:spLocks noChangeArrowheads="1"/>
            </p:cNvSpPr>
            <p:nvPr/>
          </p:nvSpPr>
          <p:spPr bwMode="auto">
            <a:xfrm>
              <a:off x="4499992" y="1795646"/>
              <a:ext cx="285800" cy="252462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prstClr val="white"/>
              </a:bgClr>
            </a:patt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3" name="ZoneTexte 84"/>
            <p:cNvSpPr txBox="1">
              <a:spLocks noChangeArrowheads="1"/>
            </p:cNvSpPr>
            <p:nvPr/>
          </p:nvSpPr>
          <p:spPr bwMode="auto">
            <a:xfrm>
              <a:off x="4788024" y="1760076"/>
              <a:ext cx="14462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IL28B non-CC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62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6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65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6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67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  <p:grpSp>
        <p:nvGrpSpPr>
          <p:cNvPr id="91" name="Groupe 90"/>
          <p:cNvGrpSpPr/>
          <p:nvPr/>
        </p:nvGrpSpPr>
        <p:grpSpPr>
          <a:xfrm>
            <a:off x="1293775" y="2373334"/>
            <a:ext cx="6014529" cy="3863978"/>
            <a:chOff x="1293775" y="2373334"/>
            <a:chExt cx="6014529" cy="3863978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2004624" y="2802415"/>
              <a:ext cx="431999" cy="2693532"/>
            </a:xfrm>
            <a:prstGeom prst="rect">
              <a:avLst/>
            </a:prstGeom>
            <a:solidFill>
              <a:srgbClr val="6600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1393162" y="470718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1393162" y="401503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1293775" y="2633912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1393162" y="3324474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1604441" y="481490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002060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1604441" y="412434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002060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1604441" y="274004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002060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1604441" y="343060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002060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1694930" y="2730521"/>
              <a:ext cx="0" cy="276455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002060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2022293" y="2501716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96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1459979" y="2373334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6842247" y="4089781"/>
              <a:ext cx="431999" cy="1406165"/>
            </a:xfrm>
            <a:prstGeom prst="rect">
              <a:avLst/>
            </a:prstGeom>
            <a:pattFill prst="ltVert">
              <a:fgClr>
                <a:schemeClr val="accent2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1604440" y="5504119"/>
              <a:ext cx="570386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5229708" y="2718181"/>
              <a:ext cx="431999" cy="2777765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4117934" y="2426174"/>
              <a:ext cx="4587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1" name="Rectangle 133"/>
            <p:cNvSpPr>
              <a:spLocks noChangeArrowheads="1"/>
            </p:cNvSpPr>
            <p:nvPr/>
          </p:nvSpPr>
          <p:spPr bwMode="auto">
            <a:xfrm>
              <a:off x="4692194" y="2718181"/>
              <a:ext cx="431999" cy="2777765"/>
            </a:xfrm>
            <a:prstGeom prst="rect">
              <a:avLst/>
            </a:prstGeom>
            <a:pattFill prst="ltVert">
              <a:fgClr>
                <a:srgbClr val="0000FF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Rectangle 133"/>
            <p:cNvSpPr>
              <a:spLocks noChangeArrowheads="1"/>
            </p:cNvSpPr>
            <p:nvPr/>
          </p:nvSpPr>
          <p:spPr bwMode="auto">
            <a:xfrm>
              <a:off x="3617166" y="3554523"/>
              <a:ext cx="431999" cy="1941423"/>
            </a:xfrm>
            <a:prstGeom prst="rect">
              <a:avLst/>
            </a:prstGeom>
            <a:pattFill prst="ltVert">
              <a:fgClr>
                <a:srgbClr val="002060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33"/>
            <p:cNvSpPr>
              <a:spLocks noChangeArrowheads="1"/>
            </p:cNvSpPr>
            <p:nvPr/>
          </p:nvSpPr>
          <p:spPr bwMode="auto">
            <a:xfrm>
              <a:off x="4154680" y="2729333"/>
              <a:ext cx="431999" cy="2766613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5" name="Rectangle 133"/>
            <p:cNvSpPr>
              <a:spLocks noChangeArrowheads="1"/>
            </p:cNvSpPr>
            <p:nvPr/>
          </p:nvSpPr>
          <p:spPr bwMode="auto">
            <a:xfrm>
              <a:off x="2542138" y="3744094"/>
              <a:ext cx="431999" cy="1751852"/>
            </a:xfrm>
            <a:prstGeom prst="rect">
              <a:avLst/>
            </a:prstGeom>
            <a:pattFill prst="ltVert">
              <a:fgClr>
                <a:srgbClr val="660066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Rectangle 144"/>
            <p:cNvSpPr>
              <a:spLocks noChangeArrowheads="1"/>
            </p:cNvSpPr>
            <p:nvPr/>
          </p:nvSpPr>
          <p:spPr bwMode="auto">
            <a:xfrm>
              <a:off x="2567874" y="3421678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66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8" name="Rectangle 133"/>
            <p:cNvSpPr>
              <a:spLocks noChangeArrowheads="1"/>
            </p:cNvSpPr>
            <p:nvPr/>
          </p:nvSpPr>
          <p:spPr bwMode="auto">
            <a:xfrm>
              <a:off x="5767222" y="3621431"/>
              <a:ext cx="431999" cy="1874516"/>
            </a:xfrm>
            <a:prstGeom prst="rect">
              <a:avLst/>
            </a:prstGeom>
            <a:pattFill prst="ltVert">
              <a:fgClr>
                <a:srgbClr val="FF6600"/>
              </a:fgClr>
              <a:bgClr>
                <a:prstClr val="white"/>
              </a:bgClr>
            </a:patt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2051720" y="5527567"/>
              <a:ext cx="8819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err="1" smtClean="0"/>
                <a:t>Overall</a:t>
              </a:r>
              <a:endParaRPr lang="fr-FR" sz="1600" b="1" dirty="0"/>
            </a:p>
          </p:txBody>
        </p:sp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6308030" y="2905667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6" name="Rectangle 144"/>
            <p:cNvSpPr>
              <a:spLocks noChangeArrowheads="1"/>
            </p:cNvSpPr>
            <p:nvPr/>
          </p:nvSpPr>
          <p:spPr bwMode="auto">
            <a:xfrm>
              <a:off x="6861148" y="3764294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52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7" name="Rectangle 144"/>
            <p:cNvSpPr>
              <a:spLocks noChangeArrowheads="1"/>
            </p:cNvSpPr>
            <p:nvPr/>
          </p:nvSpPr>
          <p:spPr bwMode="auto">
            <a:xfrm>
              <a:off x="3612264" y="3261866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73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1" name="Rectangle 133"/>
            <p:cNvSpPr>
              <a:spLocks noChangeArrowheads="1"/>
            </p:cNvSpPr>
            <p:nvPr/>
          </p:nvSpPr>
          <p:spPr bwMode="auto">
            <a:xfrm>
              <a:off x="3079652" y="2730457"/>
              <a:ext cx="431999" cy="276549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3" name="Rectangle 144"/>
            <p:cNvSpPr>
              <a:spLocks noChangeArrowheads="1"/>
            </p:cNvSpPr>
            <p:nvPr/>
          </p:nvSpPr>
          <p:spPr bwMode="auto">
            <a:xfrm>
              <a:off x="3043578" y="2426174"/>
              <a:ext cx="4587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3237046" y="5527567"/>
              <a:ext cx="7312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smtClean="0"/>
                <a:t>Naïve</a:t>
              </a:r>
              <a:endParaRPr lang="fr-FR" sz="1600" b="1" dirty="0"/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4169300" y="5527567"/>
              <a:ext cx="9701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smtClean="0"/>
                <a:t>Relapse</a:t>
              </a:r>
              <a:endParaRPr lang="fr-FR" sz="1600" b="1" dirty="0"/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6482942" y="5527567"/>
              <a:ext cx="5725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err="1" smtClean="0"/>
                <a:t>Null</a:t>
              </a:r>
              <a:endParaRPr lang="fr-FR" sz="1600" b="1" dirty="0" smtClean="0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5314656" y="5527567"/>
              <a:ext cx="8130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smtClean="0"/>
                <a:t>Partial</a:t>
              </a:r>
              <a:endParaRPr lang="fr-FR" sz="1600" b="1" dirty="0"/>
            </a:p>
          </p:txBody>
        </p:sp>
        <p:cxnSp>
          <p:nvCxnSpPr>
            <p:cNvPr id="118" name="Connecteur droit 117"/>
            <p:cNvCxnSpPr/>
            <p:nvPr/>
          </p:nvCxnSpPr>
          <p:spPr>
            <a:xfrm>
              <a:off x="4139952" y="5898758"/>
              <a:ext cx="3024336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9" name="ZoneTexte 118"/>
            <p:cNvSpPr txBox="1"/>
            <p:nvPr/>
          </p:nvSpPr>
          <p:spPr>
            <a:xfrm>
              <a:off x="4499992" y="5898758"/>
              <a:ext cx="24303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 err="1" smtClean="0"/>
                <a:t>Treatment-experienced</a:t>
              </a:r>
              <a:endParaRPr lang="fr-FR" sz="1600" b="1" dirty="0"/>
            </a:p>
          </p:txBody>
        </p:sp>
        <p:sp>
          <p:nvSpPr>
            <p:cNvPr id="120" name="Rectangle 133"/>
            <p:cNvSpPr>
              <a:spLocks noChangeArrowheads="1"/>
            </p:cNvSpPr>
            <p:nvPr/>
          </p:nvSpPr>
          <p:spPr bwMode="auto">
            <a:xfrm>
              <a:off x="6304736" y="3208835"/>
              <a:ext cx="431999" cy="2287112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0" name="Rectangle 144"/>
            <p:cNvSpPr>
              <a:spLocks noChangeArrowheads="1"/>
            </p:cNvSpPr>
            <p:nvPr/>
          </p:nvSpPr>
          <p:spPr bwMode="auto">
            <a:xfrm>
              <a:off x="5796521" y="3307103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67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1" name="Rectangle 144"/>
            <p:cNvSpPr>
              <a:spLocks noChangeArrowheads="1"/>
            </p:cNvSpPr>
            <p:nvPr/>
          </p:nvSpPr>
          <p:spPr bwMode="auto">
            <a:xfrm>
              <a:off x="5196176" y="2426174"/>
              <a:ext cx="4587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32" name="Rectangle 144"/>
            <p:cNvSpPr>
              <a:spLocks noChangeArrowheads="1"/>
            </p:cNvSpPr>
            <p:nvPr/>
          </p:nvSpPr>
          <p:spPr bwMode="auto">
            <a:xfrm>
              <a:off x="4683510" y="2426174"/>
              <a:ext cx="4587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8" name="Rectangle 135"/>
            <p:cNvSpPr>
              <a:spLocks noChangeArrowheads="1"/>
            </p:cNvSpPr>
            <p:nvPr/>
          </p:nvSpPr>
          <p:spPr bwMode="auto">
            <a:xfrm>
              <a:off x="1492548" y="5356727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GB" sz="1400" dirty="0">
                <a:solidFill>
                  <a:srgbClr val="002060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1750736" y="5230941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N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2057176" y="523094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28</a:t>
              </a:r>
              <a:endParaRPr lang="fr-FR" sz="1200" dirty="0">
                <a:solidFill>
                  <a:schemeClr val="bg1"/>
                </a:solidFill>
              </a:endParaRP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4220141" y="523094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7</a:t>
              </a:r>
              <a:endParaRPr lang="fr-FR" sz="1200" dirty="0">
                <a:solidFill>
                  <a:schemeClr val="bg1"/>
                </a:solidFill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2538846" y="523094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77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3109538" y="523094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15</a:t>
              </a:r>
              <a:endParaRPr lang="fr-FR" sz="1200" dirty="0">
                <a:solidFill>
                  <a:schemeClr val="bg1"/>
                </a:solidFill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3624745" y="523094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37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4716016" y="5230941"/>
              <a:ext cx="2830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6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5364088" y="523094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2060"/>
                  </a:solidFill>
                </a:rPr>
                <a:t>1</a:t>
              </a:r>
              <a:endParaRPr lang="fr-FR" sz="1200" dirty="0">
                <a:solidFill>
                  <a:srgbClr val="002060"/>
                </a:solidFill>
              </a:endParaRP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5796136" y="523094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9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6400551" y="523094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2060"/>
                  </a:solidFill>
                </a:rPr>
                <a:t>5</a:t>
              </a:r>
              <a:endParaRPr lang="fr-FR" sz="1200" dirty="0">
                <a:solidFill>
                  <a:srgbClr val="002060"/>
                </a:solidFill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6876256" y="523094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 smtClean="0">
                  <a:solidFill>
                    <a:srgbClr val="002060"/>
                  </a:solidFill>
                </a:rPr>
                <a:t>23</a:t>
              </a:r>
              <a:endParaRPr lang="fr-FR" sz="12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918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67544" y="3933056"/>
            <a:ext cx="806489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57188" indent="-357188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Emergence of resistance</a:t>
            </a:r>
          </a:p>
          <a:p>
            <a:pPr marL="814388" lvl="1" indent="-357188">
              <a:lnSpc>
                <a:spcPts val="2360"/>
              </a:lnSpc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2060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Paired baseline and failure NS3 sequencing in 26/29 failure</a:t>
            </a:r>
          </a:p>
          <a:p>
            <a:pPr marL="814388" lvl="1" indent="-357188">
              <a:lnSpc>
                <a:spcPts val="2360"/>
              </a:lnSpc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2060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Emergence of NS3 mutations in 25/26 (96%)</a:t>
            </a:r>
          </a:p>
          <a:p>
            <a:pPr marL="814388" lvl="1" indent="-357188">
              <a:lnSpc>
                <a:spcPts val="2360"/>
              </a:lnSpc>
              <a:buClr>
                <a:srgbClr val="0070C0"/>
              </a:buClr>
            </a:pPr>
            <a:endParaRPr lang="en-US" dirty="0" smtClean="0">
              <a:solidFill>
                <a:srgbClr val="00206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57188" indent="-357188">
              <a:lnSpc>
                <a:spcPts val="236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HIV endpoints</a:t>
            </a:r>
          </a:p>
          <a:p>
            <a:pPr marL="814388" lvl="1" indent="-357188">
              <a:lnSpc>
                <a:spcPts val="2360"/>
              </a:lnSpc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/>
              <a:t>Confirmed failure : 2/93 (2.2%) of patients on antiretroviral therapy ; both had SVR</a:t>
            </a:r>
            <a:r>
              <a:rPr lang="en-US" baseline="-25000" dirty="0" smtClean="0"/>
              <a:t>12</a:t>
            </a:r>
            <a:endParaRPr lang="en-US" dirty="0">
              <a:solidFill>
                <a:srgbClr val="002060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7544" y="1556792"/>
            <a:ext cx="2554867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57188" indent="-357188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 failure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687108"/>
              </p:ext>
            </p:extLst>
          </p:nvPr>
        </p:nvGraphicFramePr>
        <p:xfrm>
          <a:off x="899592" y="2060848"/>
          <a:ext cx="7992889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367"/>
                <a:gridCol w="1286017"/>
                <a:gridCol w="2520280"/>
                <a:gridCol w="2016225"/>
              </a:tblGrid>
              <a:tr h="444342">
                <a:tc>
                  <a:txBody>
                    <a:bodyPr/>
                    <a:lstStyle/>
                    <a:p>
                      <a:endParaRPr lang="en-US" sz="1600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Naïve</a:t>
                      </a:r>
                      <a:endParaRPr lang="en-US" sz="1600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Prior partial</a:t>
                      </a:r>
                      <a:r>
                        <a:rPr lang="en-US" sz="1600" baseline="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responders</a:t>
                      </a:r>
                      <a:endParaRPr lang="en-US" sz="1600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Prior null responders</a:t>
                      </a:r>
                      <a:endParaRPr lang="en-US" sz="1600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403947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On-treatment failure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5 (9.4%)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2 (20%)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11 (39%)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947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Viral breakthrough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3 (5.8%)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1 (10%)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8 (27%)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403947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Relapse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en-US" sz="1400" b="1" baseline="0" noProof="0" dirty="0" smtClean="0">
                          <a:solidFill>
                            <a:srgbClr val="002060"/>
                          </a:solidFill>
                        </a:rPr>
                        <a:t> (10.4%)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2060"/>
                          </a:solidFill>
                        </a:rPr>
                        <a:t>2 (12%)</a:t>
                      </a:r>
                      <a:endParaRPr lang="en-US" sz="14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11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253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56445081"/>
              </p:ext>
            </p:extLst>
          </p:nvPr>
        </p:nvGraphicFramePr>
        <p:xfrm>
          <a:off x="907876" y="1628801"/>
          <a:ext cx="7048500" cy="4672405"/>
        </p:xfrm>
        <a:graphic>
          <a:graphicData uri="http://schemas.openxmlformats.org/drawingml/2006/table">
            <a:tbl>
              <a:tblPr/>
              <a:tblGrid>
                <a:gridCol w="5067300"/>
                <a:gridCol w="1981200"/>
              </a:tblGrid>
              <a:tr h="458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84" charset="-128"/>
                        </a:rPr>
                        <a:t>All patients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84" charset="-128"/>
                        </a:rPr>
                        <a:t>N = 106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due to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 (4.7%)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3 AE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27.4%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Grade 4 AE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Headache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Neutropenia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5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Anemia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Pruritus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Sunburn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Photosensitivity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Total bilirubin increase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73" name="Rectangle 6"/>
          <p:cNvSpPr>
            <a:spLocks noChangeArrowheads="1"/>
          </p:cNvSpPr>
          <p:nvPr/>
        </p:nvSpPr>
        <p:spPr bwMode="auto">
          <a:xfrm>
            <a:off x="971550" y="1250950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0070C0"/>
                </a:solidFill>
                <a:latin typeface="Calibri" pitchFamily="-84" charset="0"/>
              </a:rPr>
              <a:t>Adverse events</a:t>
            </a:r>
            <a:endParaRPr lang="en-GB" sz="2400" b="1" dirty="0">
              <a:solidFill>
                <a:srgbClr val="0070C0"/>
              </a:solidFill>
              <a:latin typeface="Calibri" pitchFamily="-84" charset="0"/>
            </a:endParaRPr>
          </a:p>
        </p:txBody>
      </p:sp>
      <p:grpSp>
        <p:nvGrpSpPr>
          <p:cNvPr id="5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ea typeface="ＭＳ Ｐゴシック" pitchFamily="-84" charset="-128"/>
              </a:rPr>
              <a:t>C-212 </a:t>
            </a:r>
            <a:r>
              <a:rPr lang="fr-FR" sz="3200" dirty="0" err="1" smtClean="0">
                <a:ea typeface="ＭＳ Ｐゴシック" pitchFamily="-84" charset="-128"/>
              </a:rPr>
              <a:t>Study</a:t>
            </a:r>
            <a:r>
              <a:rPr lang="en-GB" sz="3200" dirty="0" smtClean="0">
                <a:ea typeface="ＭＳ Ｐゴシック" pitchFamily="-84" charset="-128"/>
              </a:rPr>
              <a:t>: SMV + PEG-IFN + RBV </a:t>
            </a:r>
            <a:br>
              <a:rPr lang="en-GB" sz="3200" dirty="0" smtClean="0">
                <a:ea typeface="ＭＳ Ｐゴシック" pitchFamily="-84" charset="-128"/>
              </a:rPr>
            </a:br>
            <a:r>
              <a:rPr lang="en-GB" sz="3200" dirty="0" smtClean="0">
                <a:ea typeface="ＭＳ Ｐゴシック" pitchFamily="-84" charset="-128"/>
              </a:rPr>
              <a:t>for genotype 1 in HIV co-infection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sz="2000" dirty="0" smtClean="0">
                <a:cs typeface="Arial"/>
              </a:rPr>
              <a:t>Oral, once-daily treatment with SMV 150 mg for 12 weeks plus PEG-IFN + RBV for either 24 or 48 weeks led to high rates of SVR</a:t>
            </a:r>
            <a:r>
              <a:rPr lang="en-US" sz="2000" baseline="-25000" dirty="0" smtClean="0">
                <a:cs typeface="Arial"/>
              </a:rPr>
              <a:t>12</a:t>
            </a:r>
            <a:r>
              <a:rPr lang="en-US" sz="2000" dirty="0" smtClean="0">
                <a:cs typeface="Arial"/>
              </a:rPr>
              <a:t> in patients with HCV genotype 1 and HIV-1 </a:t>
            </a:r>
            <a:r>
              <a:rPr lang="en-US" sz="2000" dirty="0" err="1" smtClean="0">
                <a:cs typeface="Arial"/>
              </a:rPr>
              <a:t>coinfection</a:t>
            </a:r>
            <a:r>
              <a:rPr lang="en-US" sz="2000" dirty="0" smtClean="0">
                <a:cs typeface="Arial"/>
              </a:rPr>
              <a:t>, regardless of prior HCV treatment response</a:t>
            </a:r>
          </a:p>
          <a:p>
            <a:pPr lvl="1"/>
            <a:r>
              <a:rPr lang="en-US" sz="2000" dirty="0" smtClean="0">
                <a:cs typeface="Arial"/>
              </a:rPr>
              <a:t>Most eligible patients met response-guided therapy criteria enabling a shorter, 24-week overall duration of PEG-IFN + RBV therapy</a:t>
            </a:r>
            <a:endParaRPr lang="en-US" sz="2000" dirty="0" smtClean="0">
              <a:latin typeface="Arial"/>
              <a:cs typeface="Arial"/>
            </a:endParaRPr>
          </a:p>
          <a:p>
            <a:pPr lvl="1"/>
            <a:r>
              <a:rPr lang="en-US" sz="2000" dirty="0" smtClean="0">
                <a:cs typeface="Arial"/>
              </a:rPr>
              <a:t>SMV was generally well tolerated, with safety similar to that reported in larger studies in patients without HIV </a:t>
            </a:r>
            <a:r>
              <a:rPr lang="en-US" sz="2000" dirty="0" err="1" smtClean="0">
                <a:cs typeface="Arial"/>
              </a:rPr>
              <a:t>coinfection</a:t>
            </a:r>
            <a:endParaRPr lang="en-US" sz="2000" dirty="0" smtClean="0">
              <a:cs typeface="Arial"/>
            </a:endParaRPr>
          </a:p>
          <a:p>
            <a:pPr lvl="1"/>
            <a:r>
              <a:rPr lang="en-US" sz="2000" dirty="0" smtClean="0">
                <a:cs typeface="Arial"/>
              </a:rPr>
              <a:t>Limitations</a:t>
            </a:r>
          </a:p>
          <a:p>
            <a:pPr lvl="2"/>
            <a:r>
              <a:rPr lang="en-US" sz="2000" dirty="0" smtClean="0">
                <a:cs typeface="Arial"/>
              </a:rPr>
              <a:t>No control arm</a:t>
            </a:r>
          </a:p>
        </p:txBody>
      </p:sp>
      <p:grpSp>
        <p:nvGrpSpPr>
          <p:cNvPr id="4" name="Grouper 41"/>
          <p:cNvGrpSpPr>
            <a:grpSpLocks/>
          </p:cNvGrpSpPr>
          <p:nvPr/>
        </p:nvGrpSpPr>
        <p:grpSpPr bwMode="auto">
          <a:xfrm>
            <a:off x="0" y="6570663"/>
            <a:ext cx="755576" cy="287337"/>
            <a:chOff x="0" y="6570663"/>
            <a:chExt cx="1393200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 smtClean="0">
                  <a:solidFill>
                    <a:srgbClr val="333399"/>
                  </a:solidFill>
                  <a:latin typeface="Cambria" pitchFamily="-84" charset="0"/>
                </a:rPr>
                <a:t>C-212</a:t>
              </a:r>
              <a:endParaRPr lang="en-GB" sz="1200" b="1" i="1" dirty="0">
                <a:solidFill>
                  <a:srgbClr val="333399"/>
                </a:solidFill>
                <a:latin typeface="Cambria" pitchFamily="-84" charset="0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228184" y="6558797"/>
            <a:ext cx="29158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 smtClean="0">
                <a:solidFill>
                  <a:srgbClr val="0070C0"/>
                </a:solidFill>
              </a:rPr>
              <a:t>Dieterich</a:t>
            </a:r>
            <a:r>
              <a:rPr lang="fr-FR" sz="1200" i="1" dirty="0" smtClean="0">
                <a:solidFill>
                  <a:srgbClr val="0070C0"/>
                </a:solidFill>
              </a:rPr>
              <a:t>  D. CID 2014;59:1579-87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58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2243</TotalTime>
  <Words>1081</Words>
  <Application>Microsoft Macintosh PowerPoint</Application>
  <PresentationFormat>Présentation à l'écran (4:3)</PresentationFormat>
  <Paragraphs>320</Paragraphs>
  <Slides>8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C-212 Study: SMV + PEG-IFN + RBV  for genotype 1 in HIV co-infection</vt:lpstr>
      <vt:lpstr>C-212 Study: SMV + PEG-IFN + RBV  for genotype 1 in HIV co-infection</vt:lpstr>
      <vt:lpstr>C-212 Study: SMV + PEG-IFN + RBV  for genotype 1 in HIV co-infection</vt:lpstr>
      <vt:lpstr>C-212 Study: SMV + PEG-IFN + RBV  for genotype 1 in HIV co-infection</vt:lpstr>
      <vt:lpstr>C-212 Study: SMV + PEG-IFN + RBV  for genotype 1 in HIV co-infection</vt:lpstr>
      <vt:lpstr>C-212 Study: SMV + PEG-IFN + RBV  for genotype 1 in HIV co-infection</vt:lpstr>
      <vt:lpstr>C-212 Study: SMV + PEG-IFN + RBV  for genotype 1 in HIV co-infection</vt:lpstr>
      <vt:lpstr>C-212 Study: SMV + PEG-IFN + RBV  for genotype 1 in HIV co-infection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133</cp:revision>
  <dcterms:created xsi:type="dcterms:W3CDTF">2015-05-24T23:02:59Z</dcterms:created>
  <dcterms:modified xsi:type="dcterms:W3CDTF">2015-07-01T18:22:33Z</dcterms:modified>
</cp:coreProperties>
</file>